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4.xml" ContentType="application/vnd.openxmlformats-officedocument.presentationml.tags+xml"/>
  <Override PartName="/ppt/notesSlides/notesSlide31.xml" ContentType="application/vnd.openxmlformats-officedocument.presentationml.notesSlide+xml"/>
  <Override PartName="/ppt/tags/tag5.xml" ContentType="application/vnd.openxmlformats-officedocument.presentationml.tags+xml"/>
  <Override PartName="/ppt/notesSlides/notesSlide32.xml" ContentType="application/vnd.openxmlformats-officedocument.presentationml.notesSlide+xml"/>
  <Override PartName="/ppt/tags/tag6.xml" ContentType="application/vnd.openxmlformats-officedocument.presentationml.tags+xml"/>
  <Override PartName="/ppt/notesSlides/notesSlide33.xml" ContentType="application/vnd.openxmlformats-officedocument.presentationml.notesSlide+xml"/>
  <Override PartName="/ppt/tags/tag7.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8.xml" ContentType="application/vnd.openxmlformats-officedocument.presentationml.notesSlide+xml"/>
  <Override PartName="/ppt/tags/tag10.xml" ContentType="application/vnd.openxmlformats-officedocument.presentationml.tags+xml"/>
  <Override PartName="/ppt/notesSlides/notesSlide49.xml" ContentType="application/vnd.openxmlformats-officedocument.presentationml.notesSlide+xml"/>
  <Override PartName="/ppt/tags/tag11.xml" ContentType="application/vnd.openxmlformats-officedocument.presentationml.tags+xml"/>
  <Override PartName="/ppt/notesSlides/notesSlide50.xml" ContentType="application/vnd.openxmlformats-officedocument.presentationml.notesSlide+xml"/>
  <Override PartName="/ppt/tags/tag12.xml" ContentType="application/vnd.openxmlformats-officedocument.presentationml.tags+xml"/>
  <Override PartName="/ppt/notesSlides/notesSlide5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52.xml" ContentType="application/vnd.openxmlformats-officedocument.presentationml.notesSlide+xml"/>
  <Override PartName="/ppt/tags/tag15.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6"/>
  </p:notesMasterIdLst>
  <p:sldIdLst>
    <p:sldId id="1035" r:id="rId2"/>
    <p:sldId id="272" r:id="rId3"/>
    <p:sldId id="1037" r:id="rId4"/>
    <p:sldId id="922" r:id="rId5"/>
    <p:sldId id="923" r:id="rId6"/>
    <p:sldId id="273" r:id="rId7"/>
    <p:sldId id="708" r:id="rId8"/>
    <p:sldId id="695" r:id="rId9"/>
    <p:sldId id="697" r:id="rId10"/>
    <p:sldId id="698" r:id="rId11"/>
    <p:sldId id="699" r:id="rId12"/>
    <p:sldId id="883" r:id="rId13"/>
    <p:sldId id="892" r:id="rId14"/>
    <p:sldId id="1034" r:id="rId15"/>
    <p:sldId id="703" r:id="rId16"/>
    <p:sldId id="704" r:id="rId17"/>
    <p:sldId id="706" r:id="rId18"/>
    <p:sldId id="707" r:id="rId19"/>
    <p:sldId id="667" r:id="rId20"/>
    <p:sldId id="1040" r:id="rId21"/>
    <p:sldId id="711" r:id="rId22"/>
    <p:sldId id="712" r:id="rId23"/>
    <p:sldId id="713" r:id="rId24"/>
    <p:sldId id="714" r:id="rId25"/>
    <p:sldId id="715" r:id="rId26"/>
    <p:sldId id="716" r:id="rId27"/>
    <p:sldId id="717" r:id="rId28"/>
    <p:sldId id="718" r:id="rId29"/>
    <p:sldId id="719" r:id="rId30"/>
    <p:sldId id="720" r:id="rId31"/>
    <p:sldId id="721" r:id="rId32"/>
    <p:sldId id="723" r:id="rId33"/>
    <p:sldId id="724" r:id="rId34"/>
    <p:sldId id="603" r:id="rId35"/>
    <p:sldId id="799" r:id="rId36"/>
    <p:sldId id="309" r:id="rId37"/>
    <p:sldId id="310" r:id="rId38"/>
    <p:sldId id="311" r:id="rId39"/>
    <p:sldId id="313" r:id="rId40"/>
    <p:sldId id="1041" r:id="rId41"/>
    <p:sldId id="460" r:id="rId42"/>
    <p:sldId id="1096" r:id="rId43"/>
    <p:sldId id="1097" r:id="rId44"/>
    <p:sldId id="1098" r:id="rId45"/>
    <p:sldId id="1099" r:id="rId46"/>
    <p:sldId id="994" r:id="rId47"/>
    <p:sldId id="995" r:id="rId48"/>
    <p:sldId id="996" r:id="rId49"/>
    <p:sldId id="997" r:id="rId50"/>
    <p:sldId id="494" r:id="rId51"/>
    <p:sldId id="495" r:id="rId52"/>
    <p:sldId id="496" r:id="rId53"/>
    <p:sldId id="1008" r:id="rId54"/>
    <p:sldId id="1009" r:id="rId55"/>
    <p:sldId id="1010" r:id="rId56"/>
    <p:sldId id="1011" r:id="rId57"/>
    <p:sldId id="1012" r:id="rId58"/>
    <p:sldId id="1013" r:id="rId59"/>
    <p:sldId id="1039" r:id="rId60"/>
    <p:sldId id="1100" r:id="rId61"/>
    <p:sldId id="1101" r:id="rId62"/>
    <p:sldId id="1042" r:id="rId63"/>
    <p:sldId id="1022" r:id="rId64"/>
    <p:sldId id="1023" r:id="rId65"/>
    <p:sldId id="1024" r:id="rId66"/>
    <p:sldId id="1025" r:id="rId67"/>
    <p:sldId id="1056" r:id="rId68"/>
    <p:sldId id="1074" r:id="rId69"/>
    <p:sldId id="1075" r:id="rId70"/>
    <p:sldId id="1076" r:id="rId71"/>
    <p:sldId id="785" r:id="rId72"/>
    <p:sldId id="1058" r:id="rId73"/>
    <p:sldId id="1059" r:id="rId74"/>
    <p:sldId id="1060" r:id="rId75"/>
    <p:sldId id="1061" r:id="rId76"/>
    <p:sldId id="1062" r:id="rId77"/>
    <p:sldId id="1063" r:id="rId78"/>
    <p:sldId id="1064" r:id="rId79"/>
    <p:sldId id="1065" r:id="rId80"/>
    <p:sldId id="1066" r:id="rId81"/>
    <p:sldId id="1067" r:id="rId82"/>
    <p:sldId id="1068" r:id="rId83"/>
    <p:sldId id="1069" r:id="rId84"/>
    <p:sldId id="660"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F18971F-34E5-E448-8D07-284289E7DED7}">
          <p14:sldIdLst>
            <p14:sldId id="1035"/>
            <p14:sldId id="272"/>
            <p14:sldId id="1037"/>
            <p14:sldId id="922"/>
            <p14:sldId id="923"/>
            <p14:sldId id="273"/>
            <p14:sldId id="708"/>
            <p14:sldId id="695"/>
            <p14:sldId id="697"/>
            <p14:sldId id="698"/>
            <p14:sldId id="699"/>
            <p14:sldId id="883"/>
            <p14:sldId id="892"/>
            <p14:sldId id="1034"/>
            <p14:sldId id="703"/>
            <p14:sldId id="704"/>
            <p14:sldId id="706"/>
            <p14:sldId id="707"/>
            <p14:sldId id="667"/>
            <p14:sldId id="1040"/>
            <p14:sldId id="711"/>
            <p14:sldId id="712"/>
            <p14:sldId id="713"/>
            <p14:sldId id="714"/>
            <p14:sldId id="715"/>
            <p14:sldId id="716"/>
            <p14:sldId id="717"/>
            <p14:sldId id="718"/>
            <p14:sldId id="719"/>
            <p14:sldId id="720"/>
            <p14:sldId id="721"/>
            <p14:sldId id="723"/>
            <p14:sldId id="724"/>
            <p14:sldId id="603"/>
            <p14:sldId id="799"/>
            <p14:sldId id="309"/>
            <p14:sldId id="310"/>
            <p14:sldId id="311"/>
            <p14:sldId id="313"/>
            <p14:sldId id="1041"/>
            <p14:sldId id="460"/>
            <p14:sldId id="1096"/>
            <p14:sldId id="1097"/>
            <p14:sldId id="1098"/>
            <p14:sldId id="1099"/>
            <p14:sldId id="994"/>
            <p14:sldId id="995"/>
            <p14:sldId id="996"/>
            <p14:sldId id="997"/>
            <p14:sldId id="494"/>
            <p14:sldId id="495"/>
            <p14:sldId id="496"/>
            <p14:sldId id="1008"/>
            <p14:sldId id="1009"/>
            <p14:sldId id="1010"/>
            <p14:sldId id="1011"/>
            <p14:sldId id="1012"/>
            <p14:sldId id="1013"/>
            <p14:sldId id="1039"/>
            <p14:sldId id="1100"/>
            <p14:sldId id="1101"/>
            <p14:sldId id="1042"/>
            <p14:sldId id="1022"/>
            <p14:sldId id="1023"/>
            <p14:sldId id="1024"/>
            <p14:sldId id="1025"/>
            <p14:sldId id="1056"/>
            <p14:sldId id="1074"/>
            <p14:sldId id="1075"/>
            <p14:sldId id="1076"/>
            <p14:sldId id="785"/>
            <p14:sldId id="1058"/>
            <p14:sldId id="1059"/>
            <p14:sldId id="1060"/>
            <p14:sldId id="1061"/>
            <p14:sldId id="1062"/>
            <p14:sldId id="1063"/>
            <p14:sldId id="1064"/>
            <p14:sldId id="1065"/>
            <p14:sldId id="1066"/>
            <p14:sldId id="1067"/>
            <p14:sldId id="1068"/>
            <p14:sldId id="1069"/>
            <p14:sldId id="66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mo O" initials="TO" lastIdx="1" clrIdx="0"/>
  <p:cmAuthor id="2" name="Katy Connolly" initials="" lastIdx="3" clrIdx="1"/>
  <p:cmAuthor id="3" name="Sarah Westbrook" initials="" lastIdx="2" clrIdx="2"/>
  <p:cmAuthor id="4" name="Katy" initials="K" lastIdx="7" clrIdx="3"/>
  <p:cmAuthor id="5" name="Sarah" initials="" lastIdx="1" clrIdx="4"/>
  <p:cmAuthor id="6" name="Ann Canning" initials="" lastIdx="2"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328" autoAdjust="0"/>
    <p:restoredTop sz="83359" autoAdjust="0"/>
  </p:normalViewPr>
  <p:slideViewPr>
    <p:cSldViewPr snapToGrid="0" snapToObjects="1">
      <p:cViewPr varScale="1">
        <p:scale>
          <a:sx n="93" d="100"/>
          <a:sy n="93" d="100"/>
        </p:scale>
        <p:origin x="1736"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1" Type="http://schemas.openxmlformats.org/officeDocument/2006/relationships/image" Target="../media/image19.jpeg"/></Relationships>
</file>

<file path=ppt/diagrams/_rels/data2.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19.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19.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Closed-ended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Rockwell" panose="02060603020205020403" pitchFamily="18" charset="0"/>
              <a:cs typeface="Gill Sans"/>
            </a:rPr>
            <a:t>Disadvantages</a:t>
          </a:r>
          <a:r>
            <a:rPr lang="en-US" b="0" dirty="0">
              <a:latin typeface="+mj-lt"/>
              <a:cs typeface="Gill Sans"/>
            </a:rPr>
            <a:t>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X="-214"/>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5CFD83C-0C6B-BC4D-842F-129DEFFFCC83}" type="doc">
      <dgm:prSet loTypeId="urn:microsoft.com/office/officeart/2005/8/layout/hList3" loCatId="list" qsTypeId="urn:microsoft.com/office/officeart/2005/8/quickstyle/simple4" qsCatId="simple" csTypeId="urn:microsoft.com/office/officeart/2005/8/colors/accent1_2" csCatId="accent1" phldr="1"/>
      <dgm:spPr/>
      <dgm:t>
        <a:bodyPr/>
        <a:lstStyle/>
        <a:p>
          <a:endParaRPr lang="en-US"/>
        </a:p>
      </dgm:t>
    </dgm:pt>
    <dgm:pt modelId="{6AD2A03A-FC77-0649-92E9-8E6E21736820}">
      <dgm:prSet phldrT="[Text]" custT="1">
        <dgm:style>
          <a:lnRef idx="2">
            <a:schemeClr val="accent1">
              <a:shade val="50000"/>
            </a:schemeClr>
          </a:lnRef>
          <a:fillRef idx="1">
            <a:schemeClr val="accent1"/>
          </a:fillRef>
          <a:effectRef idx="0">
            <a:schemeClr val="accent1"/>
          </a:effectRef>
          <a:fontRef idx="minor">
            <a:schemeClr val="lt1"/>
          </a:fontRef>
        </dgm:style>
      </dgm:prSet>
      <dgm:spPr/>
      <dgm:t>
        <a:bodyPr/>
        <a:lstStyle/>
        <a:p>
          <a:r>
            <a:rPr lang="en-US" sz="4400" b="0" dirty="0">
              <a:latin typeface="+mn-lt"/>
              <a:cs typeface="Gill Sans"/>
            </a:rPr>
            <a:t>Open-ended Questions</a:t>
          </a:r>
        </a:p>
      </dgm:t>
    </dgm:pt>
    <dgm:pt modelId="{80DB3469-4255-D440-BECB-3A0D4DCB7625}" type="parTrans" cxnId="{64026328-281F-4E4B-819B-6E7E2ECFD643}">
      <dgm:prSet/>
      <dgm:spPr/>
      <dgm:t>
        <a:bodyPr/>
        <a:lstStyle/>
        <a:p>
          <a:endParaRPr lang="en-US"/>
        </a:p>
      </dgm:t>
    </dgm:pt>
    <dgm:pt modelId="{F0AF8130-90DD-6A40-BE69-CC06EEC1DDAF}" type="sibTrans" cxnId="{64026328-281F-4E4B-819B-6E7E2ECFD643}">
      <dgm:prSet/>
      <dgm:spPr/>
      <dgm:t>
        <a:bodyPr/>
        <a:lstStyle/>
        <a:p>
          <a:endParaRPr lang="en-US"/>
        </a:p>
      </dgm:t>
    </dgm:pt>
    <dgm:pt modelId="{FF1F7779-F48A-1F40-9E9D-420C87150ED4}">
      <dgm:prSet phldrT="[Text]">
        <dgm:style>
          <a:lnRef idx="2">
            <a:schemeClr val="accent2"/>
          </a:lnRef>
          <a:fillRef idx="1">
            <a:schemeClr val="lt1"/>
          </a:fillRef>
          <a:effectRef idx="0">
            <a:schemeClr val="accent2"/>
          </a:effectRef>
          <a:fontRef idx="minor">
            <a:schemeClr val="dk1"/>
          </a:fontRef>
        </dgm:style>
      </dgm:prSet>
      <dgm:spPr>
        <a:ln>
          <a:solidFill>
            <a:schemeClr val="accent4"/>
          </a:solidFill>
        </a:ln>
      </dgm:spPr>
      <dgm:t>
        <a:bodyPr/>
        <a:lstStyle/>
        <a:p>
          <a:r>
            <a:rPr lang="en-US" b="0" dirty="0">
              <a:latin typeface="+mn-lt"/>
              <a:cs typeface="Gill Sans"/>
            </a:rPr>
            <a:t>Advantages</a:t>
          </a:r>
        </a:p>
      </dgm:t>
    </dgm:pt>
    <dgm:pt modelId="{A7F55382-F9EC-094C-8A11-74EE819CF30E}" type="parTrans" cxnId="{3745D2BA-C112-5847-8166-F9EC36687BD8}">
      <dgm:prSet/>
      <dgm:spPr/>
      <dgm:t>
        <a:bodyPr/>
        <a:lstStyle/>
        <a:p>
          <a:endParaRPr lang="en-US"/>
        </a:p>
      </dgm:t>
    </dgm:pt>
    <dgm:pt modelId="{410C3502-284E-4640-BE5B-2BBC03993EC6}" type="sibTrans" cxnId="{3745D2BA-C112-5847-8166-F9EC36687BD8}">
      <dgm:prSet/>
      <dgm:spPr/>
      <dgm:t>
        <a:bodyPr/>
        <a:lstStyle/>
        <a:p>
          <a:endParaRPr lang="en-US"/>
        </a:p>
      </dgm:t>
    </dgm:pt>
    <dgm:pt modelId="{F92606C1-1CD6-BF4E-9E77-D0275FDC37C2}">
      <dgm:prSet>
        <dgm:style>
          <a:lnRef idx="1">
            <a:schemeClr val="accent2"/>
          </a:lnRef>
          <a:fillRef idx="2">
            <a:schemeClr val="accent2"/>
          </a:fillRef>
          <a:effectRef idx="1">
            <a:schemeClr val="accent2"/>
          </a:effectRef>
          <a:fontRef idx="minor">
            <a:schemeClr val="dk1"/>
          </a:fontRef>
        </dgm:style>
      </dgm:prSet>
      <dgm:spPr>
        <a:blipFill rotWithShape="0">
          <a:blip xmlns:r="http://schemas.openxmlformats.org/officeDocument/2006/relationships" r:embed="rId1"/>
          <a:tile tx="0" ty="0" sx="100000" sy="100000" flip="none" algn="tl"/>
        </a:blipFill>
        <a:ln>
          <a:solidFill>
            <a:schemeClr val="accent1">
              <a:lumMod val="20000"/>
              <a:lumOff val="80000"/>
            </a:schemeClr>
          </a:solidFill>
        </a:ln>
      </dgm:spPr>
      <dgm:t>
        <a:bodyPr/>
        <a:lstStyle/>
        <a:p>
          <a:r>
            <a:rPr lang="en-US" b="0" dirty="0">
              <a:latin typeface="+mn-lt"/>
              <a:cs typeface="Gill Sans"/>
            </a:rPr>
            <a:t>Disadvantages </a:t>
          </a:r>
        </a:p>
      </dgm:t>
    </dgm:pt>
    <dgm:pt modelId="{0D1A1D27-FBA7-E34B-B644-B2808F3E68A8}" type="parTrans" cxnId="{2697C0FA-C691-2044-83EE-E06A69D1F024}">
      <dgm:prSet/>
      <dgm:spPr/>
      <dgm:t>
        <a:bodyPr/>
        <a:lstStyle/>
        <a:p>
          <a:endParaRPr lang="en-US"/>
        </a:p>
      </dgm:t>
    </dgm:pt>
    <dgm:pt modelId="{EEB51F93-8625-064F-84B3-754FC6A26CEF}" type="sibTrans" cxnId="{2697C0FA-C691-2044-83EE-E06A69D1F024}">
      <dgm:prSet/>
      <dgm:spPr/>
      <dgm:t>
        <a:bodyPr/>
        <a:lstStyle/>
        <a:p>
          <a:endParaRPr lang="en-US"/>
        </a:p>
      </dgm:t>
    </dgm:pt>
    <dgm:pt modelId="{91E99BCE-3CAA-CE4C-A763-4B42C659CC8B}" type="pres">
      <dgm:prSet presAssocID="{85CFD83C-0C6B-BC4D-842F-129DEFFFCC83}" presName="composite" presStyleCnt="0">
        <dgm:presLayoutVars>
          <dgm:chMax val="1"/>
          <dgm:dir/>
          <dgm:resizeHandles val="exact"/>
        </dgm:presLayoutVars>
      </dgm:prSet>
      <dgm:spPr/>
    </dgm:pt>
    <dgm:pt modelId="{F1305359-E89A-E248-BDAE-44B047EAF116}" type="pres">
      <dgm:prSet presAssocID="{6AD2A03A-FC77-0649-92E9-8E6E21736820}" presName="roof" presStyleLbl="dkBgShp" presStyleIdx="0" presStyleCnt="2" custLinFactNeighborY="1230"/>
      <dgm:spPr/>
    </dgm:pt>
    <dgm:pt modelId="{AD06BE05-311D-2242-844E-E6A710FEAEE4}" type="pres">
      <dgm:prSet presAssocID="{6AD2A03A-FC77-0649-92E9-8E6E21736820}" presName="pillars" presStyleCnt="0"/>
      <dgm:spPr/>
    </dgm:pt>
    <dgm:pt modelId="{250C4737-A841-8C48-A045-BF4D4D99D3A8}" type="pres">
      <dgm:prSet presAssocID="{6AD2A03A-FC77-0649-92E9-8E6E21736820}" presName="pillar1" presStyleLbl="node1" presStyleIdx="0" presStyleCnt="2" custLinFactNeighborX="-295" custLinFactNeighborY="1001">
        <dgm:presLayoutVars>
          <dgm:bulletEnabled val="1"/>
        </dgm:presLayoutVars>
      </dgm:prSet>
      <dgm:spPr/>
    </dgm:pt>
    <dgm:pt modelId="{24D3949D-55D7-9843-BBF0-4DC75BF720C6}" type="pres">
      <dgm:prSet presAssocID="{F92606C1-1CD6-BF4E-9E77-D0275FDC37C2}" presName="pillarX" presStyleLbl="node1" presStyleIdx="1" presStyleCnt="2" custLinFactNeighborX="589" custLinFactNeighborY="1001">
        <dgm:presLayoutVars>
          <dgm:bulletEnabled val="1"/>
        </dgm:presLayoutVars>
      </dgm:prSet>
      <dgm:spPr/>
    </dgm:pt>
    <dgm:pt modelId="{30F57DEF-DA04-AE46-8A72-E185F1E3E46F}" type="pres">
      <dgm:prSet presAssocID="{6AD2A03A-FC77-0649-92E9-8E6E21736820}" presName="base" presStyleLbl="dkBgShp" presStyleIdx="1" presStyleCnt="2" custLinFactY="-93979" custLinFactNeighborX="18794" custLinFactNeighborY="-100000">
        <dgm:style>
          <a:lnRef idx="2">
            <a:schemeClr val="accent1">
              <a:shade val="50000"/>
            </a:schemeClr>
          </a:lnRef>
          <a:fillRef idx="1">
            <a:schemeClr val="accent1"/>
          </a:fillRef>
          <a:effectRef idx="0">
            <a:schemeClr val="accent1"/>
          </a:effectRef>
          <a:fontRef idx="minor">
            <a:schemeClr val="lt1"/>
          </a:fontRef>
        </dgm:style>
      </dgm:prSet>
      <dgm:spPr/>
    </dgm:pt>
  </dgm:ptLst>
  <dgm:cxnLst>
    <dgm:cxn modelId="{C4504B1F-7431-BF44-A8A8-BC789C2FD98F}" type="presOf" srcId="{F92606C1-1CD6-BF4E-9E77-D0275FDC37C2}" destId="{24D3949D-55D7-9843-BBF0-4DC75BF720C6}" srcOrd="0" destOrd="0" presId="urn:microsoft.com/office/officeart/2005/8/layout/hList3"/>
    <dgm:cxn modelId="{64026328-281F-4E4B-819B-6E7E2ECFD643}" srcId="{85CFD83C-0C6B-BC4D-842F-129DEFFFCC83}" destId="{6AD2A03A-FC77-0649-92E9-8E6E21736820}" srcOrd="0" destOrd="0" parTransId="{80DB3469-4255-D440-BECB-3A0D4DCB7625}" sibTransId="{F0AF8130-90DD-6A40-BE69-CC06EEC1DDAF}"/>
    <dgm:cxn modelId="{7FB54271-B2F2-A349-963B-D477CE09C60A}" type="presOf" srcId="{FF1F7779-F48A-1F40-9E9D-420C87150ED4}" destId="{250C4737-A841-8C48-A045-BF4D4D99D3A8}" srcOrd="0" destOrd="0" presId="urn:microsoft.com/office/officeart/2005/8/layout/hList3"/>
    <dgm:cxn modelId="{3745D2BA-C112-5847-8166-F9EC36687BD8}" srcId="{6AD2A03A-FC77-0649-92E9-8E6E21736820}" destId="{FF1F7779-F48A-1F40-9E9D-420C87150ED4}" srcOrd="0" destOrd="0" parTransId="{A7F55382-F9EC-094C-8A11-74EE819CF30E}" sibTransId="{410C3502-284E-4640-BE5B-2BBC03993EC6}"/>
    <dgm:cxn modelId="{07DE84E7-3F7F-BA42-BCBC-F39250B4CACA}" type="presOf" srcId="{85CFD83C-0C6B-BC4D-842F-129DEFFFCC83}" destId="{91E99BCE-3CAA-CE4C-A763-4B42C659CC8B}" srcOrd="0" destOrd="0" presId="urn:microsoft.com/office/officeart/2005/8/layout/hList3"/>
    <dgm:cxn modelId="{3E178AE8-F01C-FE48-9863-EDBF8240A236}" type="presOf" srcId="{6AD2A03A-FC77-0649-92E9-8E6E21736820}" destId="{F1305359-E89A-E248-BDAE-44B047EAF116}" srcOrd="0" destOrd="0" presId="urn:microsoft.com/office/officeart/2005/8/layout/hList3"/>
    <dgm:cxn modelId="{2697C0FA-C691-2044-83EE-E06A69D1F024}" srcId="{6AD2A03A-FC77-0649-92E9-8E6E21736820}" destId="{F92606C1-1CD6-BF4E-9E77-D0275FDC37C2}" srcOrd="1" destOrd="0" parTransId="{0D1A1D27-FBA7-E34B-B644-B2808F3E68A8}" sibTransId="{EEB51F93-8625-064F-84B3-754FC6A26CEF}"/>
    <dgm:cxn modelId="{74E0DDB2-A07D-F74B-9BD0-9D230BCADF19}" type="presParOf" srcId="{91E99BCE-3CAA-CE4C-A763-4B42C659CC8B}" destId="{F1305359-E89A-E248-BDAE-44B047EAF116}" srcOrd="0" destOrd="0" presId="urn:microsoft.com/office/officeart/2005/8/layout/hList3"/>
    <dgm:cxn modelId="{2360531A-E104-554A-B04A-6A4AD25C6651}" type="presParOf" srcId="{91E99BCE-3CAA-CE4C-A763-4B42C659CC8B}" destId="{AD06BE05-311D-2242-844E-E6A710FEAEE4}" srcOrd="1" destOrd="0" presId="urn:microsoft.com/office/officeart/2005/8/layout/hList3"/>
    <dgm:cxn modelId="{BB617D89-A4C8-BC40-86C3-1700F732A9E9}" type="presParOf" srcId="{AD06BE05-311D-2242-844E-E6A710FEAEE4}" destId="{250C4737-A841-8C48-A045-BF4D4D99D3A8}" srcOrd="0" destOrd="0" presId="urn:microsoft.com/office/officeart/2005/8/layout/hList3"/>
    <dgm:cxn modelId="{0DA79D3A-E33E-4D41-8217-6619F88A397E}" type="presParOf" srcId="{AD06BE05-311D-2242-844E-E6A710FEAEE4}" destId="{24D3949D-55D7-9843-BBF0-4DC75BF720C6}" srcOrd="1" destOrd="0" presId="urn:microsoft.com/office/officeart/2005/8/layout/hList3"/>
    <dgm:cxn modelId="{B48A301E-2550-504F-8173-B2FB84212D7A}" type="presParOf" srcId="{91E99BCE-3CAA-CE4C-A763-4B42C659CC8B}" destId="{30F57DEF-DA04-AE46-8A72-E185F1E3E46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0"/>
          <a:ext cx="7075803" cy="1121260"/>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Closed-ended Questions</a:t>
          </a:r>
        </a:p>
      </dsp:txBody>
      <dsp:txXfrm>
        <a:off x="0" y="0"/>
        <a:ext cx="7075803" cy="1121260"/>
      </dsp:txXfrm>
    </dsp:sp>
    <dsp:sp modelId="{250C4737-A841-8C48-A045-BF4D4D99D3A8}">
      <dsp:nvSpPr>
        <dsp:cNvPr id="0" name=""/>
        <dsp:cNvSpPr/>
      </dsp:nvSpPr>
      <dsp:spPr>
        <a:xfrm>
          <a:off x="0" y="1144830"/>
          <a:ext cx="3537901" cy="2354647"/>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mn-lt"/>
              <a:cs typeface="Gill Sans"/>
            </a:rPr>
            <a:t>Advantages</a:t>
          </a:r>
        </a:p>
      </dsp:txBody>
      <dsp:txXfrm>
        <a:off x="0" y="1144830"/>
        <a:ext cx="3537901" cy="2354647"/>
      </dsp:txXfrm>
    </dsp:sp>
    <dsp:sp modelId="{24D3949D-55D7-9843-BBF0-4DC75BF720C6}">
      <dsp:nvSpPr>
        <dsp:cNvPr id="0" name=""/>
        <dsp:cNvSpPr/>
      </dsp:nvSpPr>
      <dsp:spPr>
        <a:xfrm>
          <a:off x="3537901" y="1144830"/>
          <a:ext cx="3537901" cy="2354647"/>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b="0" kern="1200" dirty="0">
              <a:latin typeface="Rockwell" panose="02060603020205020403" pitchFamily="18" charset="0"/>
              <a:cs typeface="Gill Sans"/>
            </a:rPr>
            <a:t>Disadvantages</a:t>
          </a:r>
          <a:r>
            <a:rPr lang="en-US" sz="3800" b="0" kern="1200" dirty="0">
              <a:latin typeface="+mj-lt"/>
              <a:cs typeface="Gill Sans"/>
            </a:rPr>
            <a:t> </a:t>
          </a:r>
        </a:p>
      </dsp:txBody>
      <dsp:txXfrm>
        <a:off x="3537901" y="1144830"/>
        <a:ext cx="3537901" cy="2354647"/>
      </dsp:txXfrm>
    </dsp:sp>
    <dsp:sp modelId="{30F57DEF-DA04-AE46-8A72-E185F1E3E46F}">
      <dsp:nvSpPr>
        <dsp:cNvPr id="0" name=""/>
        <dsp:cNvSpPr/>
      </dsp:nvSpPr>
      <dsp:spPr>
        <a:xfrm>
          <a:off x="0" y="2968405"/>
          <a:ext cx="7075803" cy="26162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305359-E89A-E248-BDAE-44B047EAF116}">
      <dsp:nvSpPr>
        <dsp:cNvPr id="0" name=""/>
        <dsp:cNvSpPr/>
      </dsp:nvSpPr>
      <dsp:spPr>
        <a:xfrm>
          <a:off x="0" y="14228"/>
          <a:ext cx="7107623" cy="1156807"/>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r>
            <a:rPr lang="en-US" sz="4400" b="0" kern="1200" dirty="0">
              <a:latin typeface="+mn-lt"/>
              <a:cs typeface="Gill Sans"/>
            </a:rPr>
            <a:t>Open-ended Questions</a:t>
          </a:r>
        </a:p>
      </dsp:txBody>
      <dsp:txXfrm>
        <a:off x="0" y="14228"/>
        <a:ext cx="7107623" cy="1156807"/>
      </dsp:txXfrm>
    </dsp:sp>
    <dsp:sp modelId="{250C4737-A841-8C48-A045-BF4D4D99D3A8}">
      <dsp:nvSpPr>
        <dsp:cNvPr id="0" name=""/>
        <dsp:cNvSpPr/>
      </dsp:nvSpPr>
      <dsp:spPr>
        <a:xfrm>
          <a:off x="0" y="1181125"/>
          <a:ext cx="3553811" cy="2429296"/>
        </a:xfrm>
        <a:prstGeom prst="rect">
          <a:avLst/>
        </a:prstGeom>
        <a:solidFill>
          <a:schemeClr val="lt1"/>
        </a:solidFill>
        <a:ln w="12700" cap="flat" cmpd="sng" algn="ctr">
          <a:solidFill>
            <a:schemeClr val="accent4"/>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Advantages</a:t>
          </a:r>
        </a:p>
      </dsp:txBody>
      <dsp:txXfrm>
        <a:off x="0" y="1181125"/>
        <a:ext cx="3553811" cy="2429296"/>
      </dsp:txXfrm>
    </dsp:sp>
    <dsp:sp modelId="{24D3949D-55D7-9843-BBF0-4DC75BF720C6}">
      <dsp:nvSpPr>
        <dsp:cNvPr id="0" name=""/>
        <dsp:cNvSpPr/>
      </dsp:nvSpPr>
      <dsp:spPr>
        <a:xfrm>
          <a:off x="3553811" y="1181125"/>
          <a:ext cx="3553811" cy="2429296"/>
        </a:xfrm>
        <a:prstGeom prst="rect">
          <a:avLst/>
        </a:prstGeom>
        <a:blipFill rotWithShape="0">
          <a:blip xmlns:r="http://schemas.openxmlformats.org/officeDocument/2006/relationships" r:embed="rId1"/>
          <a:tile tx="0" ty="0" sx="100000" sy="100000" flip="none" algn="tl"/>
        </a:blipFill>
        <a:ln w="6350" cap="flat" cmpd="sng" algn="ctr">
          <a:solidFill>
            <a:schemeClr val="accent1">
              <a:lumMod val="20000"/>
              <a:lumOff val="80000"/>
            </a:schemeClr>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3350" tIns="133350" rIns="133350" bIns="133350" numCol="1" spcCol="1270" anchor="ctr" anchorCtr="0">
          <a:noAutofit/>
        </a:bodyPr>
        <a:lstStyle/>
        <a:p>
          <a:pPr marL="0" lvl="0" indent="0" algn="ctr" defTabSz="1555750">
            <a:lnSpc>
              <a:spcPct val="90000"/>
            </a:lnSpc>
            <a:spcBef>
              <a:spcPct val="0"/>
            </a:spcBef>
            <a:spcAft>
              <a:spcPct val="35000"/>
            </a:spcAft>
            <a:buNone/>
          </a:pPr>
          <a:r>
            <a:rPr lang="en-US" sz="3500" b="0" kern="1200" dirty="0">
              <a:latin typeface="+mn-lt"/>
              <a:cs typeface="Gill Sans"/>
            </a:rPr>
            <a:t>Disadvantages </a:t>
          </a:r>
        </a:p>
      </dsp:txBody>
      <dsp:txXfrm>
        <a:off x="3553811" y="1181125"/>
        <a:ext cx="3553811" cy="2429296"/>
      </dsp:txXfrm>
    </dsp:sp>
    <dsp:sp modelId="{30F57DEF-DA04-AE46-8A72-E185F1E3E46F}">
      <dsp:nvSpPr>
        <dsp:cNvPr id="0" name=""/>
        <dsp:cNvSpPr/>
      </dsp:nvSpPr>
      <dsp:spPr>
        <a:xfrm>
          <a:off x="0" y="3062512"/>
          <a:ext cx="7107623" cy="269921"/>
        </a:xfrm>
        <a:prstGeom prst="rect">
          <a:avLst/>
        </a:prstGeom>
        <a:solidFill>
          <a:schemeClr val="accent1"/>
        </a:solidFill>
        <a:ln w="12700" cap="flat" cmpd="sng" algn="ctr">
          <a:solidFill>
            <a:schemeClr val="accent1">
              <a:shade val="50000"/>
            </a:schemeClr>
          </a:solidFill>
          <a:prstDash val="solid"/>
          <a:miter lim="800000"/>
        </a:ln>
        <a:effectLst/>
      </dsp:spPr>
      <dsp:style>
        <a:lnRef idx="2">
          <a:schemeClr val="accent1">
            <a:shade val="50000"/>
          </a:schemeClr>
        </a:lnRef>
        <a:fillRef idx="1">
          <a:schemeClr val="accent1"/>
        </a:fillRef>
        <a:effectRef idx="0">
          <a:schemeClr val="accent1"/>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F06F67-69AA-4DD8-85DE-A5CD1DE14C69}" type="datetimeFigureOut">
              <a:rPr lang="en-US" smtClean="0"/>
              <a:t>2/9/22</a:t>
            </a:fld>
            <a:endParaRPr 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FF94A3-515B-42C9-A632-CD8154351229}" type="slidenum">
              <a:rPr lang="en-US" smtClean="0"/>
              <a:t>‹#›</a:t>
            </a:fld>
            <a:endParaRPr lang="en-US"/>
          </a:p>
        </p:txBody>
      </p:sp>
    </p:spTree>
    <p:extLst>
      <p:ext uri="{BB962C8B-B14F-4D97-AF65-F5344CB8AC3E}">
        <p14:creationId xmlns:p14="http://schemas.microsoft.com/office/powerpoint/2010/main" val="8970734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files.eric.ed.gov/fulltext/EJ746291.pdf"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research.msu.edu/survey-shows-scientists-value-honesty-curiosit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1</a:t>
            </a:fld>
            <a:endParaRPr lang="en-US"/>
          </a:p>
        </p:txBody>
      </p:sp>
    </p:spTree>
    <p:extLst>
      <p:ext uri="{BB962C8B-B14F-4D97-AF65-F5344CB8AC3E}">
        <p14:creationId xmlns:p14="http://schemas.microsoft.com/office/powerpoint/2010/main" val="2303521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r>
              <a:rPr lang="en-US" dirty="0"/>
              <a:t>UC Davis</a:t>
            </a:r>
            <a:r>
              <a:rPr lang="en-US" baseline="0" dirty="0"/>
              <a:t> Research Linking Curiosity to Memory (UC Davis) 2014</a:t>
            </a:r>
          </a:p>
          <a:p>
            <a:endParaRPr lang="en-US" baseline="0" dirty="0"/>
          </a:p>
          <a:p>
            <a:r>
              <a:rPr lang="en-US" dirty="0"/>
              <a:t>The </a:t>
            </a:r>
            <a:r>
              <a:rPr lang="en-US" dirty="0">
                <a:hlinkClick r:id="rId3"/>
              </a:rPr>
              <a:t>Fullerton Longitudinal Study (FLS)</a:t>
            </a:r>
            <a:r>
              <a:rPr lang="en-US" dirty="0"/>
              <a:t>, a 30-plus year study of the development of giftedness across various points in time conducted by Adele and Allen Gottfried of California State University ”This finding has strong implications for the development of STEM considering that curiosity is a </a:t>
            </a:r>
            <a:r>
              <a:rPr lang="en-US" dirty="0">
                <a:hlinkClick r:id="rId4"/>
              </a:rPr>
              <a:t>fundamental predictor of the aspiration to become a scientist.</a:t>
            </a:r>
            <a:r>
              <a:rPr lang="en-US" dirty="0"/>
              <a:t>” </a:t>
            </a:r>
          </a:p>
          <a:p>
            <a:endParaRPr lang="en-US" dirty="0"/>
          </a:p>
          <a:p>
            <a:r>
              <a:rPr lang="en-US" dirty="0"/>
              <a:t>S. von </a:t>
            </a:r>
            <a:r>
              <a:rPr lang="en-US" dirty="0" err="1"/>
              <a:t>Stumm</a:t>
            </a:r>
            <a:r>
              <a:rPr lang="en-US" dirty="0"/>
              <a:t>, B. Hell, T. Chamorro-</a:t>
            </a:r>
            <a:r>
              <a:rPr lang="en-US" dirty="0" err="1"/>
              <a:t>Premuzic</a:t>
            </a:r>
            <a:r>
              <a:rPr lang="en-US" dirty="0"/>
              <a:t>. </a:t>
            </a:r>
            <a:r>
              <a:rPr lang="en-US" b="1" dirty="0"/>
              <a:t>The Hungry Mind: Intellectual Curiosity Is the Third Pillar of Academic Performance</a:t>
            </a:r>
            <a:r>
              <a:rPr lang="en-US" dirty="0"/>
              <a:t>. </a:t>
            </a:r>
            <a:r>
              <a:rPr lang="en-US" i="1" dirty="0"/>
              <a:t>Perspectives on Psychological Science</a:t>
            </a:r>
            <a:r>
              <a:rPr lang="en-US" dirty="0"/>
              <a:t>, 2011 meta-analysis shows They found that curiosity did, indeed, influence academic performance. In fact, it had quite a large effect, about the same as conscientiousness. When put together, conscientiousness and curiosity had as big an effect on performance as intelligence.</a:t>
            </a:r>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18</a:t>
            </a:fld>
            <a:endParaRPr lang="en-US">
              <a:solidFill>
                <a:prstClr val="black"/>
              </a:solidFill>
              <a:latin typeface="Calibri"/>
            </a:endParaRPr>
          </a:p>
        </p:txBody>
      </p:sp>
    </p:spTree>
    <p:extLst>
      <p:ext uri="{BB962C8B-B14F-4D97-AF65-F5344CB8AC3E}">
        <p14:creationId xmlns:p14="http://schemas.microsoft.com/office/powerpoint/2010/main" val="15318572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19</a:t>
            </a:fld>
            <a:endParaRPr lang="en-US"/>
          </a:p>
        </p:txBody>
      </p:sp>
    </p:spTree>
    <p:extLst>
      <p:ext uri="{BB962C8B-B14F-4D97-AF65-F5344CB8AC3E}">
        <p14:creationId xmlns:p14="http://schemas.microsoft.com/office/powerpoint/2010/main" val="1464714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8896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95142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If you are working alone, rule #3 becomes: “write down every question as it</a:t>
            </a:r>
            <a:r>
              <a:rPr lang="en-US" baseline="0" dirty="0"/>
              <a:t> first comes to mind.” Don’t judge yourself!</a:t>
            </a:r>
            <a:endParaRPr lang="en-US" dirty="0"/>
          </a:p>
          <a:p>
            <a:pPr marL="0" lvl="0" indent="0" algn="l" rtl="0">
              <a:lnSpc>
                <a:spcPct val="100000"/>
              </a:lnSpc>
              <a:spcBef>
                <a:spcPts val="0"/>
              </a:spcBef>
              <a:spcAft>
                <a:spcPts val="0"/>
              </a:spcAft>
              <a:buSzPts val="1400"/>
              <a:buNone/>
            </a:pPr>
            <a:endParaRPr lang="en-US" dirty="0"/>
          </a:p>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23</a:t>
            </a:fld>
            <a:endParaRPr lang="en-US"/>
          </a:p>
        </p:txBody>
      </p:sp>
    </p:spTree>
    <p:extLst>
      <p:ext uri="{BB962C8B-B14F-4D97-AF65-F5344CB8AC3E}">
        <p14:creationId xmlns:p14="http://schemas.microsoft.com/office/powerpoint/2010/main" val="433116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0342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8652428" indent="-38186541">
              <a:defRPr>
                <a:solidFill>
                  <a:schemeClr val="tx1"/>
                </a:solidFill>
                <a:latin typeface="Rockwell" panose="02060603020205020403" pitchFamily="18" charset="0"/>
                <a:ea typeface="MS PGothic" panose="020B0600070205080204" pitchFamily="34" charset="-128"/>
              </a:defRPr>
            </a:lvl2pPr>
            <a:lvl3pPr marL="1164717" indent="-232943">
              <a:defRPr>
                <a:solidFill>
                  <a:schemeClr val="tx1"/>
                </a:solidFill>
                <a:latin typeface="Rockwell" panose="02060603020205020403" pitchFamily="18" charset="0"/>
                <a:ea typeface="MS PGothic" panose="020B0600070205080204" pitchFamily="34" charset="-128"/>
              </a:defRPr>
            </a:lvl3pPr>
            <a:lvl4pPr marL="1630604" indent="-232943">
              <a:defRPr>
                <a:solidFill>
                  <a:schemeClr val="tx1"/>
                </a:solidFill>
                <a:latin typeface="Rockwell" panose="02060603020205020403" pitchFamily="18" charset="0"/>
                <a:ea typeface="MS PGothic" panose="020B0600070205080204" pitchFamily="34" charset="-128"/>
              </a:defRPr>
            </a:lvl4pPr>
            <a:lvl5pPr marL="2096491" indent="-232943">
              <a:defRPr>
                <a:solidFill>
                  <a:schemeClr val="tx1"/>
                </a:solidFill>
                <a:latin typeface="Rockwell" panose="02060603020205020403" pitchFamily="18" charset="0"/>
                <a:ea typeface="MS PGothic" panose="020B0600070205080204"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defTabSz="465887" fontAlgn="base">
              <a:spcBef>
                <a:spcPct val="0"/>
              </a:spcBef>
              <a:spcAft>
                <a:spcPct val="0"/>
              </a:spcAft>
              <a:defRPr/>
            </a:pPr>
            <a:fld id="{0E9A970D-EEEB-41F7-ABA4-50EC13D51AB9}" type="slidenum">
              <a:rPr lang="en-US" altLang="en-US">
                <a:solidFill>
                  <a:prstClr val="black"/>
                </a:solidFill>
                <a:latin typeface="Calibri" panose="020F0502020204030204" pitchFamily="34" charset="0"/>
              </a:rPr>
              <a:pPr defTabSz="465887" fontAlgn="base">
                <a:spcBef>
                  <a:spcPct val="0"/>
                </a:spcBef>
                <a:spcAft>
                  <a:spcPct val="0"/>
                </a:spcAft>
                <a:defRPr/>
              </a:pPr>
              <a:t>24</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688093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25</a:t>
            </a:fld>
            <a:endParaRPr lang="en-US"/>
          </a:p>
        </p:txBody>
      </p:sp>
    </p:spTree>
    <p:extLst>
      <p:ext uri="{BB962C8B-B14F-4D97-AF65-F5344CB8AC3E}">
        <p14:creationId xmlns:p14="http://schemas.microsoft.com/office/powerpoint/2010/main" val="1094070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26</a:t>
            </a:fld>
            <a:endParaRPr lang="en-US"/>
          </a:p>
        </p:txBody>
      </p:sp>
    </p:spTree>
    <p:extLst>
      <p:ext uri="{BB962C8B-B14F-4D97-AF65-F5344CB8AC3E}">
        <p14:creationId xmlns:p14="http://schemas.microsoft.com/office/powerpoint/2010/main" val="42880336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27</a:t>
            </a:fld>
            <a:endParaRPr lang="en-US">
              <a:solidFill>
                <a:prstClr val="black"/>
              </a:solidFill>
              <a:latin typeface="Calibri"/>
            </a:endParaRPr>
          </a:p>
        </p:txBody>
      </p:sp>
    </p:spTree>
    <p:extLst>
      <p:ext uri="{BB962C8B-B14F-4D97-AF65-F5344CB8AC3E}">
        <p14:creationId xmlns:p14="http://schemas.microsoft.com/office/powerpoint/2010/main" val="20632910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46350" y="876300"/>
            <a:ext cx="4203700" cy="2365375"/>
          </a:xfrm>
        </p:spPr>
      </p:sp>
      <p:sp>
        <p:nvSpPr>
          <p:cNvPr id="3" name="Notes Placeholder 2"/>
          <p:cNvSpPr>
            <a:spLocks noGrp="1"/>
          </p:cNvSpPr>
          <p:nvPr>
            <p:ph type="body" idx="1"/>
          </p:nvPr>
        </p:nvSpPr>
        <p:spPr/>
        <p:txBody>
          <a:bodyPr/>
          <a:lstStyle/>
          <a:p>
            <a:pPr marL="0" lvl="0" indent="0" algn="l" rtl="0">
              <a:lnSpc>
                <a:spcPct val="100000"/>
              </a:lnSpc>
              <a:spcBef>
                <a:spcPts val="0"/>
              </a:spcBef>
              <a:spcAft>
                <a:spcPts val="0"/>
              </a:spcAft>
              <a:buSzPts val="1400"/>
              <a:buNone/>
            </a:pPr>
            <a:r>
              <a:rPr lang="en-US" dirty="0"/>
              <a:t>The point here is that the closed-ended questions are equally useful as open-ended!</a:t>
            </a:r>
            <a:endParaRPr lang="en-US" baseline="0" dirty="0"/>
          </a:p>
        </p:txBody>
      </p:sp>
      <p:sp>
        <p:nvSpPr>
          <p:cNvPr id="4" name="Slide Number Placeholder 3"/>
          <p:cNvSpPr>
            <a:spLocks noGrp="1"/>
          </p:cNvSpPr>
          <p:nvPr>
            <p:ph type="sldNum" sz="quarter" idx="10"/>
          </p:nvPr>
        </p:nvSpPr>
        <p:spPr/>
        <p:txBody>
          <a:bodyPr/>
          <a:lstStyle/>
          <a:p>
            <a:pPr defTabSz="465887">
              <a:defRPr/>
            </a:pPr>
            <a:fld id="{DA874CE0-4909-6048-B317-2721B0FEF0DC}" type="slidenum">
              <a:rPr lang="en-US">
                <a:solidFill>
                  <a:prstClr val="black"/>
                </a:solidFill>
                <a:latin typeface="Calibri"/>
              </a:rPr>
              <a:pPr defTabSz="465887">
                <a:defRPr/>
              </a:pPr>
              <a:t>28</a:t>
            </a:fld>
            <a:endParaRPr lang="en-US">
              <a:solidFill>
                <a:prstClr val="black"/>
              </a:solidFill>
              <a:latin typeface="Calibri"/>
            </a:endParaRPr>
          </a:p>
        </p:txBody>
      </p:sp>
    </p:spTree>
    <p:extLst>
      <p:ext uri="{BB962C8B-B14F-4D97-AF65-F5344CB8AC3E}">
        <p14:creationId xmlns:p14="http://schemas.microsoft.com/office/powerpoint/2010/main" val="3191781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EFFF94A3-515B-42C9-A632-CD8154351229}" type="slidenum">
              <a:rPr lang="en-US" smtClean="0"/>
              <a:t>2</a:t>
            </a:fld>
            <a:endParaRPr lang="en-US"/>
          </a:p>
        </p:txBody>
      </p:sp>
    </p:spTree>
    <p:extLst>
      <p:ext uri="{BB962C8B-B14F-4D97-AF65-F5344CB8AC3E}">
        <p14:creationId xmlns:p14="http://schemas.microsoft.com/office/powerpoint/2010/main" val="20001701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1095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F388BD8A-AA68-4788-9541-F921EC8B5F2E}" type="slidenum">
              <a:rPr lang="en-US" altLang="en-US">
                <a:solidFill>
                  <a:prstClr val="black"/>
                </a:solidFill>
                <a:latin typeface="Calibri" panose="020F0502020204030204" pitchFamily="34" charset="0"/>
              </a:rPr>
              <a:pPr defTabSz="465887" fontAlgn="base">
                <a:spcBef>
                  <a:spcPct val="0"/>
                </a:spcBef>
                <a:spcAft>
                  <a:spcPct val="0"/>
                </a:spcAft>
                <a:defRPr/>
              </a:pPr>
              <a:t>29</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17979382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30</a:t>
            </a:fld>
            <a:endParaRPr lang="en-US"/>
          </a:p>
        </p:txBody>
      </p:sp>
    </p:spTree>
    <p:extLst>
      <p:ext uri="{BB962C8B-B14F-4D97-AF65-F5344CB8AC3E}">
        <p14:creationId xmlns:p14="http://schemas.microsoft.com/office/powerpoint/2010/main" val="11478188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31</a:t>
            </a:fld>
            <a:endParaRPr lang="en-US"/>
          </a:p>
        </p:txBody>
      </p:sp>
    </p:spTree>
    <p:extLst>
      <p:ext uri="{BB962C8B-B14F-4D97-AF65-F5344CB8AC3E}">
        <p14:creationId xmlns:p14="http://schemas.microsoft.com/office/powerpoint/2010/main" val="14826169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546350" y="876300"/>
            <a:ext cx="4203700" cy="2365375"/>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itchFamily="34" charset="-128"/>
              </a:defRPr>
            </a:lvl1pPr>
            <a:lvl2pPr marL="38652428" indent="-38186541">
              <a:defRPr>
                <a:solidFill>
                  <a:schemeClr val="tx1"/>
                </a:solidFill>
                <a:latin typeface="Rockwell" panose="02060603020205020403" pitchFamily="18" charset="0"/>
                <a:ea typeface="MS PGothic" pitchFamily="34" charset="-128"/>
              </a:defRPr>
            </a:lvl2pPr>
            <a:lvl3pPr marL="1164717" indent="-232943">
              <a:defRPr>
                <a:solidFill>
                  <a:schemeClr val="tx1"/>
                </a:solidFill>
                <a:latin typeface="Rockwell" panose="02060603020205020403" pitchFamily="18" charset="0"/>
                <a:ea typeface="MS PGothic" pitchFamily="34" charset="-128"/>
              </a:defRPr>
            </a:lvl3pPr>
            <a:lvl4pPr marL="1630604" indent="-232943">
              <a:defRPr>
                <a:solidFill>
                  <a:schemeClr val="tx1"/>
                </a:solidFill>
                <a:latin typeface="Rockwell" panose="02060603020205020403" pitchFamily="18" charset="0"/>
                <a:ea typeface="MS PGothic" pitchFamily="34" charset="-128"/>
              </a:defRPr>
            </a:lvl4pPr>
            <a:lvl5pPr marL="2096491" indent="-232943">
              <a:defRPr>
                <a:solidFill>
                  <a:schemeClr val="tx1"/>
                </a:solidFill>
                <a:latin typeface="Rockwell" panose="02060603020205020403" pitchFamily="18" charset="0"/>
                <a:ea typeface="MS PGothic" pitchFamily="34" charset="-128"/>
              </a:defRPr>
            </a:lvl5pPr>
            <a:lvl6pPr marL="2562377"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3028264"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94151"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960038" indent="-232943" defTabSz="465887"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defTabSz="465887" fontAlgn="base">
              <a:spcBef>
                <a:spcPct val="0"/>
              </a:spcBef>
              <a:spcAft>
                <a:spcPct val="0"/>
              </a:spcAft>
              <a:defRPr/>
            </a:pPr>
            <a:fld id="{C0C22321-DBD6-4F73-8ACE-A63BACA16E71}" type="slidenum">
              <a:rPr lang="en-US" altLang="en-US">
                <a:solidFill>
                  <a:prstClr val="black"/>
                </a:solidFill>
                <a:latin typeface="Calibri" panose="020F0502020204030204" pitchFamily="34" charset="0"/>
              </a:rPr>
              <a:pPr defTabSz="465887" fontAlgn="base">
                <a:spcBef>
                  <a:spcPct val="0"/>
                </a:spcBef>
                <a:spcAft>
                  <a:spcPct val="0"/>
                </a:spcAft>
                <a:defRPr/>
              </a:pPr>
              <a:t>32</a:t>
            </a:fld>
            <a:endParaRPr lang="en-US"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6537700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34</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18806880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aseline="0" dirty="0"/>
              <a:t>I</a:t>
            </a:r>
          </a:p>
        </p:txBody>
      </p:sp>
      <p:sp>
        <p:nvSpPr>
          <p:cNvPr id="4" name="Slide Number Placeholder 3"/>
          <p:cNvSpPr>
            <a:spLocks noGrp="1"/>
          </p:cNvSpPr>
          <p:nvPr>
            <p:ph type="sldNum" sz="quarter" idx="10"/>
          </p:nvPr>
        </p:nvSpPr>
        <p:spPr/>
        <p:txBody>
          <a:bodyPr/>
          <a:lstStyle/>
          <a:p>
            <a:fld id="{EFFF94A3-515B-42C9-A632-CD8154351229}" type="slidenum">
              <a:rPr lang="en-US" smtClean="0"/>
              <a:t>35</a:t>
            </a:fld>
            <a:endParaRPr lang="en-US"/>
          </a:p>
        </p:txBody>
      </p:sp>
    </p:spTree>
    <p:extLst>
      <p:ext uri="{BB962C8B-B14F-4D97-AF65-F5344CB8AC3E}">
        <p14:creationId xmlns:p14="http://schemas.microsoft.com/office/powerpoint/2010/main" val="356997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36</a:t>
            </a:fld>
            <a:endParaRPr lang="en-US"/>
          </a:p>
        </p:txBody>
      </p:sp>
    </p:spTree>
    <p:extLst>
      <p:ext uri="{BB962C8B-B14F-4D97-AF65-F5344CB8AC3E}">
        <p14:creationId xmlns:p14="http://schemas.microsoft.com/office/powerpoint/2010/main" val="39583910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p:cNvSpPr>
            <a:spLocks noGrp="1" noRot="1" noChangeAspect="1"/>
          </p:cNvSpPr>
          <p:nvPr>
            <p:ph type="sldImg"/>
          </p:nvPr>
        </p:nvSpPr>
        <p:spPr bwMode="auto">
          <a:xfrm>
            <a:off x="685800" y="1143000"/>
            <a:ext cx="5486400" cy="3086100"/>
          </a:xfrm>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76802" name="Notes Placeholder 2"/>
          <p:cNvSpPr>
            <a:spLocks noGrp="1"/>
          </p:cNvSpPr>
          <p:nvPr>
            <p:ph type="body" idx="1"/>
          </p:nvPr>
        </p:nvSpPr>
        <p:spPr bwMode="auto">
          <a:noFill/>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87B8818-B5A2-D44A-9742-9B91385259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723272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lang="en-US" dirty="0"/>
          </a:p>
        </p:txBody>
      </p:sp>
      <p:sp>
        <p:nvSpPr>
          <p:cNvPr id="4" name="スライド番号プレースホルダー 3"/>
          <p:cNvSpPr>
            <a:spLocks noGrp="1"/>
          </p:cNvSpPr>
          <p:nvPr>
            <p:ph type="sldNum" sz="quarter" idx="10"/>
          </p:nvPr>
        </p:nvSpPr>
        <p:spPr/>
        <p:txBody>
          <a:bodyPr/>
          <a:lstStyle/>
          <a:p>
            <a:fld id="{EFFF94A3-515B-42C9-A632-CD8154351229}" type="slidenum">
              <a:rPr lang="en-US" smtClean="0"/>
              <a:t>38</a:t>
            </a:fld>
            <a:endParaRPr lang="en-US"/>
          </a:p>
        </p:txBody>
      </p:sp>
    </p:spTree>
    <p:extLst>
      <p:ext uri="{BB962C8B-B14F-4D97-AF65-F5344CB8AC3E}">
        <p14:creationId xmlns:p14="http://schemas.microsoft.com/office/powerpoint/2010/main" val="3791136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727857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3FA5E18-1369-4B73-8DAA-79F605795AAE}" type="slidenum">
              <a:rPr lang="en-US" smtClean="0"/>
              <a:t>3</a:t>
            </a:fld>
            <a:endParaRPr lang="en-US"/>
          </a:p>
        </p:txBody>
      </p:sp>
    </p:spTree>
    <p:extLst>
      <p:ext uri="{BB962C8B-B14F-4D97-AF65-F5344CB8AC3E}">
        <p14:creationId xmlns:p14="http://schemas.microsoft.com/office/powerpoint/2010/main" val="33471926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41</a:t>
            </a:fld>
            <a:endParaRPr lang="en-US"/>
          </a:p>
        </p:txBody>
      </p:sp>
    </p:spTree>
    <p:extLst>
      <p:ext uri="{BB962C8B-B14F-4D97-AF65-F5344CB8AC3E}">
        <p14:creationId xmlns:p14="http://schemas.microsoft.com/office/powerpoint/2010/main" val="195603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g100c6014fbb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3" name="Google Shape;423;g100c6014fbb_0_6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4" name="Google Shape;424;g100c6014fbb_0_6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37122542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100c6014fbb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100c6014fbb_0_6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g100c6014fbb_0_6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43</a:t>
            </a:fld>
            <a:endParaRPr/>
          </a:p>
        </p:txBody>
      </p:sp>
    </p:spTree>
    <p:extLst>
      <p:ext uri="{BB962C8B-B14F-4D97-AF65-F5344CB8AC3E}">
        <p14:creationId xmlns:p14="http://schemas.microsoft.com/office/powerpoint/2010/main" val="20874564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fa79c1b175_0_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fa79c1b175_0_8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40" name="Google Shape;440;gfa79c1b175_0_8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4410155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g1010a572c67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7" name="Google Shape;447;g1010a572c67_0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8" name="Google Shape;448;g1010a572c67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42792043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447" name="Shape 4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66009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dirty="0"/>
          </a:p>
        </p:txBody>
      </p:sp>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6432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0D99497-3B62-4F8C-A892-AF6DDC86BAAB}" type="slidenum">
              <a:rPr lang="en-US" smtClean="0"/>
              <a:t>52</a:t>
            </a:fld>
            <a:endParaRPr lang="en-US"/>
          </a:p>
        </p:txBody>
      </p:sp>
    </p:spTree>
    <p:extLst>
      <p:ext uri="{BB962C8B-B14F-4D97-AF65-F5344CB8AC3E}">
        <p14:creationId xmlns:p14="http://schemas.microsoft.com/office/powerpoint/2010/main" val="29766755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53</a:t>
            </a:fld>
            <a:endParaRPr lang="en-US"/>
          </a:p>
        </p:txBody>
      </p:sp>
    </p:spTree>
    <p:extLst>
      <p:ext uri="{BB962C8B-B14F-4D97-AF65-F5344CB8AC3E}">
        <p14:creationId xmlns:p14="http://schemas.microsoft.com/office/powerpoint/2010/main" val="15287110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54</a:t>
            </a:fld>
            <a:endParaRPr lang="en-US"/>
          </a:p>
        </p:txBody>
      </p:sp>
    </p:spTree>
    <p:extLst>
      <p:ext uri="{BB962C8B-B14F-4D97-AF65-F5344CB8AC3E}">
        <p14:creationId xmlns:p14="http://schemas.microsoft.com/office/powerpoint/2010/main" val="18660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40592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3"/>
        <p:cNvGrpSpPr/>
        <p:nvPr/>
      </p:nvGrpSpPr>
      <p:grpSpPr>
        <a:xfrm>
          <a:off x="0" y="0"/>
          <a:ext cx="0" cy="0"/>
          <a:chOff x="0" y="0"/>
          <a:chExt cx="0" cy="0"/>
        </a:xfrm>
      </p:grpSpPr>
      <p:sp>
        <p:nvSpPr>
          <p:cNvPr id="644" name="Google Shape;644;p49: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5" name="Google Shape;645;p49: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46" name="Google Shape;646;p49: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63</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95210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50: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2" name="Google Shape;652;p50: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53" name="Google Shape;653;p50: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64</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84862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p51: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1" name="Google Shape;661;p51: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62" name="Google Shape;662;p51: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71969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52:notes"/>
          <p:cNvSpPr>
            <a:spLocks noGrp="1" noRot="1" noChangeAspect="1"/>
          </p:cNvSpPr>
          <p:nvPr>
            <p:ph type="sldImg" idx="2"/>
          </p:nvPr>
        </p:nvSpPr>
        <p:spPr>
          <a:xfrm>
            <a:off x="409575" y="698500"/>
            <a:ext cx="6203950" cy="34909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0" name="Google Shape;670;p52:notes"/>
          <p:cNvSpPr txBox="1">
            <a:spLocks noGrp="1"/>
          </p:cNvSpPr>
          <p:nvPr>
            <p:ph type="body" idx="1"/>
          </p:nvPr>
        </p:nvSpPr>
        <p:spPr>
          <a:xfrm>
            <a:off x="702310" y="4421823"/>
            <a:ext cx="5618480" cy="4189095"/>
          </a:xfrm>
          <a:prstGeom prst="rect">
            <a:avLst/>
          </a:prstGeom>
          <a:noFill/>
          <a:ln>
            <a:noFill/>
          </a:ln>
        </p:spPr>
        <p:txBody>
          <a:bodyPr spcFirstLastPara="1" wrap="square" lIns="93300" tIns="46625" rIns="93300" bIns="46625" anchor="t" anchorCtr="0">
            <a:noAutofit/>
          </a:bodyPr>
          <a:lstStyle/>
          <a:p>
            <a:pPr marL="0" lvl="0" indent="0" algn="l" rtl="0">
              <a:lnSpc>
                <a:spcPct val="100000"/>
              </a:lnSpc>
              <a:spcBef>
                <a:spcPts val="0"/>
              </a:spcBef>
              <a:spcAft>
                <a:spcPts val="0"/>
              </a:spcAft>
              <a:buSzPts val="1400"/>
              <a:buNone/>
            </a:pPr>
            <a:endParaRPr dirty="0"/>
          </a:p>
        </p:txBody>
      </p:sp>
      <p:sp>
        <p:nvSpPr>
          <p:cNvPr id="671" name="Google Shape;671;p52:notes"/>
          <p:cNvSpPr txBox="1">
            <a:spLocks noGrp="1"/>
          </p:cNvSpPr>
          <p:nvPr>
            <p:ph type="sldNum" idx="12"/>
          </p:nvPr>
        </p:nvSpPr>
        <p:spPr>
          <a:xfrm>
            <a:off x="3978132" y="8842029"/>
            <a:ext cx="3043343" cy="465455"/>
          </a:xfrm>
          <a:prstGeom prst="rect">
            <a:avLst/>
          </a:prstGeom>
          <a:noFill/>
          <a:ln>
            <a:noFill/>
          </a:ln>
        </p:spPr>
        <p:txBody>
          <a:bodyPr spcFirstLastPara="1" wrap="square" lIns="93300" tIns="46625" rIns="93300" bIns="46625" anchor="b" anchorCtr="0">
            <a:noAutofit/>
          </a:bodyPr>
          <a:lstStyle/>
          <a:p>
            <a:pPr marL="0" lvl="0" indent="0" algn="r" rtl="0">
              <a:lnSpc>
                <a:spcPct val="100000"/>
              </a:lnSpc>
              <a:spcBef>
                <a:spcPts val="0"/>
              </a:spcBef>
              <a:spcAft>
                <a:spcPts val="0"/>
              </a:spcAft>
              <a:buNone/>
            </a:pPr>
            <a:fld id="{00000000-1234-1234-1234-123412341234}" type="slidenum">
              <a:rPr lang="en-US" sz="1200">
                <a:solidFill>
                  <a:schemeClr val="dk1"/>
                </a:solidFill>
                <a:latin typeface="Calibri"/>
                <a:ea typeface="Calibri"/>
                <a:cs typeface="Calibri"/>
                <a:sym typeface="Calibri"/>
              </a:rPr>
              <a:t>66</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48986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A874CE0-4909-6048-B317-2721B0FEF0D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28854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8"/>
        <p:cNvGrpSpPr/>
        <p:nvPr/>
      </p:nvGrpSpPr>
      <p:grpSpPr>
        <a:xfrm>
          <a:off x="0" y="0"/>
          <a:ext cx="0" cy="0"/>
          <a:chOff x="0" y="0"/>
          <a:chExt cx="0" cy="0"/>
        </a:xfrm>
      </p:grpSpPr>
      <p:sp>
        <p:nvSpPr>
          <p:cNvPr id="1649" name="Google Shape;1649;p120:notes"/>
          <p:cNvSpPr>
            <a:spLocks noGrp="1" noRot="1" noChangeAspect="1"/>
          </p:cNvSpPr>
          <p:nvPr>
            <p:ph type="sldImg" idx="2"/>
          </p:nvPr>
        </p:nvSpPr>
        <p:spPr>
          <a:xfrm>
            <a:off x="2311400" y="525463"/>
            <a:ext cx="4673600" cy="2628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0" name="Google Shape;1650;p120:notes"/>
          <p:cNvSpPr txBox="1">
            <a:spLocks noGrp="1"/>
          </p:cNvSpPr>
          <p:nvPr>
            <p:ph type="body" idx="1"/>
          </p:nvPr>
        </p:nvSpPr>
        <p:spPr>
          <a:xfrm>
            <a:off x="929640" y="3329940"/>
            <a:ext cx="7437120" cy="3154680"/>
          </a:xfrm>
          <a:prstGeom prst="rect">
            <a:avLst/>
          </a:prstGeom>
          <a:noFill/>
          <a:ln>
            <a:noFill/>
          </a:ln>
        </p:spPr>
        <p:txBody>
          <a:bodyPr spcFirstLastPara="1" wrap="square" lIns="93162" tIns="46568" rIns="93162" bIns="46568" anchor="t" anchorCtr="0">
            <a:noAutofit/>
          </a:bodyPr>
          <a:lstStyle/>
          <a:p>
            <a:pPr>
              <a:buClr>
                <a:srgbClr val="000000"/>
              </a:buClr>
              <a:buSzPts val="1400"/>
            </a:pPr>
            <a:endParaRPr dirty="0">
              <a:solidFill>
                <a:schemeClr val="dk1"/>
              </a:solidFill>
              <a:latin typeface="Calibri"/>
              <a:ea typeface="Calibri"/>
              <a:cs typeface="Calibri"/>
              <a:sym typeface="Calibri"/>
            </a:endParaRPr>
          </a:p>
        </p:txBody>
      </p:sp>
      <p:sp>
        <p:nvSpPr>
          <p:cNvPr id="1651" name="Google Shape;1651;p120:notes"/>
          <p:cNvSpPr txBox="1">
            <a:spLocks noGrp="1"/>
          </p:cNvSpPr>
          <p:nvPr>
            <p:ph type="sldNum" idx="12"/>
          </p:nvPr>
        </p:nvSpPr>
        <p:spPr>
          <a:xfrm>
            <a:off x="5265809" y="6658664"/>
            <a:ext cx="4028440" cy="350520"/>
          </a:xfrm>
          <a:prstGeom prst="rect">
            <a:avLst/>
          </a:prstGeom>
          <a:noFill/>
          <a:ln>
            <a:noFill/>
          </a:ln>
        </p:spPr>
        <p:txBody>
          <a:bodyPr spcFirstLastPara="1" wrap="square" lIns="93162" tIns="46568" rIns="93162" bIns="46568" anchor="b" anchorCtr="0">
            <a:noAutofit/>
          </a:bodyPr>
          <a:lstStyle/>
          <a:p>
            <a:pPr defTabSz="931774">
              <a:buClr>
                <a:srgbClr val="000000"/>
              </a:buClr>
              <a:buSzPts val="1200"/>
            </a:pPr>
            <a:fld id="{00000000-1234-1234-1234-123412341234}" type="slidenum">
              <a:rPr lang="en-US">
                <a:solidFill>
                  <a:prstClr val="black"/>
                </a:solidFill>
                <a:latin typeface="Calibri"/>
                <a:ea typeface="Calibri"/>
                <a:cs typeface="Calibri"/>
                <a:sym typeface="Calibri"/>
              </a:rPr>
              <a:pPr defTabSz="931774">
                <a:buClr>
                  <a:srgbClr val="000000"/>
                </a:buClr>
                <a:buSzPts val="1200"/>
              </a:pPr>
              <a:t>68</a:t>
            </a:fld>
            <a:endParaRPr>
              <a:solidFill>
                <a:prstClr val="black"/>
              </a:solidFill>
              <a:latin typeface="Calibri"/>
              <a:ea typeface="Calibri"/>
              <a:cs typeface="Calibri"/>
              <a:sym typeface="Calibri"/>
            </a:endParaRPr>
          </a:p>
        </p:txBody>
      </p:sp>
    </p:spTree>
    <p:extLst>
      <p:ext uri="{BB962C8B-B14F-4D97-AF65-F5344CB8AC3E}">
        <p14:creationId xmlns:p14="http://schemas.microsoft.com/office/powerpoint/2010/main" val="5100693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FFF94A3-515B-42C9-A632-CD8154351229}" type="slidenum">
              <a:rPr lang="en-US" smtClean="0"/>
              <a:t>70</a:t>
            </a:fld>
            <a:endParaRPr lang="en-US"/>
          </a:p>
        </p:txBody>
      </p:sp>
    </p:spTree>
    <p:extLst>
      <p:ext uri="{BB962C8B-B14F-4D97-AF65-F5344CB8AC3E}">
        <p14:creationId xmlns:p14="http://schemas.microsoft.com/office/powerpoint/2010/main" val="33629158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71</a:t>
            </a:fld>
            <a:endParaRPr lang="en-US"/>
          </a:p>
        </p:txBody>
      </p:sp>
    </p:spTree>
    <p:extLst>
      <p:ext uri="{BB962C8B-B14F-4D97-AF65-F5344CB8AC3E}">
        <p14:creationId xmlns:p14="http://schemas.microsoft.com/office/powerpoint/2010/main" val="17726723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F0A54D-AEF5-47F7-86B4-A4703E523AB7}" type="slidenum">
              <a:rPr lang="en-US" smtClean="0"/>
              <a:t>73</a:t>
            </a:fld>
            <a:endParaRPr lang="en-US"/>
          </a:p>
        </p:txBody>
      </p:sp>
    </p:spTree>
    <p:extLst>
      <p:ext uri="{BB962C8B-B14F-4D97-AF65-F5344CB8AC3E}">
        <p14:creationId xmlns:p14="http://schemas.microsoft.com/office/powerpoint/2010/main" val="6490863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0445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dirty="0">
              <a:latin typeface="Calibri" charset="0"/>
              <a:ea typeface="MS PGothic" charset="0"/>
            </a:endParaRPr>
          </a:p>
        </p:txBody>
      </p:sp>
      <p:sp>
        <p:nvSpPr>
          <p:cNvPr id="10445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Rockwell" charset="0"/>
                <a:ea typeface="MS PGothic" charset="0"/>
                <a:cs typeface="MS PGothic" charset="0"/>
              </a:defRPr>
            </a:lvl1pPr>
            <a:lvl2pPr marL="803234" indent="-308936">
              <a:defRPr>
                <a:solidFill>
                  <a:schemeClr val="tx1"/>
                </a:solidFill>
                <a:latin typeface="Rockwell" charset="0"/>
                <a:ea typeface="MS PGothic" charset="0"/>
                <a:cs typeface="MS PGothic" charset="0"/>
              </a:defRPr>
            </a:lvl2pPr>
            <a:lvl3pPr marL="1235744" indent="-247148">
              <a:defRPr>
                <a:solidFill>
                  <a:schemeClr val="tx1"/>
                </a:solidFill>
                <a:latin typeface="Rockwell" charset="0"/>
                <a:ea typeface="MS PGothic" charset="0"/>
                <a:cs typeface="MS PGothic" charset="0"/>
              </a:defRPr>
            </a:lvl3pPr>
            <a:lvl4pPr marL="1730043" indent="-247148">
              <a:defRPr>
                <a:solidFill>
                  <a:schemeClr val="tx1"/>
                </a:solidFill>
                <a:latin typeface="Rockwell" charset="0"/>
                <a:ea typeface="MS PGothic" charset="0"/>
                <a:cs typeface="MS PGothic" charset="0"/>
              </a:defRPr>
            </a:lvl4pPr>
            <a:lvl5pPr marL="2224340" indent="-247148">
              <a:defRPr>
                <a:solidFill>
                  <a:schemeClr val="tx1"/>
                </a:solidFill>
                <a:latin typeface="Rockwell" charset="0"/>
                <a:ea typeface="MS PGothic" charset="0"/>
                <a:cs typeface="MS PGothic" charset="0"/>
              </a:defRPr>
            </a:lvl5pPr>
            <a:lvl6pPr marL="2718638" indent="-247148" eaLnBrk="0" fontAlgn="base" hangingPunct="0">
              <a:spcBef>
                <a:spcPct val="0"/>
              </a:spcBef>
              <a:spcAft>
                <a:spcPct val="0"/>
              </a:spcAft>
              <a:defRPr>
                <a:solidFill>
                  <a:schemeClr val="tx1"/>
                </a:solidFill>
                <a:latin typeface="Rockwell" charset="0"/>
                <a:ea typeface="MS PGothic" charset="0"/>
                <a:cs typeface="MS PGothic" charset="0"/>
              </a:defRPr>
            </a:lvl6pPr>
            <a:lvl7pPr marL="3212936" indent="-247148" eaLnBrk="0" fontAlgn="base" hangingPunct="0">
              <a:spcBef>
                <a:spcPct val="0"/>
              </a:spcBef>
              <a:spcAft>
                <a:spcPct val="0"/>
              </a:spcAft>
              <a:defRPr>
                <a:solidFill>
                  <a:schemeClr val="tx1"/>
                </a:solidFill>
                <a:latin typeface="Rockwell" charset="0"/>
                <a:ea typeface="MS PGothic" charset="0"/>
                <a:cs typeface="MS PGothic" charset="0"/>
              </a:defRPr>
            </a:lvl7pPr>
            <a:lvl8pPr marL="3707234" indent="-247148" eaLnBrk="0" fontAlgn="base" hangingPunct="0">
              <a:spcBef>
                <a:spcPct val="0"/>
              </a:spcBef>
              <a:spcAft>
                <a:spcPct val="0"/>
              </a:spcAft>
              <a:defRPr>
                <a:solidFill>
                  <a:schemeClr val="tx1"/>
                </a:solidFill>
                <a:latin typeface="Rockwell" charset="0"/>
                <a:ea typeface="MS PGothic" charset="0"/>
                <a:cs typeface="MS PGothic" charset="0"/>
              </a:defRPr>
            </a:lvl8pPr>
            <a:lvl9pPr marL="4201533" indent="-247148" eaLnBrk="0" fontAlgn="base" hangingPunct="0">
              <a:spcBef>
                <a:spcPct val="0"/>
              </a:spcBef>
              <a:spcAft>
                <a:spcPct val="0"/>
              </a:spcAft>
              <a:defRPr>
                <a:solidFill>
                  <a:schemeClr val="tx1"/>
                </a:solidFill>
                <a:latin typeface="Rockwell" charset="0"/>
                <a:ea typeface="MS PGothic" charset="0"/>
                <a:cs typeface="MS PGothic" charset="0"/>
              </a:defRPr>
            </a:lvl9pPr>
          </a:lstStyle>
          <a:p>
            <a:fld id="{EFA0884B-6978-FB42-9167-D0C0F66C69AC}" type="slidenum">
              <a:rPr lang="en-US">
                <a:latin typeface="Calibri" charset="0"/>
              </a:rPr>
              <a:pPr/>
              <a:t>74</a:t>
            </a:fld>
            <a:endParaRPr lang="en-US">
              <a:latin typeface="Calibri" charset="0"/>
            </a:endParaRPr>
          </a:p>
        </p:txBody>
      </p:sp>
    </p:spTree>
    <p:extLst>
      <p:ext uri="{BB962C8B-B14F-4D97-AF65-F5344CB8AC3E}">
        <p14:creationId xmlns:p14="http://schemas.microsoft.com/office/powerpoint/2010/main" val="27105403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a:t>
            </a:fld>
            <a:endParaRPr lang="en-US"/>
          </a:p>
        </p:txBody>
      </p:sp>
    </p:spTree>
    <p:extLst>
      <p:ext uri="{BB962C8B-B14F-4D97-AF65-F5344CB8AC3E}">
        <p14:creationId xmlns:p14="http://schemas.microsoft.com/office/powerpoint/2010/main" val="31087128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A874CE0-4909-6048-B317-2721B0FEF0DC}" type="slidenum">
              <a:rPr lang="en-US" smtClean="0"/>
              <a:t>75</a:t>
            </a:fld>
            <a:endParaRPr lang="en-US"/>
          </a:p>
        </p:txBody>
      </p:sp>
    </p:spTree>
    <p:extLst>
      <p:ext uri="{BB962C8B-B14F-4D97-AF65-F5344CB8AC3E}">
        <p14:creationId xmlns:p14="http://schemas.microsoft.com/office/powerpoint/2010/main" val="9237573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F0A54D-AEF5-47F7-86B4-A4703E523AB7}" type="slidenum">
              <a:rPr lang="en-US" smtClean="0"/>
              <a:t>76</a:t>
            </a:fld>
            <a:endParaRPr lang="en-US"/>
          </a:p>
        </p:txBody>
      </p:sp>
    </p:spTree>
    <p:extLst>
      <p:ext uri="{BB962C8B-B14F-4D97-AF65-F5344CB8AC3E}">
        <p14:creationId xmlns:p14="http://schemas.microsoft.com/office/powerpoint/2010/main" val="14582858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78</a:t>
            </a:fld>
            <a:endParaRPr lang="en-US"/>
          </a:p>
        </p:txBody>
      </p:sp>
    </p:spTree>
    <p:extLst>
      <p:ext uri="{BB962C8B-B14F-4D97-AF65-F5344CB8AC3E}">
        <p14:creationId xmlns:p14="http://schemas.microsoft.com/office/powerpoint/2010/main" val="41295283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3986A0CD-AB06-A449-B293-440995FB6042}" type="slidenum">
              <a:rPr lang="en-US" smtClean="0"/>
              <a:t>79</a:t>
            </a:fld>
            <a:endParaRPr lang="en-US"/>
          </a:p>
        </p:txBody>
      </p:sp>
    </p:spTree>
    <p:extLst>
      <p:ext uri="{BB962C8B-B14F-4D97-AF65-F5344CB8AC3E}">
        <p14:creationId xmlns:p14="http://schemas.microsoft.com/office/powerpoint/2010/main" val="226303068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86A0CD-AB06-A449-B293-440995FB6042}" type="slidenum">
              <a:rPr lang="en-US" smtClean="0"/>
              <a:t>80</a:t>
            </a:fld>
            <a:endParaRPr lang="en-US"/>
          </a:p>
        </p:txBody>
      </p:sp>
    </p:spTree>
    <p:extLst>
      <p:ext uri="{BB962C8B-B14F-4D97-AF65-F5344CB8AC3E}">
        <p14:creationId xmlns:p14="http://schemas.microsoft.com/office/powerpoint/2010/main" val="296508324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AF0A54D-AEF5-47F7-86B4-A4703E523AB7}" type="slidenum">
              <a:rPr lang="en-US" smtClean="0"/>
              <a:t>81</a:t>
            </a:fld>
            <a:endParaRPr lang="en-US"/>
          </a:p>
        </p:txBody>
      </p:sp>
    </p:spTree>
    <p:extLst>
      <p:ext uri="{BB962C8B-B14F-4D97-AF65-F5344CB8AC3E}">
        <p14:creationId xmlns:p14="http://schemas.microsoft.com/office/powerpoint/2010/main" val="35638728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0AF0A54D-AEF5-47F7-86B4-A4703E523AB7}" type="slidenum">
              <a:rPr lang="en-US" smtClean="0"/>
              <a:t>82</a:t>
            </a:fld>
            <a:endParaRPr lang="en-US"/>
          </a:p>
        </p:txBody>
      </p:sp>
    </p:spTree>
    <p:extLst>
      <p:ext uri="{BB962C8B-B14F-4D97-AF65-F5344CB8AC3E}">
        <p14:creationId xmlns:p14="http://schemas.microsoft.com/office/powerpoint/2010/main" val="1715417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As you saw in the introductory video</a:t>
            </a:r>
            <a:r>
              <a:rPr lang="mr-IN" dirty="0"/>
              <a:t>…</a:t>
            </a:r>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8</a:t>
            </a:fld>
            <a:endParaRPr lang="en-US"/>
          </a:p>
        </p:txBody>
      </p:sp>
    </p:spTree>
    <p:extLst>
      <p:ext uri="{BB962C8B-B14F-4D97-AF65-F5344CB8AC3E}">
        <p14:creationId xmlns:p14="http://schemas.microsoft.com/office/powerpoint/2010/main" val="394939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839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Rockwell" panose="02060603020205020403" pitchFamily="18" charset="0"/>
                <a:ea typeface="MS PGothic" panose="020B0600070205080204" pitchFamily="34" charset="-128"/>
              </a:defRPr>
            </a:lvl1pPr>
            <a:lvl2pPr marL="37931725" indent="-37474525">
              <a:defRPr>
                <a:solidFill>
                  <a:schemeClr val="tx1"/>
                </a:solidFill>
                <a:latin typeface="Rockwell" panose="02060603020205020403" pitchFamily="18" charset="0"/>
                <a:ea typeface="MS PGothic" panose="020B0600070205080204" pitchFamily="34" charset="-128"/>
              </a:defRPr>
            </a:lvl2pPr>
            <a:lvl3pPr marL="1143000" indent="-228600">
              <a:defRPr>
                <a:solidFill>
                  <a:schemeClr val="tx1"/>
                </a:solidFill>
                <a:latin typeface="Rockwell" panose="02060603020205020403" pitchFamily="18" charset="0"/>
                <a:ea typeface="MS PGothic" panose="020B0600070205080204" pitchFamily="34" charset="-128"/>
              </a:defRPr>
            </a:lvl3pPr>
            <a:lvl4pPr marL="1600200" indent="-228600">
              <a:defRPr>
                <a:solidFill>
                  <a:schemeClr val="tx1"/>
                </a:solidFill>
                <a:latin typeface="Rockwell" panose="02060603020205020403" pitchFamily="18" charset="0"/>
                <a:ea typeface="MS PGothic" panose="020B0600070205080204" pitchFamily="34" charset="-128"/>
              </a:defRPr>
            </a:lvl4pPr>
            <a:lvl5pPr marL="2057400" indent="-228600">
              <a:defRPr>
                <a:solidFill>
                  <a:schemeClr val="tx1"/>
                </a:solidFill>
                <a:latin typeface="Rockwell" panose="02060603020205020403" pitchFamily="18"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anose="020B0600070205080204"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94F6C5C9-C46E-4162-BB0E-FD5F991287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S PGothic" panose="020B0600070205080204" pitchFamily="34"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dirty="0">
              <a:ln>
                <a:noFill/>
              </a:ln>
              <a:solidFill>
                <a:prstClr val="black"/>
              </a:solidFill>
              <a:effectLst/>
              <a:uLnTx/>
              <a:uFillTx/>
              <a:latin typeface="Calibri" panose="020F0502020204030204" pitchFamily="34" charset="0"/>
              <a:ea typeface="MS PGothic" panose="020B0600070205080204" pitchFamily="34" charset="-128"/>
              <a:cs typeface="+mn-cs"/>
            </a:endParaRPr>
          </a:p>
        </p:txBody>
      </p:sp>
    </p:spTree>
    <p:extLst>
      <p:ext uri="{BB962C8B-B14F-4D97-AF65-F5344CB8AC3E}">
        <p14:creationId xmlns:p14="http://schemas.microsoft.com/office/powerpoint/2010/main" val="39211106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Tizard, B., Hughes, M., Carmichael, H., &amp; Pinkerton, G. (1983). Children’s questions and adults’ answers. Journal of Child Psychology and Psychiatry, 24, 269-281.</a:t>
            </a:r>
          </a:p>
          <a:p>
            <a:pPr lvl="0"/>
            <a:r>
              <a:rPr lang="en-US" sz="1200" u="none" strike="noStrike" kern="1200" dirty="0">
                <a:solidFill>
                  <a:schemeClr val="tx1"/>
                </a:solidFill>
                <a:effectLst/>
                <a:latin typeface="+mn-lt"/>
                <a:ea typeface="+mn-ea"/>
                <a:cs typeface="+mn-cs"/>
              </a:rPr>
              <a:t>Girls (mean age 3 years 11 months) from working class and middle class families asked </a:t>
            </a:r>
            <a:r>
              <a:rPr lang="en-US" sz="1200" b="1" u="none" strike="noStrike" kern="1200" dirty="0">
                <a:solidFill>
                  <a:schemeClr val="tx1"/>
                </a:solidFill>
                <a:effectLst/>
                <a:latin typeface="+mn-lt"/>
                <a:ea typeface="+mn-ea"/>
                <a:cs typeface="+mn-cs"/>
              </a:rPr>
              <a:t>24 and 29 questions per hour at home</a:t>
            </a:r>
            <a:r>
              <a:rPr lang="en-US" sz="1200" u="none" strike="noStrike" kern="1200" dirty="0">
                <a:solidFill>
                  <a:schemeClr val="tx1"/>
                </a:solidFill>
                <a:effectLst/>
                <a:latin typeface="+mn-lt"/>
                <a:ea typeface="+mn-ea"/>
                <a:cs typeface="+mn-cs"/>
              </a:rPr>
              <a:t>, respectively. </a:t>
            </a:r>
            <a:r>
              <a:rPr lang="en-US" sz="1200" b="1" u="none" strike="noStrike" kern="1200" dirty="0">
                <a:solidFill>
                  <a:schemeClr val="tx1"/>
                </a:solidFill>
                <a:effectLst/>
                <a:latin typeface="+mn-lt"/>
                <a:ea typeface="+mn-ea"/>
                <a:cs typeface="+mn-cs"/>
              </a:rPr>
              <a:t>At school, these same girls asked on average 1.4 and 3.7 questions per hour </a:t>
            </a:r>
            <a:r>
              <a:rPr lang="en-US" sz="1200" u="none" strike="noStrike" kern="1200" dirty="0">
                <a:solidFill>
                  <a:schemeClr val="tx1"/>
                </a:solidFill>
                <a:effectLst/>
                <a:latin typeface="+mn-lt"/>
                <a:ea typeface="+mn-ea"/>
                <a:cs typeface="+mn-cs"/>
              </a:rPr>
              <a:t>(working and middle class, respectively)</a:t>
            </a:r>
          </a:p>
          <a:p>
            <a:br>
              <a:rPr lang="en-US" dirty="0"/>
            </a:br>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FF94A3-515B-42C9-A632-CD815435122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22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FF94A3-515B-42C9-A632-CD8154351229}" type="slidenum">
              <a:rPr lang="en-US" smtClean="0"/>
              <a:t>16</a:t>
            </a:fld>
            <a:endParaRPr lang="en-US"/>
          </a:p>
        </p:txBody>
      </p:sp>
    </p:spTree>
    <p:extLst>
      <p:ext uri="{BB962C8B-B14F-4D97-AF65-F5344CB8AC3E}">
        <p14:creationId xmlns:p14="http://schemas.microsoft.com/office/powerpoint/2010/main" val="16066598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Rectangle 10"/>
          <p:cNvSpPr/>
          <p:nvPr userDrawn="1"/>
        </p:nvSpPr>
        <p:spPr>
          <a:xfrm>
            <a:off x="0" y="-17796"/>
            <a:ext cx="12192000" cy="23519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ctrTitle"/>
          </p:nvPr>
        </p:nvSpPr>
        <p:spPr>
          <a:xfrm>
            <a:off x="768628" y="609599"/>
            <a:ext cx="8627165" cy="1577010"/>
          </a:xfrm>
        </p:spPr>
        <p:txBody>
          <a:bodyPr anchor="b">
            <a:normAutofit/>
          </a:bodyPr>
          <a:lstStyle>
            <a:lvl1pPr algn="l">
              <a:defRPr sz="5000" b="1">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768627" y="2804355"/>
            <a:ext cx="9144000" cy="641210"/>
          </a:xfrm>
        </p:spPr>
        <p:txBody>
          <a:bodyPr>
            <a:normAutofit/>
          </a:bodyPr>
          <a:lstStyle>
            <a:lvl1pPr marL="0" indent="0" algn="l">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Speakers Names</a:t>
            </a: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8"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12" name="Straight Connector 11"/>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6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2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5" y="1227818"/>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39213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3_Title and Content w/ Footer">
    <p:spTree>
      <p:nvGrpSpPr>
        <p:cNvPr id="1" name=""/>
        <p:cNvGrpSpPr/>
        <p:nvPr/>
      </p:nvGrpSpPr>
      <p:grpSpPr>
        <a:xfrm>
          <a:off x="0" y="0"/>
          <a:ext cx="0" cy="0"/>
          <a:chOff x="0" y="0"/>
          <a:chExt cx="0" cy="0"/>
        </a:xfrm>
      </p:grpSpPr>
      <p:sp>
        <p:nvSpPr>
          <p:cNvPr id="2" name="Title 1"/>
          <p:cNvSpPr>
            <a:spLocks noGrp="1"/>
          </p:cNvSpPr>
          <p:nvPr>
            <p:ph type="title"/>
          </p:nvPr>
        </p:nvSpPr>
        <p:spPr>
          <a:xfrm>
            <a:off x="838200" y="92756"/>
            <a:ext cx="10515600" cy="1325563"/>
          </a:xfrm>
        </p:spPr>
        <p:txBody>
          <a:bodyPr/>
          <a:lstStyle>
            <a:lvl1pPr>
              <a:defRPr>
                <a:solidFill>
                  <a:schemeClr val="tx2"/>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728523" y="1662320"/>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850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wo Photo w/ Text and Footer">
    <p:spTree>
      <p:nvGrpSpPr>
        <p:cNvPr id="1" name=""/>
        <p:cNvGrpSpPr/>
        <p:nvPr/>
      </p:nvGrpSpPr>
      <p:grpSpPr>
        <a:xfrm>
          <a:off x="0" y="0"/>
          <a:ext cx="0" cy="0"/>
          <a:chOff x="0" y="0"/>
          <a:chExt cx="0" cy="0"/>
        </a:xfrm>
      </p:grpSpPr>
      <p:sp>
        <p:nvSpPr>
          <p:cNvPr id="2" name="Title 1"/>
          <p:cNvSpPr>
            <a:spLocks noGrp="1"/>
          </p:cNvSpPr>
          <p:nvPr>
            <p:ph type="title"/>
          </p:nvPr>
        </p:nvSpPr>
        <p:spPr>
          <a:xfrm>
            <a:off x="838725" y="183297"/>
            <a:ext cx="10515600" cy="1325563"/>
          </a:xfrm>
        </p:spPr>
        <p:txBody>
          <a:bodyPr/>
          <a:lstStyle>
            <a:lvl1pPr>
              <a:defRPr>
                <a:solidFill>
                  <a:schemeClr val="tx2"/>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cxnSp>
        <p:nvCxnSpPr>
          <p:cNvPr id="11" name="Straight Connector 10"/>
          <p:cNvCxnSpPr/>
          <p:nvPr userDrawn="1"/>
        </p:nvCxnSpPr>
        <p:spPr>
          <a:xfrm>
            <a:off x="838729" y="118890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4373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w/ footer">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Quote Credit</a:t>
            </a:r>
          </a:p>
        </p:txBody>
      </p:sp>
      <p:cxnSp>
        <p:nvCxnSpPr>
          <p:cNvPr id="5" name="Straight Connector 7"/>
          <p:cNvCxnSpPr/>
          <p:nvPr userDrawn="1"/>
        </p:nvCxnSpPr>
        <p:spPr>
          <a:xfrm>
            <a:off x="598779" y="606548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5774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58"/>
            <a:ext cx="10515600" cy="838438"/>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cxnSp>
        <p:nvCxnSpPr>
          <p:cNvPr id="10" name="Straight Connector 9"/>
          <p:cNvCxnSpPr/>
          <p:nvPr userDrawn="1"/>
        </p:nvCxnSpPr>
        <p:spPr>
          <a:xfrm>
            <a:off x="810480" y="4249858"/>
            <a:ext cx="1062527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7"/>
          <p:cNvCxnSpPr/>
          <p:nvPr userDrawn="1"/>
        </p:nvCxnSpPr>
        <p:spPr>
          <a:xfrm>
            <a:off x="506103" y="617518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0475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1_Title Only w/ Footer">
    <p:spTree>
      <p:nvGrpSpPr>
        <p:cNvPr id="1" name=""/>
        <p:cNvGrpSpPr/>
        <p:nvPr/>
      </p:nvGrpSpPr>
      <p:grpSpPr>
        <a:xfrm>
          <a:off x="0" y="0"/>
          <a:ext cx="0" cy="0"/>
          <a:chOff x="0" y="0"/>
          <a:chExt cx="0" cy="0"/>
        </a:xfrm>
      </p:grpSpPr>
      <p:sp>
        <p:nvSpPr>
          <p:cNvPr id="2" name="Title 1"/>
          <p:cNvSpPr>
            <a:spLocks noGrp="1"/>
          </p:cNvSpPr>
          <p:nvPr>
            <p:ph type="title"/>
          </p:nvPr>
        </p:nvSpPr>
        <p:spPr>
          <a:xfrm>
            <a:off x="893039" y="40876"/>
            <a:ext cx="10515600" cy="1325563"/>
          </a:xfrm>
        </p:spPr>
        <p:txBody>
          <a:bodyPr/>
          <a:lstStyle>
            <a:lvl1pPr>
              <a:defRPr b="1">
                <a:solidFill>
                  <a:schemeClr val="tx2"/>
                </a:solidFill>
              </a:defRPr>
            </a:lvl1pPr>
          </a:lstStyle>
          <a:p>
            <a:r>
              <a:rPr lang="en-US" dirty="0"/>
              <a:t>Click to edit Master title style</a:t>
            </a:r>
          </a:p>
        </p:txBody>
      </p:sp>
      <p:cxnSp>
        <p:nvCxnSpPr>
          <p:cNvPr id="7" name="Straight Connector 6"/>
          <p:cNvCxnSpPr/>
          <p:nvPr userDrawn="1"/>
        </p:nvCxnSpPr>
        <p:spPr>
          <a:xfrm>
            <a:off x="838203" y="1174484"/>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2158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cxnSp>
        <p:nvCxnSpPr>
          <p:cNvPr id="2" name="Straight Connector 7"/>
          <p:cNvCxnSpPr/>
          <p:nvPr userDrawn="1"/>
        </p:nvCxnSpPr>
        <p:spPr>
          <a:xfrm>
            <a:off x="481390" y="6071667"/>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31449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75343" y="4424082"/>
            <a:ext cx="8254876" cy="833718"/>
          </a:xfrm>
        </p:spPr>
        <p:txBody>
          <a:bodyPr anchor="b">
            <a:normAutofit/>
          </a:bodyPr>
          <a:lstStyle>
            <a:lvl1pPr algn="l">
              <a:defRPr sz="2600" b="0"/>
            </a:lvl1pPr>
          </a:lstStyle>
          <a:p>
            <a:r>
              <a:rPr lang="en-US"/>
              <a:t>Click to edit Master title style</a:t>
            </a:r>
            <a:endParaRPr/>
          </a:p>
        </p:txBody>
      </p:sp>
      <p:sp>
        <p:nvSpPr>
          <p:cNvPr id="3" name="Picture Placeholder 2"/>
          <p:cNvSpPr>
            <a:spLocks noGrp="1"/>
          </p:cNvSpPr>
          <p:nvPr>
            <p:ph type="pic" idx="1"/>
          </p:nvPr>
        </p:nvSpPr>
        <p:spPr>
          <a:xfrm>
            <a:off x="370546" y="228600"/>
            <a:ext cx="8504519" cy="418795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5E84564-75FE-D847-AF71-AE7C252681ED}" type="slidenum">
              <a:rPr lang="en-US" smtClean="0"/>
              <a:t>‹#›</a:t>
            </a:fld>
            <a:endParaRPr lang="en-US" dirty="0"/>
          </a:p>
        </p:txBody>
      </p:sp>
      <p:sp>
        <p:nvSpPr>
          <p:cNvPr id="8" name="Rectangle 7"/>
          <p:cNvSpPr/>
          <p:nvPr/>
        </p:nvSpPr>
        <p:spPr>
          <a:xfrm>
            <a:off x="9069917" y="228600"/>
            <a:ext cx="27432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9" name="Rectangle 8"/>
          <p:cNvSpPr/>
          <p:nvPr/>
        </p:nvSpPr>
        <p:spPr>
          <a:xfrm>
            <a:off x="9069917" y="2377440"/>
            <a:ext cx="2743200" cy="20391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436285" y="4632792"/>
            <a:ext cx="294091" cy="369332"/>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2400" b="1" i="0" u="none" strike="noStrike" kern="1200" cap="none" spc="0" normalizeH="0" baseline="0" noProof="0">
                <a:ln>
                  <a:noFill/>
                </a:ln>
                <a:solidFill>
                  <a:srgbClr val="629DD1">
                    <a:lumMod val="60000"/>
                    <a:lumOff val="40000"/>
                  </a:srgbClr>
                </a:solidFill>
                <a:effectLst/>
                <a:uLnTx/>
                <a:uFillTx/>
                <a:latin typeface="Rockwell"/>
                <a:ea typeface="+mn-ea"/>
                <a:cs typeface="+mn-cs"/>
              </a:rPr>
              <a:t>+ </a:t>
            </a:r>
          </a:p>
        </p:txBody>
      </p:sp>
    </p:spTree>
    <p:extLst>
      <p:ext uri="{BB962C8B-B14F-4D97-AF65-F5344CB8AC3E}">
        <p14:creationId xmlns:p14="http://schemas.microsoft.com/office/powerpoint/2010/main" val="42303787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65"/>
        <p:cNvGrpSpPr/>
        <p:nvPr/>
      </p:nvGrpSpPr>
      <p:grpSpPr>
        <a:xfrm>
          <a:off x="0" y="0"/>
          <a:ext cx="0" cy="0"/>
          <a:chOff x="0" y="0"/>
          <a:chExt cx="0" cy="0"/>
        </a:xfrm>
      </p:grpSpPr>
      <p:sp>
        <p:nvSpPr>
          <p:cNvPr id="66" name="Google Shape;66;p15"/>
          <p:cNvSpPr/>
          <p:nvPr/>
        </p:nvSpPr>
        <p:spPr>
          <a:xfrm>
            <a:off x="10947400" y="282575"/>
            <a:ext cx="856000" cy="16004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7" name="Google Shape;67;p15"/>
          <p:cNvSpPr/>
          <p:nvPr/>
        </p:nvSpPr>
        <p:spPr>
          <a:xfrm>
            <a:off x="10757647" y="282575"/>
            <a:ext cx="122000" cy="16004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8" name="Google Shape;68;p15"/>
          <p:cNvSpPr txBox="1"/>
          <p:nvPr/>
        </p:nvSpPr>
        <p:spPr>
          <a:xfrm>
            <a:off x="297580" y="228600"/>
            <a:ext cx="348000" cy="55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 sz="3600" b="1" i="0" u="none" strike="noStrike" cap="none">
                <a:solidFill>
                  <a:srgbClr val="9FC3E3"/>
                </a:solidFill>
                <a:latin typeface="Rockwell"/>
                <a:ea typeface="Rockwell"/>
                <a:cs typeface="Rockwell"/>
                <a:sym typeface="Rockwell"/>
              </a:rPr>
              <a:t>+</a:t>
            </a:r>
            <a:endParaRPr sz="1800"/>
          </a:p>
        </p:txBody>
      </p:sp>
      <p:sp>
        <p:nvSpPr>
          <p:cNvPr id="69" name="Google Shape;69;p15"/>
          <p:cNvSpPr txBox="1">
            <a:spLocks noGrp="1"/>
          </p:cNvSpPr>
          <p:nvPr>
            <p:ph type="title"/>
          </p:nvPr>
        </p:nvSpPr>
        <p:spPr>
          <a:xfrm>
            <a:off x="664632" y="484093"/>
            <a:ext cx="10075200" cy="1116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Clr>
                <a:schemeClr val="accent1"/>
              </a:buClr>
              <a:buSzPts val="3600"/>
              <a:buFont typeface="Rockwell"/>
              <a:buNone/>
              <a:defRPr sz="3600" b="0" i="0" u="none" strike="noStrike" cap="none">
                <a:solidFill>
                  <a:schemeClr val="accent1"/>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dirty="0"/>
          </a:p>
        </p:txBody>
      </p:sp>
      <p:sp>
        <p:nvSpPr>
          <p:cNvPr id="70" name="Google Shape;70;p15"/>
          <p:cNvSpPr txBox="1">
            <a:spLocks noGrp="1"/>
          </p:cNvSpPr>
          <p:nvPr>
            <p:ph type="body" idx="1"/>
          </p:nvPr>
        </p:nvSpPr>
        <p:spPr>
          <a:xfrm>
            <a:off x="664691"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Century Gothic" panose="020B0502020202020204" pitchFamily="34" charset="0"/>
                <a:ea typeface="Century Gothic" panose="020B0502020202020204" pitchFamily="34" charset="0"/>
                <a:cs typeface="Century Gothic" panose="020B0502020202020204" pitchFamily="34" charset="0"/>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1" name="Google Shape;71;p15"/>
          <p:cNvSpPr txBox="1">
            <a:spLocks noGrp="1"/>
          </p:cNvSpPr>
          <p:nvPr>
            <p:ph type="body" idx="2"/>
          </p:nvPr>
        </p:nvSpPr>
        <p:spPr>
          <a:xfrm>
            <a:off x="5866504" y="1985963"/>
            <a:ext cx="4876800" cy="4140400"/>
          </a:xfrm>
          <a:prstGeom prst="rect">
            <a:avLst/>
          </a:prstGeom>
          <a:noFill/>
          <a:ln>
            <a:noFill/>
          </a:ln>
        </p:spPr>
        <p:txBody>
          <a:bodyPr spcFirstLastPara="1" wrap="square" lIns="91425" tIns="45700" rIns="91425" bIns="45700" anchor="t" anchorCtr="0"/>
          <a:lstStyle>
            <a:lvl1pPr marL="457200" marR="0" lvl="0" indent="-314325" algn="l" rtl="0">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rtl="0">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rtl="0">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rtl="0">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rtl="0">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72" name="Google Shape;72;p15"/>
          <p:cNvSpPr txBox="1">
            <a:spLocks noGrp="1"/>
          </p:cNvSpPr>
          <p:nvPr>
            <p:ph type="dt" idx="10"/>
          </p:nvPr>
        </p:nvSpPr>
        <p:spPr>
          <a:xfrm>
            <a:off x="9060329" y="6423585"/>
            <a:ext cx="2844800" cy="365200"/>
          </a:xfrm>
          <a:prstGeom prst="rect">
            <a:avLst/>
          </a:prstGeom>
          <a:noFill/>
          <a:ln>
            <a:noFill/>
          </a:ln>
        </p:spPr>
        <p:txBody>
          <a:bodyPr spcFirstLastPara="1" wrap="square" lIns="91425" tIns="45700" rIns="91425" bIns="45700" anchor="ctr" anchorCtr="0"/>
          <a:lstStyle>
            <a:lvl1pPr marR="0" lvl="0" algn="r"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3" name="Google Shape;73;p15"/>
          <p:cNvSpPr txBox="1">
            <a:spLocks noGrp="1"/>
          </p:cNvSpPr>
          <p:nvPr>
            <p:ph type="ftr" idx="11"/>
          </p:nvPr>
        </p:nvSpPr>
        <p:spPr>
          <a:xfrm>
            <a:off x="268941" y="6423585"/>
            <a:ext cx="8164000" cy="365200"/>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100" b="0" i="0" u="none" strike="noStrike" cap="none">
                <a:solidFill>
                  <a:srgbClr val="595959"/>
                </a:solidFill>
                <a:latin typeface="Rockwell"/>
                <a:ea typeface="Rockwell"/>
                <a:cs typeface="Rockwell"/>
                <a:sym typeface="Rockwell"/>
              </a:defRPr>
            </a:lvl1pPr>
            <a:lvl2pPr marR="0" lvl="1"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rtl="0">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15"/>
          <p:cNvSpPr txBox="1">
            <a:spLocks noGrp="1"/>
          </p:cNvSpPr>
          <p:nvPr>
            <p:ph type="sldNum" idx="12"/>
          </p:nvPr>
        </p:nvSpPr>
        <p:spPr>
          <a:xfrm>
            <a:off x="11074400" y="242235"/>
            <a:ext cx="738800" cy="3652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400" b="0" i="0" u="none" strike="noStrike" cap="none">
                <a:solidFill>
                  <a:schemeClr val="lt1"/>
                </a:solidFill>
                <a:latin typeface="Rockwell"/>
                <a:ea typeface="Rockwell"/>
                <a:cs typeface="Rockwell"/>
                <a:sym typeface="Rockwell"/>
              </a:defRPr>
            </a:lvl1pPr>
            <a:lvl2pPr marL="0" marR="0" lvl="1" indent="0" algn="r" rtl="0">
              <a:spcBef>
                <a:spcPts val="0"/>
              </a:spcBef>
              <a:buNone/>
              <a:defRPr sz="1400" b="0" i="0" u="none" strike="noStrike" cap="none">
                <a:solidFill>
                  <a:schemeClr val="lt1"/>
                </a:solidFill>
                <a:latin typeface="Rockwell"/>
                <a:ea typeface="Rockwell"/>
                <a:cs typeface="Rockwell"/>
                <a:sym typeface="Rockwell"/>
              </a:defRPr>
            </a:lvl2pPr>
            <a:lvl3pPr marL="0" marR="0" lvl="2" indent="0" algn="r" rtl="0">
              <a:spcBef>
                <a:spcPts val="0"/>
              </a:spcBef>
              <a:buNone/>
              <a:defRPr sz="1400" b="0" i="0" u="none" strike="noStrike" cap="none">
                <a:solidFill>
                  <a:schemeClr val="lt1"/>
                </a:solidFill>
                <a:latin typeface="Rockwell"/>
                <a:ea typeface="Rockwell"/>
                <a:cs typeface="Rockwell"/>
                <a:sym typeface="Rockwell"/>
              </a:defRPr>
            </a:lvl3pPr>
            <a:lvl4pPr marL="0" marR="0" lvl="3" indent="0" algn="r" rtl="0">
              <a:spcBef>
                <a:spcPts val="0"/>
              </a:spcBef>
              <a:buNone/>
              <a:defRPr sz="1400" b="0" i="0" u="none" strike="noStrike" cap="none">
                <a:solidFill>
                  <a:schemeClr val="lt1"/>
                </a:solidFill>
                <a:latin typeface="Rockwell"/>
                <a:ea typeface="Rockwell"/>
                <a:cs typeface="Rockwell"/>
                <a:sym typeface="Rockwell"/>
              </a:defRPr>
            </a:lvl4pPr>
            <a:lvl5pPr marL="0" marR="0" lvl="4" indent="0" algn="r" rtl="0">
              <a:spcBef>
                <a:spcPts val="0"/>
              </a:spcBef>
              <a:buNone/>
              <a:defRPr sz="1400" b="0" i="0" u="none" strike="noStrike" cap="none">
                <a:solidFill>
                  <a:schemeClr val="lt1"/>
                </a:solidFill>
                <a:latin typeface="Rockwell"/>
                <a:ea typeface="Rockwell"/>
                <a:cs typeface="Rockwell"/>
                <a:sym typeface="Rockwell"/>
              </a:defRPr>
            </a:lvl5pPr>
            <a:lvl6pPr marL="0" marR="0" lvl="5" indent="0" algn="r" rtl="0">
              <a:spcBef>
                <a:spcPts val="0"/>
              </a:spcBef>
              <a:buNone/>
              <a:defRPr sz="1400" b="0" i="0" u="none" strike="noStrike" cap="none">
                <a:solidFill>
                  <a:schemeClr val="lt1"/>
                </a:solidFill>
                <a:latin typeface="Rockwell"/>
                <a:ea typeface="Rockwell"/>
                <a:cs typeface="Rockwell"/>
                <a:sym typeface="Rockwell"/>
              </a:defRPr>
            </a:lvl6pPr>
            <a:lvl7pPr marL="0" marR="0" lvl="6" indent="0" algn="r" rtl="0">
              <a:spcBef>
                <a:spcPts val="0"/>
              </a:spcBef>
              <a:buNone/>
              <a:defRPr sz="1400" b="0" i="0" u="none" strike="noStrike" cap="none">
                <a:solidFill>
                  <a:schemeClr val="lt1"/>
                </a:solidFill>
                <a:latin typeface="Rockwell"/>
                <a:ea typeface="Rockwell"/>
                <a:cs typeface="Rockwell"/>
                <a:sym typeface="Rockwell"/>
              </a:defRPr>
            </a:lvl7pPr>
            <a:lvl8pPr marL="0" marR="0" lvl="7" indent="0" algn="r" rtl="0">
              <a:spcBef>
                <a:spcPts val="0"/>
              </a:spcBef>
              <a:buNone/>
              <a:defRPr sz="1400" b="0" i="0" u="none" strike="noStrike" cap="none">
                <a:solidFill>
                  <a:schemeClr val="lt1"/>
                </a:solidFill>
                <a:latin typeface="Rockwell"/>
                <a:ea typeface="Rockwell"/>
                <a:cs typeface="Rockwell"/>
                <a:sym typeface="Rockwell"/>
              </a:defRPr>
            </a:lvl8pPr>
            <a:lvl9pPr marL="0" marR="0" lvl="8" indent="0" algn="r" rtl="0">
              <a:spcBef>
                <a:spcPts val="0"/>
              </a:spcBef>
              <a:buNone/>
              <a:defRPr sz="1400" b="0" i="0" u="none" strike="noStrike" cap="none">
                <a:solidFill>
                  <a:schemeClr val="lt1"/>
                </a:solidFill>
                <a:latin typeface="Rockwell"/>
                <a:ea typeface="Rockwell"/>
                <a:cs typeface="Rockwell"/>
                <a:sym typeface="Rockwe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203281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sz="1800">
              <a:solidFill>
                <a:prstClr val="white"/>
              </a:solidFill>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a:defRPr/>
            </a:pPr>
            <a:r>
              <a:rPr sz="3600" b="1">
                <a:solidFill>
                  <a:srgbClr val="629DD1">
                    <a:lumMod val="60000"/>
                    <a:lumOff val="40000"/>
                  </a:srgbClr>
                </a:solidFill>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solidFill>
                  <a:prstClr val="black">
                    <a:lumMod val="65000"/>
                    <a:lumOff val="35000"/>
                  </a:prstClr>
                </a:solidFill>
              </a:rPr>
              <a:pPr/>
              <a:t>2/9/22</a:t>
            </a:fld>
            <a:endParaRPr lang="en-US">
              <a:solidFill>
                <a:prstClr val="black">
                  <a:lumMod val="65000"/>
                  <a:lumOff val="35000"/>
                </a:prstClr>
              </a:solidFill>
            </a:endParaRPr>
          </a:p>
        </p:txBody>
      </p:sp>
      <p:sp>
        <p:nvSpPr>
          <p:cNvPr id="6" name="Footer Placeholder 5"/>
          <p:cNvSpPr>
            <a:spLocks noGrp="1"/>
          </p:cNvSpPr>
          <p:nvPr>
            <p:ph type="ftr" sz="quarter" idx="11"/>
          </p:nvPr>
        </p:nvSpPr>
        <p:spPr>
          <a:xfrm>
            <a:off x="268941" y="6423590"/>
            <a:ext cx="8163859" cy="365125"/>
          </a:xfrm>
          <a:prstGeom prst="rect">
            <a:avLst/>
          </a:prstGeom>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solidFill>
                  <a:prstClr val="white"/>
                </a:solidFill>
              </a:rPr>
              <a:pPr/>
              <a:t>‹#›</a:t>
            </a:fld>
            <a:endParaRPr lang="en-US">
              <a:solidFill>
                <a:prstClr val="white"/>
              </a:solidFill>
            </a:endParaRPr>
          </a:p>
        </p:txBody>
      </p:sp>
    </p:spTree>
    <p:extLst>
      <p:ext uri="{BB962C8B-B14F-4D97-AF65-F5344CB8AC3E}">
        <p14:creationId xmlns:p14="http://schemas.microsoft.com/office/powerpoint/2010/main" val="8325554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7"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8" name="Straight Connector 7"/>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143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Comparison">
    <p:spTree>
      <p:nvGrpSpPr>
        <p:cNvPr id="1" name=""/>
        <p:cNvGrpSpPr/>
        <p:nvPr/>
      </p:nvGrpSpPr>
      <p:grpSpPr>
        <a:xfrm>
          <a:off x="0" y="0"/>
          <a:ext cx="0" cy="0"/>
          <a:chOff x="0" y="0"/>
          <a:chExt cx="0" cy="0"/>
        </a:xfrm>
      </p:grpSpPr>
      <p:sp>
        <p:nvSpPr>
          <p:cNvPr id="10" name="Rectangle 9"/>
          <p:cNvSpPr/>
          <p:nvPr/>
        </p:nvSpPr>
        <p:spPr>
          <a:xfrm>
            <a:off x="10889129" y="282574"/>
            <a:ext cx="914400"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TextBox 11"/>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4" name="Content Placeholder 3"/>
          <p:cNvSpPr>
            <a:spLocks noGrp="1"/>
          </p:cNvSpPr>
          <p:nvPr>
            <p:ph sz="half" idx="2"/>
          </p:nvPr>
        </p:nvSpPr>
        <p:spPr>
          <a:xfrm>
            <a:off x="663388"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6" name="Content Placeholder 5"/>
          <p:cNvSpPr>
            <a:spLocks noGrp="1"/>
          </p:cNvSpPr>
          <p:nvPr>
            <p:ph sz="quarter" idx="4"/>
          </p:nvPr>
        </p:nvSpPr>
        <p:spPr>
          <a:xfrm>
            <a:off x="5866504" y="2447370"/>
            <a:ext cx="4876800" cy="3678797"/>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9060329" y="6423590"/>
            <a:ext cx="2844800" cy="365125"/>
          </a:xfrm>
          <a:prstGeom prst="rect">
            <a:avLst/>
          </a:prstGeom>
        </p:spPr>
        <p:txBody>
          <a:bodyPr/>
          <a:lstStyle/>
          <a:p>
            <a:fld id="{8E9718A7-2B15-C347-B708-4E85D52F4AA4}" type="datetimeFigureOut">
              <a:rPr lang="en-US" smtClean="0"/>
              <a:t>2/9/22</a:t>
            </a:fld>
            <a:endParaRPr lang="en-US"/>
          </a:p>
        </p:txBody>
      </p:sp>
      <p:sp>
        <p:nvSpPr>
          <p:cNvPr id="8" name="Footer Placeholder 7"/>
          <p:cNvSpPr>
            <a:spLocks noGrp="1"/>
          </p:cNvSpPr>
          <p:nvPr>
            <p:ph type="ftr" sz="quarter" idx="11"/>
          </p:nvPr>
        </p:nvSpPr>
        <p:spPr>
          <a:xfrm>
            <a:off x="268941" y="6423590"/>
            <a:ext cx="8163859"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1074400" y="242239"/>
            <a:ext cx="738717" cy="365125"/>
          </a:xfrm>
          <a:prstGeom prst="rect">
            <a:avLst/>
          </a:prstGeom>
        </p:spPr>
        <p:txBody>
          <a:bodyPr/>
          <a:lstStyle/>
          <a:p>
            <a:fld id="{15E84564-75FE-D847-AF71-AE7C252681ED}" type="slidenum">
              <a:rPr lang="en-US" smtClean="0"/>
              <a:t>‹#›</a:t>
            </a:fld>
            <a:endParaRPr lang="en-US"/>
          </a:p>
        </p:txBody>
      </p:sp>
      <p:sp>
        <p:nvSpPr>
          <p:cNvPr id="3" name="Text Placeholder 2"/>
          <p:cNvSpPr>
            <a:spLocks noGrp="1"/>
          </p:cNvSpPr>
          <p:nvPr>
            <p:ph type="body" idx="1"/>
          </p:nvPr>
        </p:nvSpPr>
        <p:spPr>
          <a:xfrm>
            <a:off x="663388" y="2070852"/>
            <a:ext cx="4876800" cy="322729"/>
          </a:xfrm>
          <a:prstGeom prst="rect">
            <a:avLst/>
          </a:prstGeom>
          <a:solidFill>
            <a:schemeClr val="accent3"/>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5" name="Text Placeholder 4"/>
          <p:cNvSpPr>
            <a:spLocks noGrp="1"/>
          </p:cNvSpPr>
          <p:nvPr>
            <p:ph type="body" sz="quarter" idx="3"/>
          </p:nvPr>
        </p:nvSpPr>
        <p:spPr>
          <a:xfrm>
            <a:off x="5866504" y="2070852"/>
            <a:ext cx="4876800" cy="322729"/>
          </a:xfrm>
          <a:prstGeom prst="rect">
            <a:avLst/>
          </a:prstGeom>
          <a:solidFill>
            <a:schemeClr val="accent3">
              <a:lumMod val="60000"/>
              <a:lumOff val="40000"/>
            </a:schemeClr>
          </a:solidFill>
        </p:spPr>
        <p:txBody>
          <a:bodyPr tIns="0" bIns="0" anchor="ctr" anchorCtr="0">
            <a:noAutofit/>
          </a:bodyPr>
          <a:lstStyle>
            <a:lvl1pPr marL="0" indent="0" algn="ctr">
              <a:spcBef>
                <a:spcPts val="0"/>
              </a:spcBef>
              <a:buNone/>
              <a:defRPr sz="18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1312289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11" name="Rectangle 10"/>
          <p:cNvSpPr/>
          <p:nvPr/>
        </p:nvSpPr>
        <p:spPr>
          <a:xfrm>
            <a:off x="10947404" y="282574"/>
            <a:ext cx="856129" cy="1600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2" name="Rectangle 11"/>
          <p:cNvSpPr/>
          <p:nvPr/>
        </p:nvSpPr>
        <p:spPr>
          <a:xfrm>
            <a:off x="10757647" y="282574"/>
            <a:ext cx="121920" cy="1600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white"/>
              </a:solidFill>
              <a:effectLst/>
              <a:uLnTx/>
              <a:uFillTx/>
              <a:latin typeface="Rockwell"/>
              <a:ea typeface="+mn-ea"/>
              <a:cs typeface="+mn-cs"/>
            </a:endParaRPr>
          </a:p>
        </p:txBody>
      </p:sp>
      <p:sp>
        <p:nvSpPr>
          <p:cNvPr id="10" name="TextBox 9"/>
          <p:cNvSpPr txBox="1"/>
          <p:nvPr/>
        </p:nvSpPr>
        <p:spPr>
          <a:xfrm>
            <a:off x="297583" y="228600"/>
            <a:ext cx="347879" cy="553998"/>
          </a:xfrm>
          <a:prstGeom prst="rect">
            <a:avLst/>
          </a:prstGeom>
          <a:noFill/>
        </p:spPr>
        <p:txBody>
          <a:bodyPr wrap="squar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sz="3600" b="1" i="0" u="none" strike="noStrike" kern="1200" cap="none" spc="0" normalizeH="0" baseline="0" noProof="0">
                <a:ln>
                  <a:noFill/>
                </a:ln>
                <a:solidFill>
                  <a:srgbClr val="629DD1">
                    <a:lumMod val="60000"/>
                    <a:lumOff val="40000"/>
                  </a:srgbClr>
                </a:solidFill>
                <a:effectLst/>
                <a:uLnTx/>
                <a:uFillTx/>
                <a:latin typeface="Rockwell"/>
                <a:ea typeface="+mn-ea"/>
                <a:cs typeface="+mn-cs"/>
              </a:rPr>
              <a:t>+</a:t>
            </a:r>
          </a:p>
        </p:txBody>
      </p:sp>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664691"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5866504" y="1985963"/>
            <a:ext cx="4876800" cy="4140200"/>
          </a:xfr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9060329" y="6423585"/>
            <a:ext cx="2844800" cy="365100"/>
          </a:xfrm>
          <a:prstGeom prst="rect">
            <a:avLst/>
          </a:prstGeom>
        </p:spPr>
        <p:txBody>
          <a:bodyPr/>
          <a:lstStyle/>
          <a:p>
            <a:pPr algn="r" defTabSz="457200">
              <a:defRPr/>
            </a:pPr>
            <a:fld id="{1BBC3013-4435-2D4C-9E29-650CD3D95957}" type="datetimeFigureOut">
              <a:rPr lang="en-US" sz="1100" smtClean="0">
                <a:solidFill>
                  <a:prstClr val="black">
                    <a:lumMod val="65000"/>
                    <a:lumOff val="35000"/>
                  </a:prstClr>
                </a:solidFill>
              </a:rPr>
              <a:pPr algn="r" defTabSz="457200">
                <a:defRPr/>
              </a:pPr>
              <a:t>2/9/22</a:t>
            </a:fld>
            <a:endParaRPr lang="en-US" sz="1100">
              <a:solidFill>
                <a:prstClr val="black">
                  <a:lumMod val="65000"/>
                  <a:lumOff val="35000"/>
                </a:prstClr>
              </a:solidFill>
            </a:endParaRPr>
          </a:p>
        </p:txBody>
      </p:sp>
      <p:sp>
        <p:nvSpPr>
          <p:cNvPr id="6" name="Footer Placeholder 5"/>
          <p:cNvSpPr>
            <a:spLocks noGrp="1"/>
          </p:cNvSpPr>
          <p:nvPr>
            <p:ph type="ftr" sz="quarter" idx="11"/>
          </p:nvPr>
        </p:nvSpPr>
        <p:spPr>
          <a:xfrm>
            <a:off x="268941" y="6423585"/>
            <a:ext cx="8164000" cy="365100"/>
          </a:xfrm>
          <a:prstGeom prst="rect">
            <a:avLst/>
          </a:prstGeom>
        </p:spPr>
        <p:txBody>
          <a:bodyPr/>
          <a:lstStyle/>
          <a:p>
            <a:pPr defTabSz="457200">
              <a:defRPr/>
            </a:pPr>
            <a:endParaRPr lang="en-US" sz="1100">
              <a:solidFill>
                <a:prstClr val="black">
                  <a:lumMod val="65000"/>
                  <a:lumOff val="35000"/>
                </a:prstClr>
              </a:solidFill>
            </a:endParaRPr>
          </a:p>
        </p:txBody>
      </p:sp>
      <p:sp>
        <p:nvSpPr>
          <p:cNvPr id="7" name="Slide Number Placeholder 6"/>
          <p:cNvSpPr>
            <a:spLocks noGrp="1"/>
          </p:cNvSpPr>
          <p:nvPr>
            <p:ph type="sldNum" sz="quarter" idx="12"/>
          </p:nvPr>
        </p:nvSpPr>
        <p:spPr>
          <a:xfrm>
            <a:off x="11074400" y="242234"/>
            <a:ext cx="738800" cy="365100"/>
          </a:xfrm>
          <a:prstGeom prst="rect">
            <a:avLst/>
          </a:prstGeom>
        </p:spPr>
        <p:txBody>
          <a:bodyPr/>
          <a:lstStyle/>
          <a:p>
            <a:pPr algn="r" defTabSz="457200">
              <a:defRPr/>
            </a:pPr>
            <a:fld id="{806C9EB7-DE12-DA45-9FA8-81EA5D4669B0}" type="slidenum">
              <a:rPr lang="en-US" sz="1400" smtClean="0">
                <a:solidFill>
                  <a:prstClr val="white"/>
                </a:solidFill>
              </a:rPr>
              <a:pPr algn="r" defTabSz="457200">
                <a:defRPr/>
              </a:pPr>
              <a:t>‹#›</a:t>
            </a:fld>
            <a:endParaRPr lang="en-US" sz="1400">
              <a:solidFill>
                <a:prstClr val="white"/>
              </a:solidFill>
            </a:endParaRPr>
          </a:p>
        </p:txBody>
      </p:sp>
    </p:spTree>
    <p:extLst>
      <p:ext uri="{BB962C8B-B14F-4D97-AF65-F5344CB8AC3E}">
        <p14:creationId xmlns:p14="http://schemas.microsoft.com/office/powerpoint/2010/main" val="11820863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Shape 30"/>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Shape 3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0000000-1234-1234-1234-123412341234}" type="slidenum">
              <a:rPr kumimoji="0" lang="uk-UA" sz="1400" b="0" i="0" u="none" strike="noStrike" kern="1200" cap="none" spc="0" normalizeH="0" baseline="0" noProof="0" smtClean="0">
                <a:ln>
                  <a:noFill/>
                </a:ln>
                <a:solidFill>
                  <a:prstClr val="white"/>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uk-UA" sz="1400" b="0" i="0" u="none" strike="noStrike" kern="1200" cap="none" spc="0" normalizeH="0" baseline="0" noProof="0">
              <a:ln>
                <a:noFill/>
              </a:ln>
              <a:solidFill>
                <a:prstClr val="white"/>
              </a:solidFill>
              <a:effectLst/>
              <a:uLnTx/>
              <a:uFillTx/>
              <a:ea typeface="+mn-ea"/>
              <a:cs typeface="+mn-cs"/>
            </a:endParaRPr>
          </a:p>
        </p:txBody>
      </p:sp>
    </p:spTree>
    <p:extLst>
      <p:ext uri="{BB962C8B-B14F-4D97-AF65-F5344CB8AC3E}">
        <p14:creationId xmlns:p14="http://schemas.microsoft.com/office/powerpoint/2010/main" val="21017256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6"/>
        <p:cNvGrpSpPr/>
        <p:nvPr/>
      </p:nvGrpSpPr>
      <p:grpSpPr>
        <a:xfrm>
          <a:off x="0" y="0"/>
          <a:ext cx="0" cy="0"/>
          <a:chOff x="0" y="0"/>
          <a:chExt cx="0" cy="0"/>
        </a:xfrm>
      </p:grpSpPr>
      <p:sp>
        <p:nvSpPr>
          <p:cNvPr id="27" name="Google Shape;27;p3"/>
          <p:cNvSpPr/>
          <p:nvPr/>
        </p:nvSpPr>
        <p:spPr>
          <a:xfrm>
            <a:off x="10947401" y="282574"/>
            <a:ext cx="856129"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28" name="Google Shape;28;p3"/>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j-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29" name="Google Shape;29;p3"/>
          <p:cNvSpPr txBox="1">
            <a:spLocks noGrp="1"/>
          </p:cNvSpPr>
          <p:nvPr>
            <p:ph type="body" idx="1"/>
          </p:nvPr>
        </p:nvSpPr>
        <p:spPr>
          <a:xfrm>
            <a:off x="664632" y="1981200"/>
            <a:ext cx="10075200" cy="4145100"/>
          </a:xfrm>
          <a:prstGeom prst="rect">
            <a:avLst/>
          </a:prstGeom>
          <a:noFill/>
          <a:ln>
            <a:noFill/>
          </a:ln>
        </p:spPr>
        <p:txBody>
          <a:bodyPr spcFirstLastPara="1" wrap="square" lIns="91425" tIns="45700" rIns="91425" bIns="45700" anchor="t" anchorCtr="0">
            <a:noAutofit/>
          </a:bodyPr>
          <a:lstStyle>
            <a:lvl1pPr marL="457200" marR="0" lvl="0" indent="-323850" algn="l">
              <a:lnSpc>
                <a:spcPct val="100000"/>
              </a:lnSpc>
              <a:spcBef>
                <a:spcPts val="2000"/>
              </a:spcBef>
              <a:spcAft>
                <a:spcPts val="0"/>
              </a:spcAft>
              <a:buClr>
                <a:schemeClr val="accent1"/>
              </a:buClr>
              <a:buSzPts val="1500"/>
              <a:buFont typeface="Noto Sans Symbols"/>
              <a:buChar char="■"/>
              <a:defRPr sz="20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6pPr>
            <a:lvl7pPr marL="3200400" marR="0" lvl="6"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7pPr>
            <a:lvl8pPr marL="3657600" marR="0" lvl="7" indent="-314325" algn="l">
              <a:lnSpc>
                <a:spcPct val="100000"/>
              </a:lnSpc>
              <a:spcBef>
                <a:spcPts val="36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8pPr>
            <a:lvl9pPr marL="4114800" marR="0" lvl="8" indent="-314325" algn="l">
              <a:lnSpc>
                <a:spcPct val="100000"/>
              </a:lnSpc>
              <a:spcBef>
                <a:spcPts val="36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9pPr>
          </a:lstStyle>
          <a:p>
            <a:endParaRPr dirty="0"/>
          </a:p>
        </p:txBody>
      </p:sp>
      <p:sp>
        <p:nvSpPr>
          <p:cNvPr id="30" name="Google Shape;30;p3"/>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1" name="Google Shape;31;p3"/>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32" name="Google Shape;32;p3"/>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33" name="Google Shape;33;p3"/>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34" name="Google Shape;34;p3"/>
          <p:cNvSpPr/>
          <p:nvPr/>
        </p:nvSpPr>
        <p:spPr>
          <a:xfrm>
            <a:off x="10757647" y="282574"/>
            <a:ext cx="121920" cy="16002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Tree>
    <p:extLst>
      <p:ext uri="{BB962C8B-B14F-4D97-AF65-F5344CB8AC3E}">
        <p14:creationId xmlns:p14="http://schemas.microsoft.com/office/powerpoint/2010/main" val="6456647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omparison">
  <p:cSld name="1_Comparison">
    <p:spTree>
      <p:nvGrpSpPr>
        <p:cNvPr id="1" name="Shape 67"/>
        <p:cNvGrpSpPr/>
        <p:nvPr/>
      </p:nvGrpSpPr>
      <p:grpSpPr>
        <a:xfrm>
          <a:off x="0" y="0"/>
          <a:ext cx="0" cy="0"/>
          <a:chOff x="0" y="0"/>
          <a:chExt cx="0" cy="0"/>
        </a:xfrm>
      </p:grpSpPr>
      <p:sp>
        <p:nvSpPr>
          <p:cNvPr id="68" name="Google Shape;68;p8"/>
          <p:cNvSpPr/>
          <p:nvPr/>
        </p:nvSpPr>
        <p:spPr>
          <a:xfrm>
            <a:off x="10889129" y="282574"/>
            <a:ext cx="914400" cy="16002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Rockwell"/>
              <a:buNone/>
            </a:pPr>
            <a:endParaRPr sz="1800" b="0" i="0" u="none" strike="noStrike" cap="none">
              <a:solidFill>
                <a:srgbClr val="FFFFFF"/>
              </a:solidFill>
              <a:latin typeface="Rockwell"/>
              <a:ea typeface="Rockwell"/>
              <a:cs typeface="Rockwell"/>
              <a:sym typeface="Rockwell"/>
            </a:endParaRPr>
          </a:p>
        </p:txBody>
      </p:sp>
      <p:sp>
        <p:nvSpPr>
          <p:cNvPr id="69" name="Google Shape;69;p8"/>
          <p:cNvSpPr txBox="1"/>
          <p:nvPr/>
        </p:nvSpPr>
        <p:spPr>
          <a:xfrm>
            <a:off x="297581" y="228600"/>
            <a:ext cx="347879" cy="553998"/>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9FC3E3"/>
              </a:buClr>
              <a:buSzPts val="3600"/>
              <a:buFont typeface="Rockwell"/>
              <a:buNone/>
            </a:pPr>
            <a:r>
              <a:rPr lang="en-US" sz="3600" b="1" i="0" u="none" strike="noStrike" cap="none">
                <a:solidFill>
                  <a:srgbClr val="9FC3E3"/>
                </a:solidFill>
                <a:latin typeface="Rockwell"/>
                <a:ea typeface="Rockwell"/>
                <a:cs typeface="Rockwell"/>
                <a:sym typeface="Rockwell"/>
              </a:rPr>
              <a:t>+</a:t>
            </a:r>
            <a:endParaRPr sz="1400" b="0" i="0" u="none" strike="noStrike" cap="none">
              <a:solidFill>
                <a:srgbClr val="000000"/>
              </a:solidFill>
              <a:latin typeface="Arial"/>
              <a:ea typeface="Arial"/>
              <a:cs typeface="Arial"/>
              <a:sym typeface="Arial"/>
            </a:endParaRPr>
          </a:p>
        </p:txBody>
      </p:sp>
      <p:sp>
        <p:nvSpPr>
          <p:cNvPr id="70" name="Google Shape;70;p8"/>
          <p:cNvSpPr txBox="1">
            <a:spLocks noGrp="1"/>
          </p:cNvSpPr>
          <p:nvPr>
            <p:ph type="title"/>
          </p:nvPr>
        </p:nvSpPr>
        <p:spPr>
          <a:xfrm>
            <a:off x="664633" y="484094"/>
            <a:ext cx="10075084" cy="1116106"/>
          </a:xfrm>
          <a:prstGeom prst="rect">
            <a:avLst/>
          </a:prstGeom>
          <a:noFill/>
          <a:ln>
            <a:noFill/>
          </a:ln>
        </p:spPr>
        <p:txBody>
          <a:bodyPr spcFirstLastPara="1" wrap="square" lIns="91425" tIns="45700" rIns="91425" bIns="45700" anchor="t" anchorCtr="0">
            <a:noAutofit/>
          </a:bodyPr>
          <a:lstStyle>
            <a:lvl1pPr marR="0" lvl="0" algn="l">
              <a:lnSpc>
                <a:spcPct val="100000"/>
              </a:lnSpc>
              <a:spcBef>
                <a:spcPts val="0"/>
              </a:spcBef>
              <a:spcAft>
                <a:spcPts val="0"/>
              </a:spcAft>
              <a:buClr>
                <a:schemeClr val="accent1"/>
              </a:buClr>
              <a:buSzPts val="3600"/>
              <a:buFont typeface="Rockwell"/>
              <a:buNone/>
              <a:defRPr sz="3600" b="0" i="0" u="none" strike="noStrike" cap="none">
                <a:solidFill>
                  <a:schemeClr val="accent1"/>
                </a:solidFill>
                <a:latin typeface="+mn-lt"/>
                <a:ea typeface="Rockwell"/>
                <a:cs typeface="Rockwell"/>
                <a:sym typeface="Rockwe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dirty="0"/>
          </a:p>
        </p:txBody>
      </p:sp>
      <p:sp>
        <p:nvSpPr>
          <p:cNvPr id="71" name="Google Shape;71;p8"/>
          <p:cNvSpPr txBox="1">
            <a:spLocks noGrp="1"/>
          </p:cNvSpPr>
          <p:nvPr>
            <p:ph type="body" idx="1"/>
          </p:nvPr>
        </p:nvSpPr>
        <p:spPr>
          <a:xfrm>
            <a:off x="663388"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2" name="Google Shape;72;p8"/>
          <p:cNvSpPr txBox="1">
            <a:spLocks noGrp="1"/>
          </p:cNvSpPr>
          <p:nvPr>
            <p:ph type="body" idx="2"/>
          </p:nvPr>
        </p:nvSpPr>
        <p:spPr>
          <a:xfrm>
            <a:off x="5866504" y="2447366"/>
            <a:ext cx="4876800" cy="3678797"/>
          </a:xfrm>
          <a:prstGeom prst="rect">
            <a:avLst/>
          </a:prstGeom>
          <a:noFill/>
          <a:ln>
            <a:noFill/>
          </a:ln>
        </p:spPr>
        <p:txBody>
          <a:bodyPr spcFirstLastPara="1" wrap="square" lIns="91425" tIns="45700" rIns="91425" bIns="45700" anchor="t" anchorCtr="0">
            <a:noAutofit/>
          </a:bodyPr>
          <a:lstStyle>
            <a:lvl1pPr marL="457200" marR="0" lvl="0" indent="-314325" algn="l">
              <a:lnSpc>
                <a:spcPct val="100000"/>
              </a:lnSpc>
              <a:spcBef>
                <a:spcPts val="2000"/>
              </a:spcBef>
              <a:spcAft>
                <a:spcPts val="0"/>
              </a:spcAft>
              <a:buClr>
                <a:schemeClr val="accent1"/>
              </a:buClr>
              <a:buSzPts val="1350"/>
              <a:buFont typeface="Noto Sans Symbols"/>
              <a:buChar char="■"/>
              <a:defRPr sz="1800" b="0" i="0" u="none" strike="noStrike" cap="none">
                <a:solidFill>
                  <a:srgbClr val="595959"/>
                </a:solidFill>
                <a:latin typeface="+mn-lt"/>
                <a:ea typeface="Rockwell"/>
                <a:cs typeface="Rockwell"/>
                <a:sym typeface="Rockwell"/>
              </a:defRPr>
            </a:lvl1pPr>
            <a:lvl2pPr marL="914400" marR="0" lvl="1"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2pPr>
            <a:lvl3pPr marL="1371600" marR="0" lvl="2"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3pPr>
            <a:lvl4pPr marL="1828800" marR="0" lvl="3" indent="-314325" algn="l">
              <a:lnSpc>
                <a:spcPct val="100000"/>
              </a:lnSpc>
              <a:spcBef>
                <a:spcPts val="600"/>
              </a:spcBef>
              <a:spcAft>
                <a:spcPts val="0"/>
              </a:spcAft>
              <a:buClr>
                <a:srgbClr val="9FC3E3"/>
              </a:buClr>
              <a:buSzPts val="1350"/>
              <a:buFont typeface="Noto Sans Symbols"/>
              <a:buChar char="■"/>
              <a:defRPr sz="1800" b="0" i="0" u="none" strike="noStrike" cap="none">
                <a:solidFill>
                  <a:srgbClr val="595959"/>
                </a:solidFill>
                <a:latin typeface="Rockwell"/>
                <a:ea typeface="Rockwell"/>
                <a:cs typeface="Rockwell"/>
                <a:sym typeface="Rockwell"/>
              </a:defRPr>
            </a:lvl4pPr>
            <a:lvl5pPr marL="2286000" marR="0" lvl="4" indent="-314325" algn="l">
              <a:lnSpc>
                <a:spcPct val="100000"/>
              </a:lnSpc>
              <a:spcBef>
                <a:spcPts val="600"/>
              </a:spcBef>
              <a:spcAft>
                <a:spcPts val="0"/>
              </a:spcAft>
              <a:buClr>
                <a:schemeClr val="accent1"/>
              </a:buClr>
              <a:buSzPts val="1350"/>
              <a:buFont typeface="Noto Sans Symbols"/>
              <a:buChar char="■"/>
              <a:defRPr sz="1800" b="0" i="0" u="none" strike="noStrike" cap="none">
                <a:solidFill>
                  <a:srgbClr val="595959"/>
                </a:solidFill>
                <a:latin typeface="Rockwell"/>
                <a:ea typeface="Rockwell"/>
                <a:cs typeface="Rockwell"/>
                <a:sym typeface="Rockwell"/>
              </a:defRPr>
            </a:lvl5pPr>
            <a:lvl6pPr marL="2743200" marR="0" lvl="5"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6pPr>
            <a:lvl7pPr marL="3200400" marR="0" lvl="6"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7pPr>
            <a:lvl8pPr marL="3657600" marR="0" lvl="7" indent="-304800" algn="l">
              <a:lnSpc>
                <a:spcPct val="100000"/>
              </a:lnSpc>
              <a:spcBef>
                <a:spcPts val="320"/>
              </a:spcBef>
              <a:spcAft>
                <a:spcPts val="0"/>
              </a:spcAft>
              <a:buClr>
                <a:srgbClr val="9FC3E3"/>
              </a:buClr>
              <a:buSzPts val="1200"/>
              <a:buFont typeface="Noto Sans Symbols"/>
              <a:buChar char="■"/>
              <a:defRPr sz="1600" b="0" i="0" u="none" strike="noStrike" cap="none">
                <a:solidFill>
                  <a:srgbClr val="595959"/>
                </a:solidFill>
                <a:latin typeface="Rockwell"/>
                <a:ea typeface="Rockwell"/>
                <a:cs typeface="Rockwell"/>
                <a:sym typeface="Rockwell"/>
              </a:defRPr>
            </a:lvl8pPr>
            <a:lvl9pPr marL="4114800" marR="0" lvl="8" indent="-304800" algn="l">
              <a:lnSpc>
                <a:spcPct val="100000"/>
              </a:lnSpc>
              <a:spcBef>
                <a:spcPts val="320"/>
              </a:spcBef>
              <a:spcAft>
                <a:spcPts val="0"/>
              </a:spcAft>
              <a:buClr>
                <a:schemeClr val="accent1"/>
              </a:buClr>
              <a:buSzPts val="1200"/>
              <a:buFont typeface="Noto Sans Symbols"/>
              <a:buChar char="■"/>
              <a:defRPr sz="1600" b="0" i="0" u="none" strike="noStrike" cap="none">
                <a:solidFill>
                  <a:srgbClr val="595959"/>
                </a:solidFill>
                <a:latin typeface="Rockwell"/>
                <a:ea typeface="Rockwell"/>
                <a:cs typeface="Rockwell"/>
                <a:sym typeface="Rockwell"/>
              </a:defRPr>
            </a:lvl9pPr>
          </a:lstStyle>
          <a:p>
            <a:endParaRPr dirty="0"/>
          </a:p>
        </p:txBody>
      </p:sp>
      <p:sp>
        <p:nvSpPr>
          <p:cNvPr id="73" name="Google Shape;73;p8"/>
          <p:cNvSpPr txBox="1">
            <a:spLocks noGrp="1"/>
          </p:cNvSpPr>
          <p:nvPr>
            <p:ph type="dt" idx="10"/>
          </p:nvPr>
        </p:nvSpPr>
        <p:spPr>
          <a:xfrm>
            <a:off x="9060329" y="6423586"/>
            <a:ext cx="2844800" cy="365125"/>
          </a:xfrm>
          <a:prstGeom prst="rect">
            <a:avLst/>
          </a:prstGeom>
          <a:noFill/>
          <a:ln>
            <a:noFill/>
          </a:ln>
        </p:spPr>
        <p:txBody>
          <a:bodyPr spcFirstLastPara="1" wrap="square" lIns="91425" tIns="45700" rIns="91425" bIns="45700" anchor="ctr" anchorCtr="0">
            <a:noAutofit/>
          </a:bodyPr>
          <a:lstStyle>
            <a:lvl1pPr marR="0" lvl="0" algn="r">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4" name="Google Shape;74;p8"/>
          <p:cNvSpPr txBox="1">
            <a:spLocks noGrp="1"/>
          </p:cNvSpPr>
          <p:nvPr>
            <p:ph type="ftr" idx="11"/>
          </p:nvPr>
        </p:nvSpPr>
        <p:spPr>
          <a:xfrm>
            <a:off x="268941" y="6423586"/>
            <a:ext cx="8163859" cy="365125"/>
          </a:xfrm>
          <a:prstGeom prst="rect">
            <a:avLst/>
          </a:prstGeom>
          <a:noFill/>
          <a:ln>
            <a:noFill/>
          </a:ln>
        </p:spPr>
        <p:txBody>
          <a:bodyPr spcFirstLastPara="1" wrap="square" lIns="91425" tIns="45700" rIns="91425" bIns="45700" anchor="ctr" anchorCtr="0">
            <a:noAutofit/>
          </a:bodyPr>
          <a:lstStyle>
            <a:lvl1pPr marR="0" lvl="0" algn="l">
              <a:lnSpc>
                <a:spcPct val="100000"/>
              </a:lnSpc>
              <a:spcBef>
                <a:spcPts val="0"/>
              </a:spcBef>
              <a:spcAft>
                <a:spcPts val="0"/>
              </a:spcAft>
              <a:buSzPts val="1400"/>
              <a:buNone/>
              <a:defRPr sz="1100">
                <a:solidFill>
                  <a:srgbClr val="595959"/>
                </a:solidFill>
                <a:latin typeface="Rockwell"/>
                <a:ea typeface="Rockwell"/>
                <a:cs typeface="Rockwell"/>
                <a:sym typeface="Rockwell"/>
              </a:defRPr>
            </a:lvl1pPr>
            <a:lvl2pPr marR="0" lvl="1"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2pPr>
            <a:lvl3pPr marR="0" lvl="2"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3pPr>
            <a:lvl4pPr marR="0" lvl="3"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4pPr>
            <a:lvl5pPr marR="0" lvl="4"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5pPr>
            <a:lvl6pPr marR="0" lvl="5"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6pPr>
            <a:lvl7pPr marR="0" lvl="6"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7pPr>
            <a:lvl8pPr marR="0" lvl="7"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8pPr>
            <a:lvl9pPr marR="0" lvl="8" algn="l">
              <a:lnSpc>
                <a:spcPct val="100000"/>
              </a:lnSpc>
              <a:spcBef>
                <a:spcPts val="0"/>
              </a:spcBef>
              <a:spcAft>
                <a:spcPts val="0"/>
              </a:spcAft>
              <a:buSzPts val="1400"/>
              <a:buNone/>
              <a:defRPr sz="1800" b="0" i="0" u="none" strike="noStrike" cap="none">
                <a:solidFill>
                  <a:schemeClr val="dk1"/>
                </a:solidFill>
                <a:latin typeface="Rockwell"/>
                <a:ea typeface="Rockwell"/>
                <a:cs typeface="Rockwell"/>
                <a:sym typeface="Rockwell"/>
              </a:defRPr>
            </a:lvl9pPr>
          </a:lstStyle>
          <a:p>
            <a:endParaRPr/>
          </a:p>
        </p:txBody>
      </p:sp>
      <p:sp>
        <p:nvSpPr>
          <p:cNvPr id="75" name="Google Shape;75;p8"/>
          <p:cNvSpPr txBox="1">
            <a:spLocks noGrp="1"/>
          </p:cNvSpPr>
          <p:nvPr>
            <p:ph type="sldNum" idx="12"/>
          </p:nvPr>
        </p:nvSpPr>
        <p:spPr>
          <a:xfrm>
            <a:off x="11074400" y="242235"/>
            <a:ext cx="738717"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1pPr>
            <a:lvl2pPr marL="0" marR="0" lvl="1"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2pPr>
            <a:lvl3pPr marL="0" marR="0" lvl="2"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3pPr>
            <a:lvl4pPr marL="0" marR="0" lvl="3"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4pPr>
            <a:lvl5pPr marL="0" marR="0" lvl="4"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5pPr>
            <a:lvl6pPr marL="0" marR="0" lvl="5"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6pPr>
            <a:lvl7pPr marL="0" marR="0" lvl="6"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7pPr>
            <a:lvl8pPr marL="0" marR="0" lvl="7"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8pPr>
            <a:lvl9pPr marL="0" marR="0" lvl="8" indent="0" algn="r">
              <a:lnSpc>
                <a:spcPct val="100000"/>
              </a:lnSpc>
              <a:spcBef>
                <a:spcPts val="0"/>
              </a:spcBef>
              <a:spcAft>
                <a:spcPts val="0"/>
              </a:spcAft>
              <a:buClr>
                <a:srgbClr val="000000"/>
              </a:buClr>
              <a:buSzPts val="1400"/>
              <a:buFont typeface="Arial"/>
              <a:buNone/>
              <a:defRPr sz="1400" b="0" i="0" u="none" strike="noStrike" cap="none">
                <a:solidFill>
                  <a:schemeClr val="lt1"/>
                </a:solidFill>
                <a:latin typeface="Rockwell"/>
                <a:ea typeface="Rockwell"/>
                <a:cs typeface="Rockwell"/>
                <a:sym typeface="Rockwell"/>
              </a:defRPr>
            </a:lvl9pPr>
          </a:lstStyle>
          <a:p>
            <a:fld id="{00000000-1234-1234-1234-123412341234}" type="slidenum">
              <a:rPr lang="uk-UA" smtClean="0"/>
              <a:pPr/>
              <a:t>‹#›</a:t>
            </a:fld>
            <a:endParaRPr lang="uk-UA"/>
          </a:p>
        </p:txBody>
      </p:sp>
      <p:sp>
        <p:nvSpPr>
          <p:cNvPr id="76" name="Google Shape;76;p8"/>
          <p:cNvSpPr txBox="1">
            <a:spLocks noGrp="1"/>
          </p:cNvSpPr>
          <p:nvPr>
            <p:ph type="body" idx="3"/>
          </p:nvPr>
        </p:nvSpPr>
        <p:spPr>
          <a:xfrm>
            <a:off x="663388" y="2070848"/>
            <a:ext cx="4876800" cy="322729"/>
          </a:xfrm>
          <a:prstGeom prst="rect">
            <a:avLst/>
          </a:prstGeom>
          <a:solidFill>
            <a:schemeClr val="accent3"/>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
        <p:nvSpPr>
          <p:cNvPr id="77" name="Google Shape;77;p8"/>
          <p:cNvSpPr txBox="1">
            <a:spLocks noGrp="1"/>
          </p:cNvSpPr>
          <p:nvPr>
            <p:ph type="body" idx="4"/>
          </p:nvPr>
        </p:nvSpPr>
        <p:spPr>
          <a:xfrm>
            <a:off x="5866504" y="2070848"/>
            <a:ext cx="4876800" cy="322729"/>
          </a:xfrm>
          <a:prstGeom prst="rect">
            <a:avLst/>
          </a:prstGeom>
          <a:solidFill>
            <a:srgbClr val="B1BBCB"/>
          </a:solidFill>
          <a:ln>
            <a:noFill/>
          </a:ln>
        </p:spPr>
        <p:txBody>
          <a:bodyPr spcFirstLastPara="1" wrap="square" lIns="91425" tIns="0" rIns="91425" bIns="0" anchor="ctr" anchorCtr="0">
            <a:noAutofit/>
          </a:bodyPr>
          <a:lstStyle>
            <a:lvl1pPr marL="457200" marR="0" lvl="0" indent="-228600" algn="ctr">
              <a:lnSpc>
                <a:spcPct val="100000"/>
              </a:lnSpc>
              <a:spcBef>
                <a:spcPts val="0"/>
              </a:spcBef>
              <a:spcAft>
                <a:spcPts val="0"/>
              </a:spcAft>
              <a:buClr>
                <a:schemeClr val="accent1"/>
              </a:buClr>
              <a:buSzPts val="1350"/>
              <a:buFont typeface="Noto Sans Symbols"/>
              <a:buNone/>
              <a:defRPr sz="1800" b="0" i="0" u="none" strike="noStrike" cap="none">
                <a:solidFill>
                  <a:schemeClr val="lt1"/>
                </a:solidFill>
                <a:latin typeface="+mn-lt"/>
                <a:ea typeface="Rockwell"/>
                <a:cs typeface="Rockwell"/>
                <a:sym typeface="Rockwell"/>
              </a:defRPr>
            </a:lvl1pPr>
            <a:lvl2pPr marL="914400" marR="0" lvl="1" indent="-228600" algn="l">
              <a:lnSpc>
                <a:spcPct val="100000"/>
              </a:lnSpc>
              <a:spcBef>
                <a:spcPts val="600"/>
              </a:spcBef>
              <a:spcAft>
                <a:spcPts val="0"/>
              </a:spcAft>
              <a:buClr>
                <a:srgbClr val="9FC3E3"/>
              </a:buClr>
              <a:buSzPts val="1500"/>
              <a:buFont typeface="Noto Sans Symbols"/>
              <a:buNone/>
              <a:defRPr sz="2000" b="1" i="0" u="none" strike="noStrike" cap="none">
                <a:solidFill>
                  <a:srgbClr val="595959"/>
                </a:solidFill>
                <a:latin typeface="Rockwell"/>
                <a:ea typeface="Rockwell"/>
                <a:cs typeface="Rockwell"/>
                <a:sym typeface="Rockwell"/>
              </a:defRPr>
            </a:lvl2pPr>
            <a:lvl3pPr marL="1371600" marR="0" lvl="2" indent="-228600" algn="l">
              <a:lnSpc>
                <a:spcPct val="100000"/>
              </a:lnSpc>
              <a:spcBef>
                <a:spcPts val="600"/>
              </a:spcBef>
              <a:spcAft>
                <a:spcPts val="0"/>
              </a:spcAft>
              <a:buClr>
                <a:schemeClr val="accent1"/>
              </a:buClr>
              <a:buSzPts val="1350"/>
              <a:buFont typeface="Noto Sans Symbols"/>
              <a:buNone/>
              <a:defRPr sz="1800" b="1" i="0" u="none" strike="noStrike" cap="none">
                <a:solidFill>
                  <a:srgbClr val="595959"/>
                </a:solidFill>
                <a:latin typeface="Rockwell"/>
                <a:ea typeface="Rockwell"/>
                <a:cs typeface="Rockwell"/>
                <a:sym typeface="Rockwell"/>
              </a:defRPr>
            </a:lvl3pPr>
            <a:lvl4pPr marL="1828800" marR="0" lvl="3" indent="-228600" algn="l">
              <a:lnSpc>
                <a:spcPct val="100000"/>
              </a:lnSpc>
              <a:spcBef>
                <a:spcPts val="60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4pPr>
            <a:lvl5pPr marL="2286000" marR="0" lvl="4" indent="-228600" algn="l">
              <a:lnSpc>
                <a:spcPct val="100000"/>
              </a:lnSpc>
              <a:spcBef>
                <a:spcPts val="60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5pPr>
            <a:lvl6pPr marL="2743200" marR="0" lvl="5"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6pPr>
            <a:lvl7pPr marL="3200400" marR="0" lvl="6"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7pPr>
            <a:lvl8pPr marL="3657600" marR="0" lvl="7" indent="-228600" algn="l">
              <a:lnSpc>
                <a:spcPct val="100000"/>
              </a:lnSpc>
              <a:spcBef>
                <a:spcPts val="320"/>
              </a:spcBef>
              <a:spcAft>
                <a:spcPts val="0"/>
              </a:spcAft>
              <a:buClr>
                <a:srgbClr val="9FC3E3"/>
              </a:buClr>
              <a:buSzPts val="1200"/>
              <a:buFont typeface="Noto Sans Symbols"/>
              <a:buNone/>
              <a:defRPr sz="1600" b="1" i="0" u="none" strike="noStrike" cap="none">
                <a:solidFill>
                  <a:srgbClr val="595959"/>
                </a:solidFill>
                <a:latin typeface="Rockwell"/>
                <a:ea typeface="Rockwell"/>
                <a:cs typeface="Rockwell"/>
                <a:sym typeface="Rockwell"/>
              </a:defRPr>
            </a:lvl8pPr>
            <a:lvl9pPr marL="4114800" marR="0" lvl="8" indent="-228600" algn="l">
              <a:lnSpc>
                <a:spcPct val="100000"/>
              </a:lnSpc>
              <a:spcBef>
                <a:spcPts val="320"/>
              </a:spcBef>
              <a:spcAft>
                <a:spcPts val="0"/>
              </a:spcAft>
              <a:buClr>
                <a:schemeClr val="accent1"/>
              </a:buClr>
              <a:buSzPts val="1200"/>
              <a:buFont typeface="Noto Sans Symbols"/>
              <a:buNone/>
              <a:defRPr sz="1600" b="1" i="0" u="none" strike="noStrike" cap="none">
                <a:solidFill>
                  <a:srgbClr val="595959"/>
                </a:solidFill>
                <a:latin typeface="Rockwell"/>
                <a:ea typeface="Rockwell"/>
                <a:cs typeface="Rockwell"/>
                <a:sym typeface="Rockwell"/>
              </a:defRPr>
            </a:lvl9pPr>
          </a:lstStyle>
          <a:p>
            <a:endParaRPr dirty="0"/>
          </a:p>
        </p:txBody>
      </p:sp>
    </p:spTree>
    <p:extLst>
      <p:ext uri="{BB962C8B-B14F-4D97-AF65-F5344CB8AC3E}">
        <p14:creationId xmlns:p14="http://schemas.microsoft.com/office/powerpoint/2010/main" val="583142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1" name="Rectangle 10"/>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768627" y="347332"/>
            <a:ext cx="10515600" cy="1325563"/>
          </a:xfrm>
        </p:spPr>
        <p:txBody>
          <a:bodyPr/>
          <a:lstStyle>
            <a:lvl1pPr>
              <a:defRPr>
                <a:solidFill>
                  <a:schemeClr val="bg1"/>
                </a:solidFill>
              </a:defRPr>
            </a:lvl1pPr>
          </a:lstStyle>
          <a:p>
            <a:r>
              <a:rPr lang="en-US" dirty="0"/>
              <a:t>Click to edit Master title style</a:t>
            </a:r>
          </a:p>
        </p:txBody>
      </p:sp>
      <p:sp>
        <p:nvSpPr>
          <p:cNvPr id="4" name="Picture Placeholder 3"/>
          <p:cNvSpPr>
            <a:spLocks noGrp="1"/>
          </p:cNvSpPr>
          <p:nvPr>
            <p:ph type="pic" sz="quarter" idx="10"/>
          </p:nvPr>
        </p:nvSpPr>
        <p:spPr>
          <a:xfrm>
            <a:off x="838725" y="1828806"/>
            <a:ext cx="4808096" cy="2649303"/>
          </a:xfrm>
        </p:spPr>
        <p:txBody>
          <a:bodyPr/>
          <a:lstStyle/>
          <a:p>
            <a:endParaRPr lang="en-US"/>
          </a:p>
        </p:txBody>
      </p:sp>
      <p:sp>
        <p:nvSpPr>
          <p:cNvPr id="5" name="Picture Placeholder 3"/>
          <p:cNvSpPr>
            <a:spLocks noGrp="1"/>
          </p:cNvSpPr>
          <p:nvPr>
            <p:ph type="pic" sz="quarter" idx="11"/>
          </p:nvPr>
        </p:nvSpPr>
        <p:spPr>
          <a:xfrm>
            <a:off x="6385301" y="1828806"/>
            <a:ext cx="4968499" cy="2649303"/>
          </a:xfrm>
        </p:spPr>
        <p:txBody>
          <a:bodyPr/>
          <a:lstStyle/>
          <a:p>
            <a:endParaRPr lang="en-US"/>
          </a:p>
        </p:txBody>
      </p:sp>
      <p:sp>
        <p:nvSpPr>
          <p:cNvPr id="7" name="Content Placeholder 6"/>
          <p:cNvSpPr>
            <a:spLocks noGrp="1"/>
          </p:cNvSpPr>
          <p:nvPr>
            <p:ph sz="quarter" idx="12" hasCustomPrompt="1"/>
          </p:nvPr>
        </p:nvSpPr>
        <p:spPr>
          <a:xfrm>
            <a:off x="838200" y="4702766"/>
            <a:ext cx="10515600" cy="914400"/>
          </a:xfr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lang="en-US" b="0" i="0" baseline="0" smtClean="0">
                <a:effectLst/>
              </a:defRPr>
            </a:lvl1pPr>
          </a:lstStyle>
          <a:p>
            <a:pPr lvl="0"/>
            <a:r>
              <a:rPr lang="en-US" dirty="0"/>
              <a:t>Body Text here</a:t>
            </a:r>
          </a:p>
        </p:txBody>
      </p:sp>
    </p:spTree>
    <p:extLst>
      <p:ext uri="{BB962C8B-B14F-4D97-AF65-F5344CB8AC3E}">
        <p14:creationId xmlns:p14="http://schemas.microsoft.com/office/powerpoint/2010/main" val="65206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07441" y="987431"/>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7423152" y="1303421"/>
            <a:ext cx="3932237" cy="2578768"/>
          </a:xfrm>
        </p:spPr>
        <p:txBody>
          <a:bodyPr>
            <a:normAutofit/>
          </a:bodyPr>
          <a:lstStyle>
            <a:lvl1pPr marL="0" indent="0">
              <a:lnSpc>
                <a:spcPct val="100000"/>
              </a:lnSpc>
              <a:buNone/>
              <a:defRPr lang="en-US" sz="2800" b="0" i="0" smtClean="0">
                <a:solidFill>
                  <a:schemeClr val="tx2"/>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“Lorem ipsum dolor sit </a:t>
            </a:r>
            <a:r>
              <a:rPr lang="en-US" dirty="0" err="1"/>
              <a:t>amet</a:t>
            </a:r>
            <a:r>
              <a:rPr lang="en-US" dirty="0"/>
              <a:t>, </a:t>
            </a:r>
            <a:r>
              <a:rPr lang="en-US" dirty="0" err="1"/>
              <a:t>consectur</a:t>
            </a:r>
            <a:r>
              <a:rPr lang="en-US" dirty="0"/>
              <a:t> </a:t>
            </a:r>
            <a:r>
              <a:rPr lang="en-US" dirty="0" err="1"/>
              <a:t>adipiscing</a:t>
            </a:r>
            <a:r>
              <a:rPr lang="en-US" dirty="0"/>
              <a:t> </a:t>
            </a:r>
            <a:r>
              <a:rPr lang="en-US" dirty="0" err="1"/>
              <a:t>elit</a:t>
            </a:r>
            <a:r>
              <a:rPr lang="en-US" dirty="0"/>
              <a:t>. </a:t>
            </a:r>
            <a:r>
              <a:rPr lang="en-US" dirty="0" err="1"/>
              <a:t>Mauris</a:t>
            </a:r>
            <a:r>
              <a:rPr lang="en-US" dirty="0"/>
              <a:t> </a:t>
            </a:r>
            <a:r>
              <a:rPr lang="en-US" dirty="0" err="1"/>
              <a:t>nulla</a:t>
            </a:r>
            <a:r>
              <a:rPr lang="en-US" dirty="0"/>
              <a:t> </a:t>
            </a:r>
            <a:r>
              <a:rPr lang="en-US" dirty="0" err="1"/>
              <a:t>justo</a:t>
            </a:r>
            <a:r>
              <a:rPr lang="en-US" dirty="0"/>
              <a:t>, </a:t>
            </a:r>
            <a:r>
              <a:rPr lang="en-US" dirty="0" err="1"/>
              <a:t>elementum</a:t>
            </a:r>
            <a:r>
              <a:rPr lang="en-US" dirty="0"/>
              <a:t> </a:t>
            </a:r>
            <a:r>
              <a:rPr lang="en-US" dirty="0" err="1"/>
              <a:t>nec</a:t>
            </a:r>
            <a:r>
              <a:rPr lang="en-US" dirty="0"/>
              <a:t> </a:t>
            </a:r>
            <a:r>
              <a:rPr lang="en-US" dirty="0" err="1"/>
              <a:t>volutpad</a:t>
            </a:r>
            <a:r>
              <a:rPr lang="en-US" dirty="0"/>
              <a:t> sed.”</a:t>
            </a:r>
          </a:p>
        </p:txBody>
      </p:sp>
      <p:sp>
        <p:nvSpPr>
          <p:cNvPr id="8" name="Text Placeholder 3"/>
          <p:cNvSpPr>
            <a:spLocks noGrp="1"/>
          </p:cNvSpPr>
          <p:nvPr>
            <p:ph type="body" sz="half" idx="10" hasCustomPrompt="1"/>
          </p:nvPr>
        </p:nvSpPr>
        <p:spPr>
          <a:xfrm>
            <a:off x="7423152" y="4070685"/>
            <a:ext cx="3932237" cy="2578768"/>
          </a:xfrm>
        </p:spPr>
        <p:txBody>
          <a:bodyPr>
            <a:normAutofit/>
          </a:bodyPr>
          <a:lstStyle>
            <a:lvl1pPr marL="0" indent="0" algn="r">
              <a:lnSpc>
                <a:spcPct val="100000"/>
              </a:lnSpc>
              <a:buNone/>
              <a:defRPr lang="en-US" sz="2200" b="0" i="0" smtClean="0">
                <a:solidFill>
                  <a:schemeClr val="tx1"/>
                </a:solidFill>
                <a:effectLst/>
                <a:latin typeface="Century Gothic" panose="020B0502020202020204" pitchFamily="34" charset="0"/>
                <a:ea typeface="Century Gothic" panose="020B0502020202020204" pitchFamily="34" charset="0"/>
                <a:cs typeface="Arial"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 </a:t>
            </a:r>
            <a:r>
              <a:rPr lang="en-US" dirty="0" err="1"/>
              <a:t>Qute</a:t>
            </a:r>
            <a:r>
              <a:rPr lang="en-US" dirty="0"/>
              <a:t> Credit</a:t>
            </a:r>
          </a:p>
        </p:txBody>
      </p:sp>
      <p:cxnSp>
        <p:nvCxnSpPr>
          <p:cNvPr id="5" name="Straight Connector 7"/>
          <p:cNvCxnSpPr/>
          <p:nvPr userDrawn="1"/>
        </p:nvCxnSpPr>
        <p:spPr>
          <a:xfrm>
            <a:off x="604957" y="6059309"/>
            <a:ext cx="10625279"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277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3296863"/>
            <a:ext cx="10515600" cy="953001"/>
          </a:xfrm>
        </p:spPr>
        <p:txBody>
          <a:bodyPr anchor="b">
            <a:normAutofit/>
          </a:bodyPr>
          <a:lstStyle>
            <a:lvl1pPr>
              <a:defRPr sz="4000">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831851" y="4359964"/>
            <a:ext cx="10515600" cy="181522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9" name="Picture Placeholder 8"/>
          <p:cNvSpPr>
            <a:spLocks noGrp="1"/>
          </p:cNvSpPr>
          <p:nvPr>
            <p:ph type="pic" sz="quarter" idx="10" hasCustomPrompt="1"/>
          </p:nvPr>
        </p:nvSpPr>
        <p:spPr>
          <a:xfrm>
            <a:off x="831849" y="528638"/>
            <a:ext cx="6546851" cy="2871787"/>
          </a:xfrm>
        </p:spPr>
        <p:txBody>
          <a:bodyPr/>
          <a:lstStyle>
            <a:lvl1pPr>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Insert photo</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dirty="0"/>
          </a:p>
        </p:txBody>
      </p:sp>
    </p:spTree>
    <p:extLst>
      <p:ext uri="{BB962C8B-B14F-4D97-AF65-F5344CB8AC3E}">
        <p14:creationId xmlns:p14="http://schemas.microsoft.com/office/powerpoint/2010/main" val="1993149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p:nvPr userDrawn="1"/>
        </p:nvSpPr>
        <p:spPr>
          <a:xfrm>
            <a:off x="0" y="-17796"/>
            <a:ext cx="12192000" cy="16906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b="1">
                <a:solidFill>
                  <a:schemeClr val="bg1"/>
                </a:solidFill>
              </a:defRPr>
            </a:lvl1pPr>
          </a:lstStyle>
          <a:p>
            <a:r>
              <a:rPr lang="en-US" dirty="0"/>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8629" y="6017665"/>
            <a:ext cx="2875723" cy="515234"/>
          </a:xfrm>
          <a:prstGeom prst="rect">
            <a:avLst/>
          </a:prstGeom>
        </p:spPr>
      </p:pic>
      <p:sp>
        <p:nvSpPr>
          <p:cNvPr id="6" name="Subtitle 2"/>
          <p:cNvSpPr txBox="1">
            <a:spLocks/>
          </p:cNvSpPr>
          <p:nvPr userDrawn="1"/>
        </p:nvSpPr>
        <p:spPr>
          <a:xfrm>
            <a:off x="8534403" y="6083055"/>
            <a:ext cx="2756452" cy="61559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32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1600" b="0" dirty="0" err="1">
                <a:solidFill>
                  <a:schemeClr val="tx2"/>
                </a:solidFill>
              </a:rPr>
              <a:t>rightquestion.org</a:t>
            </a:r>
            <a:endParaRPr lang="en-US" sz="1600" b="0" dirty="0">
              <a:solidFill>
                <a:schemeClr val="tx2"/>
              </a:solidFill>
            </a:endParaRPr>
          </a:p>
        </p:txBody>
      </p:sp>
      <p:cxnSp>
        <p:nvCxnSpPr>
          <p:cNvPr id="9" name="Straight Connector 8"/>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6357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768630" y="5835315"/>
            <a:ext cx="10625279"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097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6" name="Rectangle 5"/>
          <p:cNvSpPr/>
          <p:nvPr userDrawn="1"/>
        </p:nvSpPr>
        <p:spPr>
          <a:xfrm>
            <a:off x="0" y="-17796"/>
            <a:ext cx="12192000" cy="5636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43109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457206"/>
            <a:ext cx="4343400" cy="530225"/>
          </a:xfrm>
        </p:spPr>
        <p:txBody>
          <a:bodyPr anchor="b"/>
          <a:lstStyle>
            <a:lvl1pPr>
              <a:defRPr sz="3200" baseline="0">
                <a:solidFill>
                  <a:schemeClr val="tx2"/>
                </a:solidFill>
              </a:defRPr>
            </a:lvl1pPr>
          </a:lstStyle>
          <a:p>
            <a:r>
              <a:rPr lang="en-US"/>
              <a:t>Student Questions</a:t>
            </a:r>
            <a:endParaRPr lang="en-US" dirty="0"/>
          </a:p>
        </p:txBody>
      </p:sp>
      <p:sp>
        <p:nvSpPr>
          <p:cNvPr id="3" name="Content Placeholder 2"/>
          <p:cNvSpPr>
            <a:spLocks noGrp="1"/>
          </p:cNvSpPr>
          <p:nvPr>
            <p:ph idx="1"/>
          </p:nvPr>
        </p:nvSpPr>
        <p:spPr>
          <a:xfrm>
            <a:off x="838204" y="1171080"/>
            <a:ext cx="4569577" cy="28274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hasCustomPrompt="1"/>
          </p:nvPr>
        </p:nvSpPr>
        <p:spPr>
          <a:xfrm>
            <a:off x="839788" y="4182222"/>
            <a:ext cx="4567989" cy="152876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
        <p:nvSpPr>
          <p:cNvPr id="8" name="Text Placeholder 3"/>
          <p:cNvSpPr>
            <a:spLocks noGrp="1"/>
          </p:cNvSpPr>
          <p:nvPr>
            <p:ph type="body" sz="half" idx="13" hasCustomPrompt="1"/>
          </p:nvPr>
        </p:nvSpPr>
        <p:spPr>
          <a:xfrm>
            <a:off x="6021388" y="1171074"/>
            <a:ext cx="4567989" cy="5101388"/>
          </a:xfrm>
        </p:spPr>
        <p:txBody>
          <a:bodyPr>
            <a:normAutofit/>
          </a:bodyPr>
          <a:lstStyle>
            <a:lvl1pPr marL="285750" marR="0" indent="-285750" algn="l" defTabSz="914400" rtl="0" eaLnBrk="1" fontAlgn="auto" latinLnBrk="0" hangingPunct="1">
              <a:lnSpc>
                <a:spcPct val="90000"/>
              </a:lnSpc>
              <a:spcBef>
                <a:spcPts val="1000"/>
              </a:spcBef>
              <a:spcAft>
                <a:spcPts val="0"/>
              </a:spcAft>
              <a:buClrTx/>
              <a:buSzTx/>
              <a:buFont typeface="Arial" charset="0"/>
              <a:buChar char="•"/>
              <a:tabLst/>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a:p>
            <a:pPr lvl="0"/>
            <a:r>
              <a:rPr lang="en-US" dirty="0"/>
              <a:t>Question</a:t>
            </a:r>
          </a:p>
          <a:p>
            <a:pPr marL="285750" marR="0" lvl="0" indent="-285750" algn="l" defTabSz="914400" rtl="0" eaLnBrk="1" fontAlgn="auto" latinLnBrk="0" hangingPunct="1">
              <a:lnSpc>
                <a:spcPct val="90000"/>
              </a:lnSpc>
              <a:spcBef>
                <a:spcPts val="1000"/>
              </a:spcBef>
              <a:spcAft>
                <a:spcPts val="0"/>
              </a:spcAft>
              <a:buClrTx/>
              <a:buSzTx/>
              <a:buFont typeface="Arial" charset="0"/>
              <a:buChar char="•"/>
              <a:tabLst/>
              <a:defRPr/>
            </a:pPr>
            <a:r>
              <a:rPr lang="en-US" dirty="0"/>
              <a:t>Question</a:t>
            </a:r>
          </a:p>
        </p:txBody>
      </p:sp>
    </p:spTree>
    <p:extLst>
      <p:ext uri="{BB962C8B-B14F-4D97-AF65-F5344CB8AC3E}">
        <p14:creationId xmlns:p14="http://schemas.microsoft.com/office/powerpoint/2010/main" val="1596338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4856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8" r:id="rId3"/>
    <p:sldLayoutId id="2147483657" r:id="rId4"/>
    <p:sldLayoutId id="2147483651" r:id="rId5"/>
    <p:sldLayoutId id="2147483654" r:id="rId6"/>
    <p:sldLayoutId id="2147483655" r:id="rId7"/>
    <p:sldLayoutId id="2147483666" r:id="rId8"/>
    <p:sldLayoutId id="2147483656" r:id="rId9"/>
    <p:sldLayoutId id="2147483660" r:id="rId10"/>
    <p:sldLayoutId id="2147483669" r:id="rId11"/>
    <p:sldLayoutId id="2147483661" r:id="rId12"/>
    <p:sldLayoutId id="2147483662" r:id="rId13"/>
    <p:sldLayoutId id="2147483663" r:id="rId14"/>
    <p:sldLayoutId id="2147483664" r:id="rId15"/>
    <p:sldLayoutId id="2147483665" r:id="rId16"/>
    <p:sldLayoutId id="2147483668" r:id="rId17"/>
    <p:sldLayoutId id="2147483671" r:id="rId18"/>
    <p:sldLayoutId id="2147483672" r:id="rId19"/>
    <p:sldLayoutId id="2147483673" r:id="rId20"/>
    <p:sldLayoutId id="2147483674" r:id="rId21"/>
    <p:sldLayoutId id="2147483676" r:id="rId22"/>
    <p:sldLayoutId id="2147483677" r:id="rId23"/>
    <p:sldLayoutId id="2147483678" r:id="rId2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0.xml"/><Relationship Id="rId1" Type="http://schemas.openxmlformats.org/officeDocument/2006/relationships/tags" Target="../tags/tag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16.tiff"/><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4" Type="http://schemas.openxmlformats.org/officeDocument/2006/relationships/hyperlink" Target="https://bit.ly/3uyfykC"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hyperlink" Target="file:////C:/Users/User/Downloads/rightquestion.org" TargetMode="Externa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0.xml"/><Relationship Id="rId1" Type="http://schemas.openxmlformats.org/officeDocument/2006/relationships/tags" Target="../tags/tag4.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5.xml"/><Relationship Id="rId1" Type="http://schemas.openxmlformats.org/officeDocument/2006/relationships/tags" Target="../tags/tag5.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0.xml"/><Relationship Id="rId1" Type="http://schemas.openxmlformats.org/officeDocument/2006/relationships/tags" Target="../tags/tag6.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0.xml"/><Relationship Id="rId1" Type="http://schemas.openxmlformats.org/officeDocument/2006/relationships/tags" Target="../tags/tag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9.xml"/><Relationship Id="rId1" Type="http://schemas.openxmlformats.org/officeDocument/2006/relationships/slideLayout" Target="../slideLayouts/slideLayout10.xml"/><Relationship Id="rId4" Type="http://schemas.openxmlformats.org/officeDocument/2006/relationships/hyperlink" Target="https://www.loc.gov/pictures/resource/cph.3a24566/"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hyperlink" Target="https://padlet.com/sarahwestbrook1/QFT2" TargetMode="External"/><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hyperlink" Target="https://rightquestion.org/remote-learning-resources/"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8.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0.xml"/><Relationship Id="rId1" Type="http://schemas.openxmlformats.org/officeDocument/2006/relationships/tags" Target="../tags/tag9.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5.xml"/><Relationship Id="rId1" Type="http://schemas.openxmlformats.org/officeDocument/2006/relationships/tags" Target="../tags/tag10.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15.xml"/><Relationship Id="rId1" Type="http://schemas.openxmlformats.org/officeDocument/2006/relationships/tags" Target="../tags/tag11.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11.xml"/><Relationship Id="rId1" Type="http://schemas.openxmlformats.org/officeDocument/2006/relationships/tags" Target="../tags/tag12.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15.xml"/><Relationship Id="rId1" Type="http://schemas.openxmlformats.org/officeDocument/2006/relationships/tags" Target="../tags/tag13.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10.xml"/><Relationship Id="rId1" Type="http://schemas.openxmlformats.org/officeDocument/2006/relationships/tags" Target="../tags/tag14.xml"/><Relationship Id="rId4" Type="http://schemas.openxmlformats.org/officeDocument/2006/relationships/image" Target="../media/image33.png"/></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55.xml"/><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rightquestion.org/" TargetMode="Externa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2893" y="480126"/>
            <a:ext cx="11262166" cy="1577010"/>
          </a:xfrm>
        </p:spPr>
        <p:txBody>
          <a:bodyPr>
            <a:normAutofit/>
          </a:bodyPr>
          <a:lstStyle/>
          <a:p>
            <a:pPr defTabSz="457200">
              <a:defRPr/>
            </a:pPr>
            <a:r>
              <a:rPr lang="en-US" sz="4800" b="0" dirty="0"/>
              <a:t>An Experience in the Question Formulation Technique (QFT)</a:t>
            </a:r>
          </a:p>
        </p:txBody>
      </p:sp>
      <p:sp>
        <p:nvSpPr>
          <p:cNvPr id="3" name="Subtitle 2"/>
          <p:cNvSpPr>
            <a:spLocks noGrp="1"/>
          </p:cNvSpPr>
          <p:nvPr>
            <p:ph type="subTitle" idx="1"/>
          </p:nvPr>
        </p:nvSpPr>
        <p:spPr>
          <a:xfrm>
            <a:off x="552893" y="3192106"/>
            <a:ext cx="7472170" cy="2450706"/>
          </a:xfrm>
        </p:spPr>
        <p:txBody>
          <a:bodyPr>
            <a:noAutofit/>
          </a:bodyPr>
          <a:lstStyle/>
          <a:p>
            <a:pPr>
              <a:lnSpc>
                <a:spcPct val="100000"/>
              </a:lnSpc>
              <a:spcBef>
                <a:spcPts val="0"/>
              </a:spcBef>
            </a:pPr>
            <a:r>
              <a:rPr lang="en-US" sz="3600" dirty="0">
                <a:latin typeface="+mj-lt"/>
              </a:rPr>
              <a:t>Sarah Westbrook</a:t>
            </a:r>
          </a:p>
          <a:p>
            <a:pPr>
              <a:lnSpc>
                <a:spcPct val="100000"/>
              </a:lnSpc>
              <a:spcBef>
                <a:spcPts val="0"/>
              </a:spcBef>
            </a:pPr>
            <a:r>
              <a:rPr lang="en-US" sz="2800" dirty="0">
                <a:latin typeface="+mj-lt"/>
              </a:rPr>
              <a:t>Director of Professional Learning</a:t>
            </a:r>
          </a:p>
          <a:p>
            <a:pPr>
              <a:lnSpc>
                <a:spcPct val="100000"/>
              </a:lnSpc>
              <a:spcBef>
                <a:spcPts val="0"/>
              </a:spcBef>
            </a:pPr>
            <a:r>
              <a:rPr lang="en-US" sz="2800" dirty="0">
                <a:latin typeface="+mj-lt"/>
              </a:rPr>
              <a:t>The Right Question Institute</a:t>
            </a:r>
          </a:p>
          <a:p>
            <a:pPr>
              <a:lnSpc>
                <a:spcPct val="100000"/>
              </a:lnSpc>
              <a:spcBef>
                <a:spcPts val="0"/>
              </a:spcBef>
            </a:pPr>
            <a:r>
              <a:rPr lang="en-US" sz="2800" dirty="0"/>
              <a:t>Cambridge, MA	</a:t>
            </a:r>
          </a:p>
          <a:p>
            <a:pPr>
              <a:lnSpc>
                <a:spcPct val="100000"/>
              </a:lnSpc>
              <a:spcBef>
                <a:spcPts val="0"/>
              </a:spcBef>
            </a:pPr>
            <a:r>
              <a:rPr lang="en-US" sz="2800" dirty="0"/>
              <a:t>Sarah.westbrook@rightquestion.org						</a:t>
            </a:r>
            <a:endParaRPr lang="en-US" sz="2800" dirty="0">
              <a:latin typeface="+mj-lt"/>
            </a:endParaRPr>
          </a:p>
        </p:txBody>
      </p:sp>
    </p:spTree>
    <p:custDataLst>
      <p:tags r:id="rId1"/>
    </p:custDataLst>
    <p:extLst>
      <p:ext uri="{BB962C8B-B14F-4D97-AF65-F5344CB8AC3E}">
        <p14:creationId xmlns:p14="http://schemas.microsoft.com/office/powerpoint/2010/main" val="9664764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
          <p:cNvPicPr>
            <a:picLocks noGrp="1" noChangeAspect="1"/>
          </p:cNvPicPr>
          <p:nvPr>
            <p:ph type="pic" idx="1"/>
          </p:nvPr>
        </p:nvPicPr>
        <p:blipFill>
          <a:blip r:embed="rId2">
            <a:extLst>
              <a:ext uri="{28A0092B-C50C-407E-A947-70E740481C1C}">
                <a14:useLocalDpi xmlns:a14="http://schemas.microsoft.com/office/drawing/2010/main" val="0"/>
              </a:ext>
            </a:extLst>
          </a:blip>
          <a:stretch>
            <a:fillRect/>
          </a:stretch>
        </p:blipFill>
        <p:spPr>
          <a:xfrm>
            <a:off x="1538395" y="535688"/>
            <a:ext cx="3418617" cy="5164074"/>
          </a:xfrm>
        </p:spPr>
      </p:pic>
      <p:sp>
        <p:nvSpPr>
          <p:cNvPr id="6" name="Text Placeholder 5"/>
          <p:cNvSpPr>
            <a:spLocks noGrp="1"/>
          </p:cNvSpPr>
          <p:nvPr>
            <p:ph type="body" sz="half" idx="2"/>
          </p:nvPr>
        </p:nvSpPr>
        <p:spPr>
          <a:xfrm>
            <a:off x="4198435" y="4000583"/>
            <a:ext cx="7092136" cy="1699183"/>
          </a:xfrm>
        </p:spPr>
        <p:txBody>
          <a:bodyPr>
            <a:normAutofit/>
          </a:bodyPr>
          <a:lstStyle/>
          <a:p>
            <a:pPr algn="r"/>
            <a:r>
              <a:rPr lang="en-US" sz="3600" dirty="0">
                <a:solidFill>
                  <a:schemeClr val="tx1"/>
                </a:solidFill>
              </a:rPr>
              <a:t>– Stuart </a:t>
            </a:r>
            <a:r>
              <a:rPr lang="en-US" sz="3600" dirty="0" err="1">
                <a:solidFill>
                  <a:schemeClr val="tx1"/>
                </a:solidFill>
              </a:rPr>
              <a:t>Firestein</a:t>
            </a:r>
            <a:endParaRPr lang="en-US" sz="3600" dirty="0">
              <a:solidFill>
                <a:schemeClr val="tx1"/>
              </a:solidFill>
            </a:endParaRPr>
          </a:p>
          <a:p>
            <a:pPr algn="r"/>
            <a:r>
              <a:rPr lang="en-US" sz="2000" dirty="0">
                <a:solidFill>
                  <a:schemeClr val="tx1"/>
                </a:solidFill>
              </a:rPr>
              <a:t>Former chair, Department of Biology, </a:t>
            </a:r>
          </a:p>
          <a:p>
            <a:pPr algn="r"/>
            <a:r>
              <a:rPr lang="en-US" sz="2000" dirty="0">
                <a:solidFill>
                  <a:schemeClr val="tx1"/>
                </a:solidFill>
              </a:rPr>
              <a:t>Columbia University</a:t>
            </a:r>
          </a:p>
        </p:txBody>
      </p:sp>
      <p:sp>
        <p:nvSpPr>
          <p:cNvPr id="5" name="Text Placeholder 4"/>
          <p:cNvSpPr>
            <a:spLocks noGrp="1"/>
          </p:cNvSpPr>
          <p:nvPr>
            <p:ph type="body" sz="half" idx="10"/>
          </p:nvPr>
        </p:nvSpPr>
        <p:spPr>
          <a:xfrm>
            <a:off x="5754861" y="1048626"/>
            <a:ext cx="6104611" cy="2578768"/>
          </a:xfrm>
        </p:spPr>
        <p:txBody>
          <a:bodyPr>
            <a:noAutofit/>
          </a:bodyPr>
          <a:lstStyle/>
          <a:p>
            <a:pPr algn="l"/>
            <a:r>
              <a:rPr lang="en-US" sz="3600" dirty="0"/>
              <a:t>“We must teach students how to think in questions, how to manage ignorance.”</a:t>
            </a:r>
          </a:p>
        </p:txBody>
      </p:sp>
    </p:spTree>
    <p:extLst>
      <p:ext uri="{BB962C8B-B14F-4D97-AF65-F5344CB8AC3E}">
        <p14:creationId xmlns:p14="http://schemas.microsoft.com/office/powerpoint/2010/main" val="292329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6320" y="393096"/>
            <a:ext cx="10515600" cy="1184813"/>
          </a:xfrm>
        </p:spPr>
        <p:txBody>
          <a:bodyPr>
            <a:noAutofit/>
          </a:bodyPr>
          <a:lstStyle/>
          <a:p>
            <a:r>
              <a:rPr lang="en-US" sz="4000" dirty="0"/>
              <a:t>College Presidents on</a:t>
            </a:r>
            <a:br>
              <a:rPr lang="en-US" sz="4000" dirty="0"/>
            </a:br>
            <a:r>
              <a:rPr lang="en-US" sz="4000" dirty="0"/>
              <a:t>What College Students Should Learn</a:t>
            </a:r>
          </a:p>
        </p:txBody>
      </p:sp>
      <p:sp>
        <p:nvSpPr>
          <p:cNvPr id="3" name="Content Placeholder 2"/>
          <p:cNvSpPr>
            <a:spLocks noGrp="1"/>
          </p:cNvSpPr>
          <p:nvPr>
            <p:ph idx="1"/>
          </p:nvPr>
        </p:nvSpPr>
        <p:spPr>
          <a:xfrm>
            <a:off x="1194072" y="1971473"/>
            <a:ext cx="9700099" cy="4121184"/>
          </a:xfrm>
        </p:spPr>
        <p:txBody>
          <a:bodyPr>
            <a:normAutofit lnSpcReduction="10000"/>
          </a:bodyPr>
          <a:lstStyle/>
          <a:p>
            <a:pPr marL="0" indent="0">
              <a:buNone/>
            </a:pPr>
            <a:r>
              <a:rPr lang="en-US" dirty="0"/>
              <a:t>“The primary skills should be analytical skills of interpretation and inquiry. In other words, know how to frame a question.” </a:t>
            </a:r>
          </a:p>
          <a:p>
            <a:pPr marL="0" indent="0" algn="r">
              <a:buNone/>
            </a:pPr>
            <a:r>
              <a:rPr lang="en-US" dirty="0"/>
              <a:t>	</a:t>
            </a:r>
            <a:r>
              <a:rPr lang="en-US" sz="2400" dirty="0"/>
              <a:t>- Leon Botstein, President of Bard College</a:t>
            </a:r>
            <a:endParaRPr lang="en-US" dirty="0"/>
          </a:p>
          <a:p>
            <a:pPr marL="0" indent="0">
              <a:buNone/>
            </a:pPr>
            <a:endParaRPr lang="en-US" dirty="0"/>
          </a:p>
          <a:p>
            <a:pPr marL="0" indent="0">
              <a:buNone/>
            </a:pPr>
            <a:r>
              <a:rPr lang="en-US" dirty="0"/>
              <a:t>“…the best we can do for students is have them ask the right questions.” </a:t>
            </a:r>
          </a:p>
          <a:p>
            <a:pPr marL="0" indent="0" algn="r">
              <a:buNone/>
            </a:pPr>
            <a:r>
              <a:rPr lang="en-US" sz="2400" dirty="0"/>
              <a:t>	- Nancy Cantor, Former Chancellor of University of Illinois</a:t>
            </a:r>
          </a:p>
          <a:p>
            <a:pPr marL="0" indent="0" algn="r">
              <a:buNone/>
            </a:pPr>
            <a:r>
              <a:rPr lang="en-US" sz="3600" dirty="0"/>
              <a:t>						</a:t>
            </a:r>
            <a:r>
              <a:rPr lang="en-US" sz="1600" i="1" dirty="0"/>
              <a:t>The New York Times</a:t>
            </a:r>
            <a:r>
              <a:rPr lang="en-US" sz="1600" dirty="0"/>
              <a:t>, August 4, 2002</a:t>
            </a:r>
          </a:p>
        </p:txBody>
      </p:sp>
    </p:spTree>
    <p:extLst>
      <p:ext uri="{BB962C8B-B14F-4D97-AF65-F5344CB8AC3E}">
        <p14:creationId xmlns:p14="http://schemas.microsoft.com/office/powerpoint/2010/main" val="414507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Yet, Only 27% of Graduates Believe College Taught Them How to Ask Their Own Questions</a:t>
            </a:r>
          </a:p>
        </p:txBody>
      </p:sp>
      <p:sp>
        <p:nvSpPr>
          <p:cNvPr id="7" name="Content Placeholder 4"/>
          <p:cNvSpPr>
            <a:spLocks noGrp="1"/>
          </p:cNvSpPr>
          <p:nvPr>
            <p:ph idx="1"/>
          </p:nvPr>
        </p:nvSpPr>
        <p:spPr>
          <a:xfrm>
            <a:off x="1533439" y="6554380"/>
            <a:ext cx="10515600" cy="4351338"/>
          </a:xfrm>
        </p:spPr>
        <p:txBody>
          <a:bodyPr>
            <a:noAutofit/>
          </a:bodyPr>
          <a:lstStyle/>
          <a:p>
            <a:pPr marL="0" indent="0" algn="r">
              <a:buNone/>
            </a:pPr>
            <a:r>
              <a:rPr lang="en-US" sz="900" dirty="0"/>
              <a:t>Alison Head, Project Information Literacy at University of Washington, 2016</a:t>
            </a:r>
          </a:p>
          <a:p>
            <a:pPr algn="r"/>
            <a:endParaRPr lang="en-US" sz="9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69327" y="1467240"/>
            <a:ext cx="6364928" cy="431632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4812" y="5908766"/>
            <a:ext cx="1409341" cy="183407"/>
          </a:xfrm>
          <a:prstGeom prst="rect">
            <a:avLst/>
          </a:prstGeom>
        </p:spPr>
      </p:pic>
    </p:spTree>
    <p:extLst>
      <p:ext uri="{BB962C8B-B14F-4D97-AF65-F5344CB8AC3E}">
        <p14:creationId xmlns:p14="http://schemas.microsoft.com/office/powerpoint/2010/main" val="22017166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9874" y="2719757"/>
            <a:ext cx="9493135" cy="1101968"/>
          </a:xfrm>
        </p:spPr>
        <p:txBody>
          <a:bodyPr>
            <a:normAutofit fontScale="90000"/>
          </a:bodyPr>
          <a:lstStyle/>
          <a:p>
            <a:r>
              <a:rPr lang="en-US" altLang="en-US" sz="4900" b="0" dirty="0">
                <a:solidFill>
                  <a:schemeClr val="tx1"/>
                </a:solidFill>
                <a:latin typeface="+mn-lt"/>
              </a:rPr>
              <a:t>But, the problem begins long before college…</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25306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202203"/>
            <a:ext cx="10515600" cy="1325563"/>
          </a:xfrm>
        </p:spPr>
        <p:txBody>
          <a:bodyPr/>
          <a:lstStyle/>
          <a:p>
            <a:r>
              <a:rPr lang="en-US" dirty="0"/>
              <a:t>Question Asking Declines with Age</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255918" y="5013496"/>
            <a:ext cx="1149531" cy="1505949"/>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14532" y="3417117"/>
            <a:ext cx="1154996" cy="3100251"/>
          </a:xfrm>
          <a:prstGeom prst="rect">
            <a:avLst/>
          </a:prstGeom>
        </p:spPr>
      </p:pic>
      <p:sp>
        <p:nvSpPr>
          <p:cNvPr id="12" name="TextBox 11"/>
          <p:cNvSpPr txBox="1"/>
          <p:nvPr/>
        </p:nvSpPr>
        <p:spPr>
          <a:xfrm>
            <a:off x="9611591" y="6246198"/>
            <a:ext cx="2580409" cy="64633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Tizard, B., Hughes, M., Carmichael, H., &amp; Pinkerton, G. (1983).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Pearson, J.C. &amp; West, R. (2009)</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cs typeface="+mn-cs"/>
              </a:rPr>
              <a:t> </a:t>
            </a:r>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25001" r="51756"/>
          <a:stretch/>
        </p:blipFill>
        <p:spPr>
          <a:xfrm>
            <a:off x="2649682" y="1325882"/>
            <a:ext cx="2285999" cy="5532118"/>
          </a:xfrm>
          <a:prstGeom prst="rect">
            <a:avLst/>
          </a:prstGeom>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50699" r="29752"/>
          <a:stretch/>
        </p:blipFill>
        <p:spPr>
          <a:xfrm>
            <a:off x="7896704" y="1325882"/>
            <a:ext cx="1922704" cy="5532118"/>
          </a:xfrm>
          <a:prstGeom prst="rect">
            <a:avLst/>
          </a:prstGeom>
        </p:spPr>
      </p:pic>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l="25001" r="71477"/>
          <a:stretch/>
        </p:blipFill>
        <p:spPr>
          <a:xfrm>
            <a:off x="7550341" y="1325882"/>
            <a:ext cx="346363" cy="5484993"/>
          </a:xfrm>
          <a:prstGeom prst="rect">
            <a:avLst/>
          </a:prstGeom>
        </p:spPr>
      </p:pic>
    </p:spTree>
    <p:custDataLst>
      <p:tags r:id="rId1"/>
    </p:custDataLst>
    <p:extLst>
      <p:ext uri="{BB962C8B-B14F-4D97-AF65-F5344CB8AC3E}">
        <p14:creationId xmlns:p14="http://schemas.microsoft.com/office/powerpoint/2010/main" val="774453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2031" y="2590904"/>
            <a:ext cx="9493135" cy="1325563"/>
          </a:xfrm>
        </p:spPr>
        <p:txBody>
          <a:bodyPr>
            <a:normAutofit fontScale="90000"/>
          </a:bodyPr>
          <a:lstStyle/>
          <a:p>
            <a:r>
              <a:rPr lang="en-US" altLang="en-US" sz="4900" b="0" dirty="0">
                <a:solidFill>
                  <a:schemeClr val="tx1"/>
                </a:solidFill>
                <a:latin typeface="+mn-lt"/>
              </a:rPr>
              <a:t>We can work together on creating more opportunities for students to ask their own questions</a:t>
            </a:r>
            <a:br>
              <a:rPr lang="en-US" altLang="en-US" dirty="0">
                <a:latin typeface="Rockwell" panose="02060603020205020403" pitchFamily="18" charset="0"/>
              </a:rPr>
            </a:br>
            <a:endParaRPr lang="en-US" dirty="0"/>
          </a:p>
        </p:txBody>
      </p:sp>
      <p:cxnSp>
        <p:nvCxnSpPr>
          <p:cNvPr id="3" name="Straight Connector 2"/>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99705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534429" y="176419"/>
            <a:ext cx="11657571" cy="1325563"/>
          </a:xfrm>
        </p:spPr>
        <p:txBody>
          <a:bodyPr>
            <a:noAutofit/>
          </a:bodyPr>
          <a:lstStyle/>
          <a:p>
            <a:r>
              <a:rPr lang="en-US" altLang="en-US" sz="4400" dirty="0">
                <a:latin typeface="+mn-lt"/>
              </a:rPr>
              <a:t>We Are Not Alone </a:t>
            </a:r>
          </a:p>
        </p:txBody>
      </p:sp>
      <p:sp>
        <p:nvSpPr>
          <p:cNvPr id="3" name="Content Placeholder 2"/>
          <p:cNvSpPr>
            <a:spLocks noGrp="1"/>
          </p:cNvSpPr>
          <p:nvPr>
            <p:ph idx="1"/>
          </p:nvPr>
        </p:nvSpPr>
        <p:spPr>
          <a:xfrm>
            <a:off x="577595" y="1099549"/>
            <a:ext cx="10515600" cy="883919"/>
          </a:xfrm>
          <a:noFill/>
        </p:spPr>
        <p:txBody>
          <a:bodyPr>
            <a:noAutofit/>
          </a:bodyPr>
          <a:lstStyle/>
          <a:p>
            <a:pPr marL="0" indent="0">
              <a:buNone/>
            </a:pPr>
            <a:r>
              <a:rPr lang="en-US" altLang="en-US" sz="3200" dirty="0">
                <a:solidFill>
                  <a:schemeClr val="tx2"/>
                </a:solidFill>
              </a:rPr>
              <a:t>More than 1 million classrooms worldwide</a:t>
            </a:r>
          </a:p>
        </p:txBody>
      </p:sp>
      <p:pic>
        <p:nvPicPr>
          <p:cNvPr id="91140" name="Picture 6" descr="41LhkEaVA5L.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363196" y="2069661"/>
            <a:ext cx="3559856" cy="4460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05839" y="2906598"/>
            <a:ext cx="1847635" cy="2719673"/>
          </a:xfrm>
          <a:prstGeom prst="rect">
            <a:avLst/>
          </a:prstGeom>
        </p:spPr>
      </p:pic>
      <p:pic>
        <p:nvPicPr>
          <p:cNvPr id="2" name="Picture 1"/>
          <p:cNvPicPr>
            <a:picLocks noChangeAspect="1"/>
          </p:cNvPicPr>
          <p:nvPr/>
        </p:nvPicPr>
        <p:blipFill rotWithShape="1">
          <a:blip r:embed="rId5"/>
          <a:srcRect l="17916" t="7998" r="-17916" b="-7998"/>
          <a:stretch/>
        </p:blipFill>
        <p:spPr>
          <a:xfrm>
            <a:off x="8091591" y="2946894"/>
            <a:ext cx="3001604" cy="3102433"/>
          </a:xfrm>
          <a:prstGeom prst="rect">
            <a:avLst/>
          </a:prstGeom>
        </p:spPr>
      </p:pic>
    </p:spTree>
    <p:extLst>
      <p:ext uri="{BB962C8B-B14F-4D97-AF65-F5344CB8AC3E}">
        <p14:creationId xmlns:p14="http://schemas.microsoft.com/office/powerpoint/2010/main" val="370354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anim calcmode="lin" valueType="num">
                                      <p:cBhvr>
                                        <p:cTn id="8"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500"/>
                                        <p:tgtEl>
                                          <p:spTgt spid="8"/>
                                        </p:tgtEl>
                                      </p:cBhvr>
                                    </p:animEffect>
                                  </p:childTnLst>
                                </p:cTn>
                              </p:par>
                              <p:par>
                                <p:cTn id="15" presetID="10"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5351" y="2460984"/>
            <a:ext cx="10515600" cy="1325563"/>
          </a:xfrm>
        </p:spPr>
        <p:txBody>
          <a:bodyPr>
            <a:normAutofit fontScale="90000"/>
          </a:bodyPr>
          <a:lstStyle/>
          <a:p>
            <a:r>
              <a:rPr lang="en-US" sz="4900" dirty="0">
                <a:solidFill>
                  <a:schemeClr val="tx1"/>
                </a:solidFill>
                <a:latin typeface="+mn-lt"/>
              </a:rPr>
              <a:t>What happens when students do learn to ask their own questions?</a:t>
            </a:r>
            <a:br>
              <a:rPr lang="en-US" dirty="0">
                <a:latin typeface="Rockwell" panose="02060603020205020403" pitchFamily="18" charset="0"/>
              </a:rPr>
            </a:br>
            <a:endParaRPr lang="en-US" dirty="0"/>
          </a:p>
        </p:txBody>
      </p:sp>
      <p:cxnSp>
        <p:nvCxnSpPr>
          <p:cNvPr id="6" name="Straight Connector 5"/>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58783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803343" y="404041"/>
            <a:ext cx="10515600" cy="1325563"/>
          </a:xfrm>
        </p:spPr>
        <p:txBody>
          <a:bodyPr>
            <a:normAutofit/>
          </a:bodyPr>
          <a:lstStyle/>
          <a:p>
            <a:r>
              <a:rPr lang="en-US" altLang="en-US" sz="4000" dirty="0">
                <a:latin typeface="+mn-lt"/>
              </a:rPr>
              <a:t>Research Confirms </a:t>
            </a:r>
            <a:br>
              <a:rPr lang="en-US" altLang="en-US" sz="4000" dirty="0">
                <a:latin typeface="+mn-lt"/>
              </a:rPr>
            </a:br>
            <a:r>
              <a:rPr lang="en-US" altLang="en-US" sz="4000" dirty="0">
                <a:latin typeface="+mn-lt"/>
              </a:rPr>
              <a:t>the Importance of Questioning</a:t>
            </a:r>
          </a:p>
        </p:txBody>
      </p:sp>
      <p:sp>
        <p:nvSpPr>
          <p:cNvPr id="97283" name="Content Placeholder 2"/>
          <p:cNvSpPr>
            <a:spLocks noGrp="1"/>
          </p:cNvSpPr>
          <p:nvPr>
            <p:ph idx="1"/>
          </p:nvPr>
        </p:nvSpPr>
        <p:spPr>
          <a:xfrm>
            <a:off x="1006814" y="2088204"/>
            <a:ext cx="10108660" cy="3994826"/>
          </a:xfrm>
        </p:spPr>
        <p:txBody>
          <a:bodyPr>
            <a:normAutofit fontScale="85000" lnSpcReduction="20000"/>
          </a:bodyPr>
          <a:lstStyle/>
          <a:p>
            <a:pPr marL="0" indent="0">
              <a:buNone/>
            </a:pPr>
            <a:r>
              <a:rPr lang="en-US" altLang="en-US" sz="3600" dirty="0"/>
              <a:t>Self-questioning (metacognitive strategy):</a:t>
            </a:r>
          </a:p>
          <a:p>
            <a:pPr marL="0" indent="0">
              <a:buNone/>
            </a:pPr>
            <a:endParaRPr lang="en-US" altLang="en-US" sz="3500" dirty="0"/>
          </a:p>
          <a:p>
            <a:pPr>
              <a:lnSpc>
                <a:spcPct val="120000"/>
              </a:lnSpc>
            </a:pPr>
            <a:r>
              <a:rPr lang="en-US" altLang="en-US" dirty="0"/>
              <a:t>Student formulation of their own questions is one of the most effective metacognitive strategies </a:t>
            </a:r>
          </a:p>
          <a:p>
            <a:pPr>
              <a:lnSpc>
                <a:spcPct val="120000"/>
              </a:lnSpc>
            </a:pPr>
            <a:r>
              <a:rPr lang="en-US" altLang="en-US" dirty="0"/>
              <a:t>Engaging in pre-lesson self-questioning improved students rate of learning by nearly 50% (Hattie, p.193)</a:t>
            </a:r>
          </a:p>
          <a:p>
            <a:pPr marL="0" indent="0" algn="r">
              <a:buNone/>
            </a:pPr>
            <a:endParaRPr lang="en-US" altLang="en-US" sz="2400" i="1" dirty="0"/>
          </a:p>
          <a:p>
            <a:pPr marL="0" indent="0" algn="r">
              <a:lnSpc>
                <a:spcPct val="120000"/>
              </a:lnSpc>
              <a:spcBef>
                <a:spcPct val="0"/>
              </a:spcBef>
              <a:spcAft>
                <a:spcPts val="600"/>
              </a:spcAft>
              <a:buNone/>
            </a:pPr>
            <a:r>
              <a:rPr lang="en-US" altLang="en-US" sz="3000" dirty="0"/>
              <a:t>John Hattie</a:t>
            </a:r>
          </a:p>
          <a:p>
            <a:pPr marL="0" indent="0" algn="r">
              <a:lnSpc>
                <a:spcPct val="120000"/>
              </a:lnSpc>
              <a:spcBef>
                <a:spcPct val="0"/>
              </a:spcBef>
              <a:buNone/>
            </a:pPr>
            <a:r>
              <a:rPr lang="en-US" altLang="en-US" sz="2000" i="1" dirty="0"/>
              <a:t>Visible Learning: A Synthesis of Over 800 </a:t>
            </a:r>
          </a:p>
          <a:p>
            <a:pPr marL="0" indent="0" algn="r">
              <a:lnSpc>
                <a:spcPct val="120000"/>
              </a:lnSpc>
              <a:spcBef>
                <a:spcPct val="0"/>
              </a:spcBef>
              <a:buNone/>
            </a:pPr>
            <a:r>
              <a:rPr lang="en-US" altLang="en-US" sz="2000" i="1" dirty="0"/>
              <a:t>meta-Analyses Relating to Achievement, 2008</a:t>
            </a:r>
          </a:p>
          <a:p>
            <a:pPr marL="0" indent="0">
              <a:buNone/>
            </a:pPr>
            <a:endParaRPr lang="en-US" altLang="en-US" sz="3200" dirty="0"/>
          </a:p>
        </p:txBody>
      </p:sp>
    </p:spTree>
    <p:extLst>
      <p:ext uri="{BB962C8B-B14F-4D97-AF65-F5344CB8AC3E}">
        <p14:creationId xmlns:p14="http://schemas.microsoft.com/office/powerpoint/2010/main" val="89302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838200" y="92756"/>
            <a:ext cx="10515600" cy="1325563"/>
          </a:xfrm>
        </p:spPr>
        <p:txBody>
          <a:bodyPr>
            <a:normAutofit/>
          </a:bodyPr>
          <a:lstStyle/>
          <a:p>
            <a:pPr eaLnBrk="1" hangingPunct="1"/>
            <a:r>
              <a:rPr lang="en-US" dirty="0">
                <a:latin typeface="+mn-lt"/>
              </a:rPr>
              <a:t>Student Reflection</a:t>
            </a:r>
          </a:p>
        </p:txBody>
      </p:sp>
      <p:pic>
        <p:nvPicPr>
          <p:cNvPr id="6"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83257" y="1632914"/>
            <a:ext cx="7968971" cy="3173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6"/>
          <p:cNvSpPr txBox="1"/>
          <p:nvPr/>
        </p:nvSpPr>
        <p:spPr>
          <a:xfrm>
            <a:off x="1843089" y="4816345"/>
            <a:ext cx="9278297" cy="954107"/>
          </a:xfrm>
          <a:prstGeom prst="rect">
            <a:avLst/>
          </a:prstGeom>
          <a:noFill/>
        </p:spPr>
        <p:txBody>
          <a:bodyPr wrap="square" rtlCol="0">
            <a:spAutoFit/>
          </a:bodyPr>
          <a:lstStyle/>
          <a:p>
            <a:pPr defTabSz="457200">
              <a:defRPr/>
            </a:pPr>
            <a:r>
              <a:rPr lang="en-US" sz="2800" dirty="0">
                <a:solidFill>
                  <a:srgbClr val="000000"/>
                </a:solidFill>
              </a:rPr>
              <a:t>“The way it made me feel was smart because I was asking good questions and giving good answers.”</a:t>
            </a:r>
          </a:p>
        </p:txBody>
      </p:sp>
      <p:sp>
        <p:nvSpPr>
          <p:cNvPr id="8" name="TextBox 7"/>
          <p:cNvSpPr txBox="1"/>
          <p:nvPr/>
        </p:nvSpPr>
        <p:spPr>
          <a:xfrm>
            <a:off x="3897392" y="5683201"/>
            <a:ext cx="6254837" cy="400110"/>
          </a:xfrm>
          <a:prstGeom prst="rect">
            <a:avLst/>
          </a:prstGeom>
          <a:noFill/>
        </p:spPr>
        <p:txBody>
          <a:bodyPr wrap="square" rtlCol="0">
            <a:spAutoFit/>
          </a:bodyPr>
          <a:lstStyle/>
          <a:p>
            <a:pPr algn="r" defTabSz="457200">
              <a:defRPr/>
            </a:pPr>
            <a:r>
              <a:rPr lang="en-US" sz="2000" dirty="0">
                <a:solidFill>
                  <a:prstClr val="black"/>
                </a:solidFill>
              </a:rPr>
              <a:t>-Boston 9</a:t>
            </a:r>
            <a:r>
              <a:rPr lang="en-US" sz="2000" baseline="30000" dirty="0">
                <a:solidFill>
                  <a:prstClr val="black"/>
                </a:solidFill>
              </a:rPr>
              <a:t>th</a:t>
            </a:r>
            <a:r>
              <a:rPr lang="en-US" sz="2000" dirty="0">
                <a:solidFill>
                  <a:prstClr val="black"/>
                </a:solidFill>
              </a:rPr>
              <a:t> grade summer school student</a:t>
            </a:r>
          </a:p>
        </p:txBody>
      </p:sp>
    </p:spTree>
    <p:extLst>
      <p:ext uri="{BB962C8B-B14F-4D97-AF65-F5344CB8AC3E}">
        <p14:creationId xmlns:p14="http://schemas.microsoft.com/office/powerpoint/2010/main" val="30859864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247" y="125182"/>
            <a:ext cx="10515600" cy="1325563"/>
          </a:xfrm>
        </p:spPr>
        <p:txBody>
          <a:bodyPr>
            <a:normAutofit/>
          </a:bodyPr>
          <a:lstStyle/>
          <a:p>
            <a:r>
              <a:rPr lang="en-US" b="0" dirty="0">
                <a:ea typeface="Meiryo" panose="020B0604030504040204" pitchFamily="34" charset="-128"/>
              </a:rPr>
              <a:t>Who is in the room?</a:t>
            </a:r>
          </a:p>
        </p:txBody>
      </p:sp>
      <p:sp>
        <p:nvSpPr>
          <p:cNvPr id="3" name="Google Shape;247;p24"/>
          <p:cNvSpPr/>
          <p:nvPr/>
        </p:nvSpPr>
        <p:spPr>
          <a:xfrm>
            <a:off x="10593307" y="335937"/>
            <a:ext cx="977200" cy="5448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644704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Collaborative Learning with the Question Formulation Technique (QFT)</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18803024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a:xfrm>
            <a:off x="774915" y="4797333"/>
            <a:ext cx="11046644" cy="1381126"/>
          </a:xfrm>
        </p:spPr>
        <p:txBody>
          <a:bodyPr>
            <a:normAutofit/>
          </a:bodyPr>
          <a:lstStyle/>
          <a:p>
            <a:pPr fontAlgn="base"/>
            <a:r>
              <a:rPr lang="en-US" sz="4400" dirty="0">
                <a:solidFill>
                  <a:schemeClr val="tx2"/>
                </a:solidFill>
              </a:rPr>
              <a:t>Collaborative Learning with the Question Formulation Technique (QFT)</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8802" y="467722"/>
            <a:ext cx="5818217" cy="3822932"/>
          </a:xfrm>
          <a:prstGeom prst="rect">
            <a:avLst/>
          </a:prstGeom>
        </p:spPr>
      </p:pic>
      <p:cxnSp>
        <p:nvCxnSpPr>
          <p:cNvPr id="4" name="Straight Connector 3"/>
          <p:cNvCxnSpPr/>
          <p:nvPr/>
        </p:nvCxnSpPr>
        <p:spPr>
          <a:xfrm>
            <a:off x="774917" y="6310497"/>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770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91" y="137747"/>
            <a:ext cx="11107385" cy="1325563"/>
          </a:xfrm>
        </p:spPr>
        <p:txBody>
          <a:bodyPr>
            <a:normAutofit/>
          </a:bodyPr>
          <a:lstStyle/>
          <a:p>
            <a:pPr lvl="0"/>
            <a:r>
              <a:rPr lang="en-US" altLang="en-US" sz="3600" dirty="0">
                <a:latin typeface="+mn-lt"/>
                <a:ea typeface="MS PGothic" pitchFamily="34" charset="-128"/>
              </a:rPr>
              <a:t>The Question Formulation Technique (QFT)</a:t>
            </a:r>
            <a:endParaRPr lang="en-US" sz="3600" dirty="0">
              <a:latin typeface="+mn-lt"/>
            </a:endParaRPr>
          </a:p>
        </p:txBody>
      </p:sp>
      <p:sp>
        <p:nvSpPr>
          <p:cNvPr id="3" name="Content Placeholder 2"/>
          <p:cNvSpPr>
            <a:spLocks noGrp="1"/>
          </p:cNvSpPr>
          <p:nvPr>
            <p:ph idx="1"/>
          </p:nvPr>
        </p:nvSpPr>
        <p:spPr>
          <a:xfrm>
            <a:off x="772703" y="1619671"/>
            <a:ext cx="10440788" cy="3306892"/>
          </a:xfrm>
        </p:spPr>
        <p:txBody>
          <a:bodyPr>
            <a:noAutofit/>
          </a:bodyPr>
          <a:lstStyle/>
          <a:p>
            <a:pPr marL="228600" lvl="1" indent="0" eaLnBrk="0" fontAlgn="base" hangingPunct="0">
              <a:spcAft>
                <a:spcPts val="1800"/>
              </a:spcAft>
              <a:buClr>
                <a:srgbClr val="297FD5"/>
              </a:buClr>
              <a:buNone/>
            </a:pPr>
            <a:r>
              <a:rPr lang="en-US" altLang="en-US" sz="3200" b="1" dirty="0"/>
              <a:t>Individuals learn to:</a:t>
            </a:r>
          </a:p>
          <a:p>
            <a:pPr lvl="1" eaLnBrk="0" fontAlgn="base" hangingPunct="0">
              <a:spcAft>
                <a:spcPts val="1800"/>
              </a:spcAft>
              <a:buClr>
                <a:schemeClr val="tx2"/>
              </a:buClr>
              <a:buFont typeface="Wingdings" panose="05000000000000000000" pitchFamily="2" charset="2"/>
              <a:buChar char="§"/>
            </a:pPr>
            <a:r>
              <a:rPr lang="en-US" altLang="en-US" sz="3200" b="1" dirty="0"/>
              <a:t>Produce</a:t>
            </a:r>
            <a:r>
              <a:rPr lang="en-US" altLang="en-US" sz="3200" dirty="0"/>
              <a:t> their own questions</a:t>
            </a:r>
          </a:p>
          <a:p>
            <a:pPr lvl="1" eaLnBrk="0" fontAlgn="base" hangingPunct="0">
              <a:spcAft>
                <a:spcPts val="1800"/>
              </a:spcAft>
              <a:buClr>
                <a:schemeClr val="tx2"/>
              </a:buClr>
              <a:buFont typeface="Wingdings" panose="05000000000000000000" pitchFamily="2" charset="2"/>
              <a:buChar char="§"/>
            </a:pPr>
            <a:r>
              <a:rPr lang="en-US" altLang="en-US" sz="3200" b="1" dirty="0"/>
              <a:t>Improve</a:t>
            </a:r>
            <a:r>
              <a:rPr lang="en-US" altLang="en-US" sz="3200" dirty="0"/>
              <a:t> their questions </a:t>
            </a:r>
          </a:p>
          <a:p>
            <a:pPr lvl="1" eaLnBrk="0" fontAlgn="base" hangingPunct="0">
              <a:spcAft>
                <a:spcPts val="1800"/>
              </a:spcAft>
              <a:buClr>
                <a:schemeClr val="tx2"/>
              </a:buClr>
              <a:buFont typeface="Wingdings" panose="05000000000000000000" pitchFamily="2" charset="2"/>
              <a:buChar char="§"/>
            </a:pPr>
            <a:r>
              <a:rPr lang="en-US" altLang="en-US" sz="3200" b="1" dirty="0"/>
              <a:t>Strategize</a:t>
            </a:r>
            <a:r>
              <a:rPr lang="en-US" altLang="en-US" sz="3200" dirty="0"/>
              <a:t> on how to use their questions</a:t>
            </a:r>
          </a:p>
          <a:p>
            <a:pPr lvl="1" eaLnBrk="0" fontAlgn="base" hangingPunct="0">
              <a:spcAft>
                <a:spcPts val="1800"/>
              </a:spcAft>
              <a:buClr>
                <a:schemeClr val="tx2"/>
              </a:buClr>
              <a:buFont typeface="Wingdings" panose="05000000000000000000" pitchFamily="2" charset="2"/>
              <a:buChar char="§"/>
            </a:pPr>
            <a:r>
              <a:rPr lang="en-US" altLang="en-US" sz="3200" b="1" dirty="0"/>
              <a:t>Reflect</a:t>
            </a:r>
            <a:r>
              <a:rPr lang="en-US" altLang="en-US" sz="3200" dirty="0"/>
              <a:t> on what they have learned and how they learned it</a:t>
            </a:r>
          </a:p>
          <a:p>
            <a:endParaRPr lang="en" sz="3200" dirty="0">
              <a:latin typeface="Rockwell" panose="02060603020205020403" pitchFamily="18" charset="0"/>
            </a:endParaRPr>
          </a:p>
          <a:p>
            <a:endParaRPr lang="en-US" sz="3200" dirty="0">
              <a:latin typeface="Rockwell" panose="02060603020205020403" pitchFamily="18" charset="0"/>
            </a:endParaRPr>
          </a:p>
        </p:txBody>
      </p:sp>
    </p:spTree>
    <p:extLst>
      <p:ext uri="{BB962C8B-B14F-4D97-AF65-F5344CB8AC3E}">
        <p14:creationId xmlns:p14="http://schemas.microsoft.com/office/powerpoint/2010/main" val="11253614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normAutofit/>
          </a:bodyPr>
          <a:lstStyle/>
          <a:p>
            <a:pPr eaLnBrk="1" hangingPunct="1"/>
            <a:r>
              <a:rPr lang="en-US" altLang="en-US" dirty="0">
                <a:latin typeface="+mn-lt"/>
              </a:rPr>
              <a:t>Rules for Producing Questions</a:t>
            </a:r>
          </a:p>
        </p:txBody>
      </p:sp>
      <p:sp>
        <p:nvSpPr>
          <p:cNvPr id="5" name="Rounded Rectangle 11"/>
          <p:cNvSpPr>
            <a:spLocks noChangeArrowheads="1"/>
          </p:cNvSpPr>
          <p:nvPr/>
        </p:nvSpPr>
        <p:spPr bwMode="auto">
          <a:xfrm>
            <a:off x="838203" y="2161791"/>
            <a:ext cx="10515599" cy="3044690"/>
          </a:xfrm>
          <a:prstGeom prst="roundRect">
            <a:avLst>
              <a:gd name="adj" fmla="val 16667"/>
            </a:avLst>
          </a:prstGeom>
          <a:solidFill>
            <a:schemeClr val="accent1">
              <a:lumMod val="20000"/>
              <a:lumOff val="80000"/>
            </a:schemeClr>
          </a:solidFill>
          <a:ln/>
        </p:spPr>
        <p:style>
          <a:lnRef idx="2">
            <a:schemeClr val="accent3">
              <a:shade val="50000"/>
            </a:schemeClr>
          </a:lnRef>
          <a:fillRef idx="1">
            <a:schemeClr val="accent3"/>
          </a:fillRef>
          <a:effectRef idx="0">
            <a:schemeClr val="accent3"/>
          </a:effectRef>
          <a:fontRef idx="minor">
            <a:schemeClr val="lt1"/>
          </a:fontRef>
        </p:style>
        <p:txBody>
          <a:bodyPr/>
          <a:lstStyle>
            <a:lvl1pPr marL="222250" indent="-222250">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fontAlgn="base">
              <a:spcBef>
                <a:spcPct val="0"/>
              </a:spcBef>
              <a:spcAft>
                <a:spcPts val="1800"/>
              </a:spcAft>
              <a:defRPr/>
            </a:pPr>
            <a:r>
              <a:rPr lang="en-US" altLang="en-US" sz="3200" dirty="0">
                <a:latin typeface="+mn-lt"/>
              </a:rPr>
              <a:t>1. Ask as many questions as you can</a:t>
            </a:r>
          </a:p>
          <a:p>
            <a:pPr fontAlgn="base">
              <a:spcBef>
                <a:spcPct val="0"/>
              </a:spcBef>
              <a:spcAft>
                <a:spcPts val="1800"/>
              </a:spcAft>
              <a:defRPr/>
            </a:pPr>
            <a:r>
              <a:rPr lang="en-US" altLang="en-US" sz="3200" dirty="0">
                <a:latin typeface="+mn-lt"/>
              </a:rPr>
              <a:t>2. Do not stop to answer, judge, or discuss</a:t>
            </a:r>
          </a:p>
          <a:p>
            <a:pPr fontAlgn="base">
              <a:spcBef>
                <a:spcPct val="0"/>
              </a:spcBef>
              <a:spcAft>
                <a:spcPts val="1800"/>
              </a:spcAft>
              <a:defRPr/>
            </a:pPr>
            <a:r>
              <a:rPr lang="en-US" altLang="en-US" sz="3200" dirty="0">
                <a:latin typeface="+mn-lt"/>
              </a:rPr>
              <a:t>3. Write down every question exactly as stated</a:t>
            </a:r>
          </a:p>
          <a:p>
            <a:pPr fontAlgn="base">
              <a:spcBef>
                <a:spcPct val="0"/>
              </a:spcBef>
              <a:spcAft>
                <a:spcPts val="1800"/>
              </a:spcAft>
              <a:defRPr/>
            </a:pPr>
            <a:r>
              <a:rPr lang="en-US" altLang="en-US" sz="3200" dirty="0">
                <a:latin typeface="+mn-lt"/>
              </a:rPr>
              <a:t>4. Change any statements into questions</a:t>
            </a:r>
          </a:p>
          <a:p>
            <a:pPr algn="ctr" fontAlgn="base">
              <a:spcBef>
                <a:spcPct val="0"/>
              </a:spcBef>
              <a:spcAft>
                <a:spcPts val="1800"/>
              </a:spcAft>
              <a:defRPr/>
            </a:pPr>
            <a:endParaRPr lang="en-US" altLang="en-US" sz="3200" dirty="0">
              <a:solidFill>
                <a:prstClr val="white"/>
              </a:solidFill>
              <a:latin typeface="+mn-lt"/>
            </a:endParaRPr>
          </a:p>
        </p:txBody>
      </p:sp>
    </p:spTree>
    <p:extLst>
      <p:ext uri="{BB962C8B-B14F-4D97-AF65-F5344CB8AC3E}">
        <p14:creationId xmlns:p14="http://schemas.microsoft.com/office/powerpoint/2010/main" val="27602244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a:xfrm>
            <a:off x="747408" y="249026"/>
            <a:ext cx="10515600" cy="1325563"/>
          </a:xfrm>
        </p:spPr>
        <p:txBody>
          <a:bodyPr>
            <a:normAutofit/>
          </a:bodyPr>
          <a:lstStyle/>
          <a:p>
            <a:pPr eaLnBrk="1" hangingPunct="1"/>
            <a:r>
              <a:rPr lang="en-US" altLang="en-US" dirty="0">
                <a:latin typeface="+mn-lt"/>
              </a:rPr>
              <a:t>Produce Questions</a:t>
            </a:r>
          </a:p>
        </p:txBody>
      </p:sp>
      <p:sp>
        <p:nvSpPr>
          <p:cNvPr id="102403" name="Content Placeholder 2"/>
          <p:cNvSpPr>
            <a:spLocks noGrp="1"/>
          </p:cNvSpPr>
          <p:nvPr>
            <p:ph idx="1"/>
          </p:nvPr>
        </p:nvSpPr>
        <p:spPr>
          <a:xfrm>
            <a:off x="838200" y="1825625"/>
            <a:ext cx="10515600" cy="3746016"/>
          </a:xfrm>
        </p:spPr>
        <p:txBody>
          <a:bodyPr>
            <a:normAutofit fontScale="92500" lnSpcReduction="20000"/>
          </a:bodyPr>
          <a:lstStyle/>
          <a:p>
            <a:pPr marL="514350" indent="-514350">
              <a:buFont typeface="Wingdings" panose="05000000000000000000" pitchFamily="2" charset="2"/>
              <a:buAutoNum type="arabicPeriod"/>
            </a:pPr>
            <a:r>
              <a:rPr lang="en-US" altLang="en-US" sz="3900" dirty="0">
                <a:solidFill>
                  <a:srgbClr val="000000"/>
                </a:solidFill>
              </a:rPr>
              <a:t>Ask Questions</a:t>
            </a:r>
          </a:p>
          <a:p>
            <a:pPr marL="514350" indent="-514350">
              <a:buFont typeface="Wingdings" panose="05000000000000000000" pitchFamily="2" charset="2"/>
              <a:buAutoNum type="arabicPeriod"/>
            </a:pPr>
            <a:r>
              <a:rPr lang="en-US" altLang="en-US" sz="3900" dirty="0">
                <a:solidFill>
                  <a:srgbClr val="000000"/>
                </a:solidFill>
              </a:rPr>
              <a:t>Follow the Rules</a:t>
            </a:r>
          </a:p>
          <a:p>
            <a:pPr lvl="3" eaLnBrk="1" hangingPunct="1">
              <a:lnSpc>
                <a:spcPct val="90000"/>
              </a:lnSpc>
            </a:pPr>
            <a:r>
              <a:rPr lang="en-US" altLang="en-US" sz="3500" dirty="0"/>
              <a:t>Ask as many questions as you can.</a:t>
            </a:r>
          </a:p>
          <a:p>
            <a:pPr lvl="3" eaLnBrk="1" hangingPunct="1">
              <a:lnSpc>
                <a:spcPct val="90000"/>
              </a:lnSpc>
            </a:pPr>
            <a:r>
              <a:rPr lang="en-US" altLang="en-US" sz="3500" dirty="0"/>
              <a:t>Do not stop to answer, judge, or discuss.</a:t>
            </a:r>
          </a:p>
          <a:p>
            <a:pPr lvl="3" eaLnBrk="1" hangingPunct="1">
              <a:lnSpc>
                <a:spcPct val="90000"/>
              </a:lnSpc>
            </a:pPr>
            <a:r>
              <a:rPr lang="en-US" altLang="en-US" sz="3500" dirty="0"/>
              <a:t>Write down every question exactly as it was stated.</a:t>
            </a:r>
          </a:p>
          <a:p>
            <a:pPr lvl="3" eaLnBrk="1" hangingPunct="1">
              <a:lnSpc>
                <a:spcPct val="90000"/>
              </a:lnSpc>
            </a:pPr>
            <a:r>
              <a:rPr lang="en-US" altLang="en-US" sz="3500" dirty="0"/>
              <a:t>Change any statements into questions.</a:t>
            </a:r>
          </a:p>
          <a:p>
            <a:pPr marL="514350" indent="-514350">
              <a:buFont typeface="Wingdings" panose="05000000000000000000" pitchFamily="2" charset="2"/>
              <a:buAutoNum type="arabicPeriod"/>
            </a:pPr>
            <a:r>
              <a:rPr lang="en-US" altLang="en-US" sz="3900" dirty="0">
                <a:solidFill>
                  <a:srgbClr val="000000"/>
                </a:solidFill>
              </a:rPr>
              <a:t>Number the Questions</a:t>
            </a:r>
          </a:p>
          <a:p>
            <a:pPr marL="514350" indent="-514350" algn="ctr">
              <a:buFont typeface="Wingdings" panose="05000000000000000000" pitchFamily="2" charset="2"/>
              <a:buAutoNum type="arabicPeriod"/>
            </a:pPr>
            <a:endParaRPr lang="en-US" altLang="en-US" dirty="0"/>
          </a:p>
        </p:txBody>
      </p:sp>
    </p:spTree>
    <p:extLst>
      <p:ext uri="{BB962C8B-B14F-4D97-AF65-F5344CB8AC3E}">
        <p14:creationId xmlns:p14="http://schemas.microsoft.com/office/powerpoint/2010/main" val="14917502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736503" y="222455"/>
            <a:ext cx="10515600" cy="1325563"/>
          </a:xfrm>
        </p:spPr>
        <p:txBody>
          <a:bodyPr>
            <a:normAutofit/>
          </a:bodyPr>
          <a:lstStyle/>
          <a:p>
            <a:pPr eaLnBrk="1" hangingPunct="1"/>
            <a:r>
              <a:rPr lang="en-US" altLang="en-US" dirty="0">
                <a:latin typeface="+mn-lt"/>
              </a:rPr>
              <a:t>Question Focus</a:t>
            </a:r>
          </a:p>
        </p:txBody>
      </p:sp>
      <p:sp>
        <p:nvSpPr>
          <p:cNvPr id="3" name="TextBox 2"/>
          <p:cNvSpPr txBox="1"/>
          <p:nvPr/>
        </p:nvSpPr>
        <p:spPr>
          <a:xfrm>
            <a:off x="857250" y="4787205"/>
            <a:ext cx="11144250" cy="1877437"/>
          </a:xfrm>
          <a:prstGeom prst="rect">
            <a:avLst/>
          </a:prstGeom>
          <a:noFill/>
        </p:spPr>
        <p:txBody>
          <a:bodyPr wrap="square" rtlCol="0">
            <a:spAutoFit/>
          </a:bodyPr>
          <a:lstStyle/>
          <a:p>
            <a:pPr defTabSz="457200">
              <a:defRPr/>
            </a:pPr>
            <a:r>
              <a:rPr lang="en-US" sz="2800" dirty="0">
                <a:solidFill>
                  <a:prstClr val="black"/>
                </a:solidFill>
                <a:sym typeface="Wingdings" panose="05000000000000000000" pitchFamily="2" charset="2"/>
              </a:rPr>
              <a:t>Now, ask questions. Number the questions. Follow the rules:</a:t>
            </a:r>
          </a:p>
          <a:p>
            <a:pPr defTabSz="457200">
              <a:defRPr/>
            </a:pPr>
            <a:r>
              <a:rPr kumimoji="0" lang="en-US" sz="2800" b="0" i="0" u="none" strike="noStrike" kern="1200" cap="none" spc="0" normalizeH="0" baseline="0" noProof="0" dirty="0">
                <a:ln>
                  <a:noFill/>
                </a:ln>
                <a:solidFill>
                  <a:prstClr val="black"/>
                </a:solidFill>
                <a:effectLst/>
                <a:uLnTx/>
                <a:uFillTx/>
                <a:latin typeface="Rockwell"/>
                <a:cs typeface="+mn-cs"/>
                <a:sym typeface="Wingdings" panose="05000000000000000000" pitchFamily="2" charset="2"/>
              </a:rPr>
              <a:t>		</a:t>
            </a:r>
            <a:r>
              <a:rPr kumimoji="0" lang="en-US" sz="2800" b="0" i="0" u="none" strike="noStrike" kern="1200" cap="none" spc="0" normalizeH="0" baseline="0" noProof="0" dirty="0">
                <a:ln>
                  <a:noFill/>
                </a:ln>
                <a:solidFill>
                  <a:prstClr val="black"/>
                </a:solidFill>
                <a:effectLst/>
                <a:uLnTx/>
                <a:uFillTx/>
                <a:sym typeface="Wingdings" panose="05000000000000000000" pitchFamily="2" charset="2"/>
              </a:rPr>
              <a:t>	</a:t>
            </a: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As</a:t>
            </a:r>
            <a:r>
              <a:rPr lang="en-US" sz="2000" dirty="0">
                <a:solidFill>
                  <a:prstClr val="black"/>
                </a:solidFill>
                <a:sym typeface="Wingdings" panose="05000000000000000000" pitchFamily="2" charset="2"/>
              </a:rPr>
              <a:t>k as many questions as you can.</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Don’t stop to answer, judge, or discuss.</a:t>
            </a:r>
          </a:p>
          <a:p>
            <a:pPr defTabSz="457200">
              <a:defRPr/>
            </a:pPr>
            <a:r>
              <a:rPr lang="en-US" sz="2000" dirty="0">
                <a:solidFill>
                  <a:prstClr val="black"/>
                </a:solidFill>
                <a:sym typeface="Wingdings" panose="05000000000000000000" pitchFamily="2" charset="2"/>
              </a:rPr>
              <a:t>			Record each question exactly as it was stated (or first came to mind).</a:t>
            </a:r>
          </a:p>
          <a:p>
            <a:pPr defTabSz="457200">
              <a:defRPr/>
            </a:pPr>
            <a:r>
              <a:rPr kumimoji="0" lang="en-US" sz="2000" b="0" i="0" u="none" strike="noStrike" kern="1200" cap="none" spc="0" normalizeH="0" baseline="0" noProof="0" dirty="0">
                <a:ln>
                  <a:noFill/>
                </a:ln>
                <a:solidFill>
                  <a:prstClr val="black"/>
                </a:solidFill>
                <a:effectLst/>
                <a:uLnTx/>
                <a:uFillTx/>
                <a:sym typeface="Wingdings" panose="05000000000000000000" pitchFamily="2" charset="2"/>
              </a:rPr>
              <a:t>			Change</a:t>
            </a:r>
            <a:r>
              <a:rPr kumimoji="0" lang="en-US" sz="2000" b="0" i="0" u="none" strike="noStrike" kern="1200" cap="none" spc="0" normalizeH="0" noProof="0" dirty="0">
                <a:ln>
                  <a:noFill/>
                </a:ln>
                <a:solidFill>
                  <a:prstClr val="black"/>
                </a:solidFill>
                <a:effectLst/>
                <a:uLnTx/>
                <a:uFillTx/>
                <a:sym typeface="Wingdings" panose="05000000000000000000" pitchFamily="2" charset="2"/>
              </a:rPr>
              <a:t> any statements into questions.</a:t>
            </a:r>
            <a:endParaRPr kumimoji="0" lang="en-US" sz="2000" b="0" i="0" u="none" strike="noStrike" kern="1200" cap="none" spc="0" normalizeH="0" baseline="0" noProof="0" dirty="0">
              <a:ln>
                <a:noFill/>
              </a:ln>
              <a:solidFill>
                <a:prstClr val="black"/>
              </a:solidFill>
              <a:effectLst/>
              <a:uLnTx/>
              <a:uFillTx/>
            </a:endParaRPr>
          </a:p>
        </p:txBody>
      </p:sp>
      <p:sp>
        <p:nvSpPr>
          <p:cNvPr id="2" name="TextBox 1"/>
          <p:cNvSpPr txBox="1"/>
          <p:nvPr/>
        </p:nvSpPr>
        <p:spPr>
          <a:xfrm>
            <a:off x="1614488" y="2328863"/>
            <a:ext cx="8815387" cy="646331"/>
          </a:xfrm>
          <a:prstGeom prst="rect">
            <a:avLst/>
          </a:prstGeom>
          <a:noFill/>
        </p:spPr>
        <p:txBody>
          <a:bodyPr wrap="square" rtlCol="0">
            <a:spAutoFit/>
          </a:bodyPr>
          <a:lstStyle/>
          <a:p>
            <a:r>
              <a:rPr lang="en-US" sz="3600" dirty="0"/>
              <a:t>Some students are not asking questions.</a:t>
            </a:r>
          </a:p>
        </p:txBody>
      </p:sp>
    </p:spTree>
    <p:extLst>
      <p:ext uri="{BB962C8B-B14F-4D97-AF65-F5344CB8AC3E}">
        <p14:creationId xmlns:p14="http://schemas.microsoft.com/office/powerpoint/2010/main" val="29037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714375" y="207056"/>
            <a:ext cx="10515600" cy="1325563"/>
          </a:xfrm>
        </p:spPr>
        <p:txBody>
          <a:bodyPr>
            <a:normAutofit/>
          </a:bodyPr>
          <a:lstStyle/>
          <a:p>
            <a:pPr eaLnBrk="1" hangingPunct="1"/>
            <a:r>
              <a:rPr lang="en-US" altLang="en-US" dirty="0">
                <a:latin typeface="+mn-lt"/>
              </a:rPr>
              <a:t>Categorize Questions: Closed/Open</a:t>
            </a:r>
          </a:p>
        </p:txBody>
      </p:sp>
      <p:sp>
        <p:nvSpPr>
          <p:cNvPr id="46082" name="Content Placeholder 2"/>
          <p:cNvSpPr>
            <a:spLocks noGrp="1"/>
          </p:cNvSpPr>
          <p:nvPr>
            <p:ph idx="1"/>
          </p:nvPr>
        </p:nvSpPr>
        <p:spPr>
          <a:xfrm>
            <a:off x="838200" y="1825630"/>
            <a:ext cx="10515600" cy="3622029"/>
          </a:xfrm>
        </p:spPr>
        <p:txBody>
          <a:bodyPr>
            <a:normAutofit fontScale="85000" lnSpcReduction="10000"/>
          </a:bodyPr>
          <a:lstStyle/>
          <a:p>
            <a:pPr marL="0" indent="0">
              <a:buNone/>
            </a:pPr>
            <a:r>
              <a:rPr lang="en-US" altLang="en-US" sz="3500" u="sng" dirty="0">
                <a:solidFill>
                  <a:srgbClr val="000000"/>
                </a:solidFill>
              </a:rPr>
              <a:t>Definitions</a:t>
            </a:r>
            <a:r>
              <a:rPr lang="en-US" altLang="en-US" sz="3500" dirty="0">
                <a:solidFill>
                  <a:srgbClr val="000000"/>
                </a:solidFill>
              </a:rPr>
              <a:t>: </a:t>
            </a:r>
            <a:endParaRPr lang="en-US" altLang="en-US" sz="3500" b="1" dirty="0">
              <a:solidFill>
                <a:srgbClr val="000000"/>
              </a:solidFill>
            </a:endParaRPr>
          </a:p>
          <a:p>
            <a:pPr lvl="1" eaLnBrk="1" hangingPunct="1">
              <a:lnSpc>
                <a:spcPct val="90000"/>
              </a:lnSpc>
            </a:pPr>
            <a:r>
              <a:rPr lang="en-US" altLang="en-US" sz="3500" b="1" dirty="0">
                <a:solidFill>
                  <a:srgbClr val="000000"/>
                </a:solidFill>
              </a:rPr>
              <a:t>Closed-ended </a:t>
            </a:r>
            <a:r>
              <a:rPr lang="en-US" altLang="en-US" sz="3500" dirty="0">
                <a:solidFill>
                  <a:srgbClr val="000000"/>
                </a:solidFill>
              </a:rPr>
              <a:t>questions can be answered with a “yes” or  “no” or with a </a:t>
            </a:r>
            <a:r>
              <a:rPr lang="en-US" altLang="en-US" sz="3500" b="1" dirty="0">
                <a:solidFill>
                  <a:srgbClr val="000000"/>
                </a:solidFill>
              </a:rPr>
              <a:t>one-word </a:t>
            </a:r>
            <a:r>
              <a:rPr lang="en-US" altLang="en-US" sz="3500" dirty="0">
                <a:solidFill>
                  <a:srgbClr val="000000"/>
                </a:solidFill>
              </a:rPr>
              <a:t>answer.</a:t>
            </a:r>
          </a:p>
          <a:p>
            <a:pPr lvl="1">
              <a:spcBef>
                <a:spcPts val="1800"/>
              </a:spcBef>
            </a:pPr>
            <a:r>
              <a:rPr lang="en-US" altLang="en-US" sz="3500" b="1" dirty="0">
                <a:solidFill>
                  <a:srgbClr val="000000"/>
                </a:solidFill>
              </a:rPr>
              <a:t>Open-ended</a:t>
            </a:r>
            <a:r>
              <a:rPr lang="en-US" altLang="en-US" sz="3500" dirty="0">
                <a:solidFill>
                  <a:srgbClr val="000000"/>
                </a:solidFill>
              </a:rPr>
              <a:t> questions require </a:t>
            </a:r>
          </a:p>
          <a:p>
            <a:pPr lvl="1">
              <a:spcBef>
                <a:spcPct val="0"/>
              </a:spcBef>
              <a:spcAft>
                <a:spcPts val="1800"/>
              </a:spcAft>
              <a:buNone/>
            </a:pPr>
            <a:r>
              <a:rPr lang="en-US" altLang="en-US" sz="3500" dirty="0">
                <a:solidFill>
                  <a:srgbClr val="000000"/>
                </a:solidFill>
              </a:rPr>
              <a:t>  more </a:t>
            </a:r>
            <a:r>
              <a:rPr lang="en-US" altLang="en-US" sz="3500" b="1" dirty="0">
                <a:solidFill>
                  <a:srgbClr val="000000"/>
                </a:solidFill>
              </a:rPr>
              <a:t>explanation</a:t>
            </a:r>
            <a:r>
              <a:rPr lang="en-US" altLang="en-US" sz="3500" dirty="0">
                <a:solidFill>
                  <a:srgbClr val="000000"/>
                </a:solidFill>
              </a:rPr>
              <a:t>. </a:t>
            </a:r>
          </a:p>
          <a:p>
            <a:pPr lvl="1">
              <a:spcBef>
                <a:spcPct val="0"/>
              </a:spcBef>
              <a:spcAft>
                <a:spcPts val="1800"/>
              </a:spcAft>
              <a:buNone/>
            </a:pPr>
            <a:endParaRPr lang="en-US" altLang="en-US" sz="1000" dirty="0">
              <a:solidFill>
                <a:srgbClr val="000000"/>
              </a:solidFill>
            </a:endParaRPr>
          </a:p>
          <a:p>
            <a:pPr marL="0" indent="0">
              <a:spcBef>
                <a:spcPct val="0"/>
              </a:spcBef>
              <a:buNone/>
            </a:pPr>
            <a:r>
              <a:rPr lang="en-US" altLang="en-US" sz="3500" u="sng" dirty="0">
                <a:solidFill>
                  <a:srgbClr val="000000"/>
                </a:solidFill>
              </a:rPr>
              <a:t>Directions</a:t>
            </a:r>
            <a:r>
              <a:rPr lang="en-US" altLang="en-US" sz="3500" dirty="0">
                <a:solidFill>
                  <a:srgbClr val="000000"/>
                </a:solidFill>
              </a:rPr>
              <a:t>: Identify your questions as closed-ended or open-ended by </a:t>
            </a:r>
            <a:r>
              <a:rPr lang="en-US" altLang="en-US" sz="3500" b="1" dirty="0">
                <a:solidFill>
                  <a:srgbClr val="000000"/>
                </a:solidFill>
              </a:rPr>
              <a:t>marking them </a:t>
            </a:r>
            <a:r>
              <a:rPr lang="en-US" altLang="en-US" sz="3500" dirty="0">
                <a:solidFill>
                  <a:srgbClr val="000000"/>
                </a:solidFill>
              </a:rPr>
              <a:t>with a </a:t>
            </a:r>
            <a:r>
              <a:rPr lang="en-US" altLang="en-US" sz="3500" b="1" dirty="0">
                <a:solidFill>
                  <a:srgbClr val="000000"/>
                </a:solidFill>
              </a:rPr>
              <a:t>“C”</a:t>
            </a:r>
            <a:r>
              <a:rPr lang="en-US" altLang="ja-JP" sz="3500" dirty="0">
                <a:solidFill>
                  <a:srgbClr val="000000"/>
                </a:solidFill>
              </a:rPr>
              <a:t> or an </a:t>
            </a:r>
            <a:r>
              <a:rPr lang="en-US" altLang="en-US" sz="3500" b="1" dirty="0">
                <a:solidFill>
                  <a:srgbClr val="000000"/>
                </a:solidFill>
              </a:rPr>
              <a:t>“</a:t>
            </a:r>
            <a:r>
              <a:rPr lang="en-US" altLang="ja-JP" sz="3500" b="1" dirty="0">
                <a:solidFill>
                  <a:srgbClr val="000000"/>
                </a:solidFill>
              </a:rPr>
              <a:t>O.</a:t>
            </a:r>
            <a:r>
              <a:rPr lang="en-US" altLang="en-US" sz="3500" b="1" dirty="0">
                <a:solidFill>
                  <a:srgbClr val="000000"/>
                </a:solidFill>
              </a:rPr>
              <a:t>”</a:t>
            </a:r>
            <a:endParaRPr lang="en-US" altLang="en-US" sz="3500" dirty="0">
              <a:solidFill>
                <a:srgbClr val="000000"/>
              </a:solidFill>
            </a:endParaRPr>
          </a:p>
        </p:txBody>
      </p:sp>
    </p:spTree>
    <p:extLst>
      <p:ext uri="{BB962C8B-B14F-4D97-AF65-F5344CB8AC3E}">
        <p14:creationId xmlns:p14="http://schemas.microsoft.com/office/powerpoint/2010/main" val="18433270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6082">
                                            <p:txEl>
                                              <p:pRg st="1" end="1"/>
                                            </p:txEl>
                                          </p:spTgt>
                                        </p:tgtEl>
                                        <p:attrNameLst>
                                          <p:attrName>style.visibility</p:attrName>
                                        </p:attrNameLst>
                                      </p:cBhvr>
                                      <p:to>
                                        <p:strVal val="visible"/>
                                      </p:to>
                                    </p:set>
                                    <p:animEffect transition="in" filter="fade">
                                      <p:cBhvr>
                                        <p:cTn id="7" dur="500"/>
                                        <p:tgtEl>
                                          <p:spTgt spid="4608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6082">
                                            <p:txEl>
                                              <p:pRg st="2" end="2"/>
                                            </p:txEl>
                                          </p:spTgt>
                                        </p:tgtEl>
                                        <p:attrNameLst>
                                          <p:attrName>style.visibility</p:attrName>
                                        </p:attrNameLst>
                                      </p:cBhvr>
                                      <p:to>
                                        <p:strVal val="visible"/>
                                      </p:to>
                                    </p:set>
                                    <p:animEffect transition="in" filter="fade">
                                      <p:cBhvr>
                                        <p:cTn id="10" dur="500"/>
                                        <p:tgtEl>
                                          <p:spTgt spid="4608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6082">
                                            <p:txEl>
                                              <p:pRg st="3" end="3"/>
                                            </p:txEl>
                                          </p:spTgt>
                                        </p:tgtEl>
                                        <p:attrNameLst>
                                          <p:attrName>style.visibility</p:attrName>
                                        </p:attrNameLst>
                                      </p:cBhvr>
                                      <p:to>
                                        <p:strVal val="visible"/>
                                      </p:to>
                                    </p:set>
                                    <p:animEffect transition="in" filter="fade">
                                      <p:cBhvr>
                                        <p:cTn id="13" dur="500"/>
                                        <p:tgtEl>
                                          <p:spTgt spid="46082">
                                            <p:txEl>
                                              <p:pRg st="3" end="3"/>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nodeType="clickEffect">
                                  <p:stCondLst>
                                    <p:cond delay="0"/>
                                  </p:stCondLst>
                                  <p:childTnLst>
                                    <p:set>
                                      <p:cBhvr>
                                        <p:cTn id="17" dur="1" fill="hold">
                                          <p:stCondLst>
                                            <p:cond delay="0"/>
                                          </p:stCondLst>
                                        </p:cTn>
                                        <p:tgtEl>
                                          <p:spTgt spid="46082">
                                            <p:txEl>
                                              <p:pRg st="5" end="5"/>
                                            </p:txEl>
                                          </p:spTgt>
                                        </p:tgtEl>
                                        <p:attrNameLst>
                                          <p:attrName>style.visibility</p:attrName>
                                        </p:attrNameLst>
                                      </p:cBhvr>
                                      <p:to>
                                        <p:strVal val="visible"/>
                                      </p:to>
                                    </p:set>
                                    <p:animEffect transition="in" filter="fade">
                                      <p:cBhvr>
                                        <p:cTn id="18" dur="500"/>
                                        <p:tgtEl>
                                          <p:spTgt spid="4608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normAutofit/>
          </a:bodyPr>
          <a:lstStyle/>
          <a:p>
            <a:pPr eaLnBrk="1" hangingPunct="1"/>
            <a:r>
              <a:rPr lang="en-US" altLang="en-US" dirty="0"/>
              <a:t>Discuss</a:t>
            </a:r>
          </a:p>
        </p:txBody>
      </p:sp>
      <p:graphicFrame>
        <p:nvGraphicFramePr>
          <p:cNvPr id="5" name="Content Placeholder 3"/>
          <p:cNvGraphicFramePr>
            <a:graphicFrameLocks noGrp="1"/>
          </p:cNvGraphicFramePr>
          <p:nvPr>
            <p:extLst>
              <p:ext uri="{D42A27DB-BD31-4B8C-83A1-F6EECF244321}">
                <p14:modId xmlns:p14="http://schemas.microsoft.com/office/powerpoint/2010/main" val="255412979"/>
              </p:ext>
            </p:extLst>
          </p:nvPr>
        </p:nvGraphicFramePr>
        <p:xfrm>
          <a:off x="2341125" y="1893654"/>
          <a:ext cx="7075803" cy="37375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Rectangle 1"/>
          <p:cNvSpPr/>
          <p:nvPr/>
        </p:nvSpPr>
        <p:spPr>
          <a:xfrm>
            <a:off x="5894963" y="3041516"/>
            <a:ext cx="3516668" cy="23216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65389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a:xfrm>
            <a:off x="838200" y="265903"/>
            <a:ext cx="10515600" cy="1325563"/>
          </a:xfrm>
        </p:spPr>
        <p:txBody>
          <a:bodyPr>
            <a:normAutofit/>
          </a:bodyPr>
          <a:lstStyle/>
          <a:p>
            <a:pPr eaLnBrk="1" hangingPunct="1"/>
            <a:r>
              <a:rPr lang="en-US" altLang="en-US" dirty="0"/>
              <a:t>Discuss</a:t>
            </a:r>
          </a:p>
        </p:txBody>
      </p:sp>
      <p:graphicFrame>
        <p:nvGraphicFramePr>
          <p:cNvPr id="7" name="Content Placeholder 3"/>
          <p:cNvGraphicFramePr>
            <a:graphicFrameLocks noGrp="1"/>
          </p:cNvGraphicFramePr>
          <p:nvPr>
            <p:extLst>
              <p:ext uri="{D42A27DB-BD31-4B8C-83A1-F6EECF244321}">
                <p14:modId xmlns:p14="http://schemas.microsoft.com/office/powerpoint/2010/main" val="936058585"/>
              </p:ext>
            </p:extLst>
          </p:nvPr>
        </p:nvGraphicFramePr>
        <p:xfrm>
          <a:off x="2425433" y="1854740"/>
          <a:ext cx="7107623" cy="38560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1"/>
          <p:cNvSpPr/>
          <p:nvPr/>
        </p:nvSpPr>
        <p:spPr>
          <a:xfrm>
            <a:off x="5979270" y="3015578"/>
            <a:ext cx="3553785" cy="243191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Rockwell" panose="02060603020205020403" pitchFamily="18" charset="0"/>
              <a:cs typeface="+mn-cs"/>
            </a:endParaRPr>
          </a:p>
        </p:txBody>
      </p:sp>
      <p:sp>
        <p:nvSpPr>
          <p:cNvPr id="6" name="Google Shape;454;p49"/>
          <p:cNvSpPr/>
          <p:nvPr/>
        </p:nvSpPr>
        <p:spPr>
          <a:xfrm>
            <a:off x="10628926" y="231633"/>
            <a:ext cx="962143" cy="647598"/>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054455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ubtitle 2"/>
          <p:cNvSpPr txBox="1">
            <a:spLocks/>
          </p:cNvSpPr>
          <p:nvPr/>
        </p:nvSpPr>
        <p:spPr bwMode="auto">
          <a:xfrm>
            <a:off x="2386013" y="2402242"/>
            <a:ext cx="6400800" cy="16316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a:solidFill>
                  <a:schemeClr val="tx1"/>
                </a:solidFill>
                <a:latin typeface="Rockwell" panose="02060603020205020403" pitchFamily="18" charset="0"/>
                <a:ea typeface="MS PGothic" pitchFamily="34" charset="-128"/>
              </a:defRPr>
            </a:lvl1pPr>
            <a:lvl2pPr marL="37931725" indent="-37474525">
              <a:defRPr>
                <a:solidFill>
                  <a:schemeClr val="tx1"/>
                </a:solidFill>
                <a:latin typeface="Rockwell" panose="02060603020205020403" pitchFamily="18" charset="0"/>
                <a:ea typeface="MS PGothic" pitchFamily="34" charset="-128"/>
              </a:defRPr>
            </a:lvl2pPr>
            <a:lvl3pPr marL="1143000" indent="-228600">
              <a:defRPr>
                <a:solidFill>
                  <a:schemeClr val="tx1"/>
                </a:solidFill>
                <a:latin typeface="Rockwell" panose="02060603020205020403" pitchFamily="18" charset="0"/>
                <a:ea typeface="MS PGothic" pitchFamily="34" charset="-128"/>
              </a:defRPr>
            </a:lvl3pPr>
            <a:lvl4pPr marL="1600200" indent="-228600">
              <a:defRPr>
                <a:solidFill>
                  <a:schemeClr val="tx1"/>
                </a:solidFill>
                <a:latin typeface="Rockwell" panose="02060603020205020403" pitchFamily="18" charset="0"/>
                <a:ea typeface="MS PGothic" pitchFamily="34" charset="-128"/>
              </a:defRPr>
            </a:lvl4pPr>
            <a:lvl5pPr marL="2057400" indent="-228600">
              <a:defRPr>
                <a:solidFill>
                  <a:schemeClr val="tx1"/>
                </a:solidFill>
                <a:latin typeface="Rockwell" panose="02060603020205020403" pitchFamily="18"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Rockwell" panose="02060603020205020403" pitchFamily="18"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anose="020B0604020202020204" pitchFamily="34" charset="0"/>
              <a:buChar char="•"/>
              <a:tabLst/>
              <a:defRPr/>
            </a:pPr>
            <a:endParaRPr kumimoji="0" lang="en-US" altLang="en-US" sz="3200" b="1" i="0" u="none" strike="noStrike" kern="1200" cap="none" spc="0" normalizeH="0" baseline="0" noProof="0" dirty="0">
              <a:ln>
                <a:noFill/>
              </a:ln>
              <a:solidFill>
                <a:prstClr val="black"/>
              </a:solidFill>
              <a:effectLst/>
              <a:uLnTx/>
              <a:uFillTx/>
              <a:latin typeface="Rockwell" panose="02060603020205020403" pitchFamily="18" charset="0"/>
              <a:ea typeface="MS PGothic" pitchFamily="34" charset="-128"/>
              <a:cs typeface="+mn-cs"/>
            </a:endParaRPr>
          </a:p>
        </p:txBody>
      </p:sp>
      <p:sp>
        <p:nvSpPr>
          <p:cNvPr id="108547" name="Title 1"/>
          <p:cNvSpPr>
            <a:spLocks noGrp="1"/>
          </p:cNvSpPr>
          <p:nvPr>
            <p:ph type="title"/>
          </p:nvPr>
        </p:nvSpPr>
        <p:spPr>
          <a:xfrm>
            <a:off x="838200" y="221333"/>
            <a:ext cx="10515600" cy="1234047"/>
          </a:xfrm>
        </p:spPr>
        <p:txBody>
          <a:bodyPr>
            <a:normAutofit/>
          </a:bodyPr>
          <a:lstStyle/>
          <a:p>
            <a:pPr eaLnBrk="1" hangingPunct="1"/>
            <a:r>
              <a:rPr lang="en-US" altLang="en-US" dirty="0"/>
              <a:t>Improve Questions</a:t>
            </a:r>
          </a:p>
        </p:txBody>
      </p:sp>
      <p:sp>
        <p:nvSpPr>
          <p:cNvPr id="4" name="Content Placeholder 3"/>
          <p:cNvSpPr>
            <a:spLocks noGrp="1"/>
          </p:cNvSpPr>
          <p:nvPr>
            <p:ph idx="1"/>
          </p:nvPr>
        </p:nvSpPr>
        <p:spPr>
          <a:xfrm>
            <a:off x="900193" y="1770996"/>
            <a:ext cx="10515600" cy="4765728"/>
          </a:xfrm>
        </p:spPr>
        <p:txBody>
          <a:bodyPr>
            <a:normAutofit lnSpcReduction="10000"/>
          </a:bodyPr>
          <a:lstStyle/>
          <a:p>
            <a:pPr eaLnBrk="1" hangingPunct="1">
              <a:spcBef>
                <a:spcPts val="400"/>
              </a:spcBef>
            </a:pPr>
            <a:r>
              <a:rPr lang="en-US" altLang="en-US" sz="2800" dirty="0">
                <a:solidFill>
                  <a:srgbClr val="000000"/>
                </a:solidFill>
              </a:rPr>
              <a:t>Take one </a:t>
            </a:r>
            <a:r>
              <a:rPr lang="en-US" altLang="en-US" sz="2800" b="1" dirty="0"/>
              <a:t>closed-ended question</a:t>
            </a:r>
            <a:r>
              <a:rPr lang="en-US" altLang="en-US" sz="2800" b="1" dirty="0">
                <a:solidFill>
                  <a:srgbClr val="9D90A0"/>
                </a:solidFill>
              </a:rPr>
              <a:t>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an </a:t>
            </a:r>
            <a:r>
              <a:rPr lang="en-US" altLang="en-US" sz="2800" b="1" dirty="0"/>
              <a:t>open-ended question</a:t>
            </a:r>
            <a:r>
              <a:rPr lang="en-US" altLang="en-US" sz="2800" dirty="0">
                <a:solidFill>
                  <a:srgbClr val="000000"/>
                </a:solidFill>
              </a:rPr>
              <a:t>.</a:t>
            </a:r>
          </a:p>
          <a:p>
            <a:pPr eaLnBrk="1" hangingPunct="1">
              <a:spcBef>
                <a:spcPts val="400"/>
              </a:spcBef>
              <a:spcAft>
                <a:spcPts val="600"/>
              </a:spcAft>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600"/>
              </a:spcBef>
              <a:buFont typeface="Wingdings" panose="05000000000000000000" pitchFamily="2" charset="2"/>
              <a:buNone/>
            </a:pPr>
            <a:endParaRPr lang="en-US" altLang="en-US" dirty="0">
              <a:solidFill>
                <a:srgbClr val="000000"/>
              </a:solidFill>
              <a:latin typeface="Rockwell" panose="02060603020205020403" pitchFamily="18" charset="0"/>
            </a:endParaRPr>
          </a:p>
          <a:p>
            <a:pPr eaLnBrk="1" hangingPunct="1">
              <a:spcBef>
                <a:spcPts val="1200"/>
              </a:spcBef>
            </a:pPr>
            <a:endParaRPr lang="en-US" altLang="en-US" sz="800" dirty="0">
              <a:solidFill>
                <a:srgbClr val="000000"/>
              </a:solidFill>
              <a:latin typeface="Rockwell" panose="02060603020205020403" pitchFamily="18" charset="0"/>
            </a:endParaRPr>
          </a:p>
          <a:p>
            <a:pPr eaLnBrk="1" hangingPunct="1">
              <a:spcBef>
                <a:spcPts val="1200"/>
              </a:spcBef>
            </a:pPr>
            <a:r>
              <a:rPr lang="en-US" altLang="en-US" sz="2800" dirty="0">
                <a:solidFill>
                  <a:srgbClr val="000000"/>
                </a:solidFill>
              </a:rPr>
              <a:t>Take one </a:t>
            </a:r>
            <a:r>
              <a:rPr lang="en-US" altLang="en-US" sz="2800" b="1" dirty="0"/>
              <a:t>open-ended question </a:t>
            </a:r>
            <a:r>
              <a:rPr lang="en-US" altLang="en-US" sz="2800" dirty="0">
                <a:solidFill>
                  <a:srgbClr val="000000"/>
                </a:solidFill>
              </a:rPr>
              <a:t>and change it</a:t>
            </a:r>
            <a:r>
              <a:rPr lang="en-US" altLang="en-US" sz="2800" b="1" dirty="0">
                <a:solidFill>
                  <a:srgbClr val="000000"/>
                </a:solidFill>
              </a:rPr>
              <a:t> </a:t>
            </a:r>
            <a:r>
              <a:rPr lang="en-US" altLang="en-US" sz="2800" dirty="0">
                <a:solidFill>
                  <a:srgbClr val="000000"/>
                </a:solidFill>
              </a:rPr>
              <a:t>into a </a:t>
            </a:r>
            <a:r>
              <a:rPr lang="en-US" altLang="en-US" sz="2800" b="1" dirty="0"/>
              <a:t>closed-ended question</a:t>
            </a:r>
            <a:r>
              <a:rPr lang="en-US" altLang="en-US" sz="2800" dirty="0">
                <a:solidFill>
                  <a:srgbClr val="000000"/>
                </a:solidFill>
              </a:rPr>
              <a:t>.</a:t>
            </a:r>
            <a:br>
              <a:rPr lang="en-US" altLang="en-US" sz="2800" dirty="0">
                <a:solidFill>
                  <a:srgbClr val="000000"/>
                </a:solidFill>
              </a:rPr>
            </a:br>
            <a:br>
              <a:rPr lang="en-US" altLang="en-US" sz="2800" dirty="0">
                <a:solidFill>
                  <a:srgbClr val="000000"/>
                </a:solidFill>
              </a:rPr>
            </a:br>
            <a:endParaRPr lang="en-US" altLang="en-US" sz="2800" dirty="0">
              <a:solidFill>
                <a:srgbClr val="000000"/>
              </a:solidFill>
            </a:endParaRPr>
          </a:p>
          <a:p>
            <a:pPr eaLnBrk="1" hangingPunct="1"/>
            <a:endParaRPr lang="en-US" altLang="en-US" dirty="0">
              <a:solidFill>
                <a:srgbClr val="000000"/>
              </a:solidFill>
            </a:endParaRPr>
          </a:p>
          <a:p>
            <a:pPr eaLnBrk="1" hangingPunct="1"/>
            <a:r>
              <a:rPr lang="en-US" altLang="en-US" dirty="0"/>
              <a:t>Add these as new questions to your list</a:t>
            </a:r>
          </a:p>
        </p:txBody>
      </p:sp>
      <p:sp>
        <p:nvSpPr>
          <p:cNvPr id="3" name="TextBox 2"/>
          <p:cNvSpPr txBox="1"/>
          <p:nvPr/>
        </p:nvSpPr>
        <p:spPr>
          <a:xfrm>
            <a:off x="2463707" y="284499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6" name="Straight Arrow Connector 5"/>
          <p:cNvCxnSpPr/>
          <p:nvPr/>
        </p:nvCxnSpPr>
        <p:spPr>
          <a:xfrm flipV="1">
            <a:off x="5269429" y="3154642"/>
            <a:ext cx="1939925" cy="17462"/>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7776558" y="2883366"/>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sp>
        <p:nvSpPr>
          <p:cNvPr id="13" name="TextBox 12"/>
          <p:cNvSpPr txBox="1"/>
          <p:nvPr/>
        </p:nvSpPr>
        <p:spPr>
          <a:xfrm>
            <a:off x="7440802" y="4876351"/>
            <a:ext cx="2481263" cy="64611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Closed</a:t>
            </a:r>
          </a:p>
        </p:txBody>
      </p:sp>
      <p:cxnSp>
        <p:nvCxnSpPr>
          <p:cNvPr id="14" name="Straight Arrow Connector 13"/>
          <p:cNvCxnSpPr/>
          <p:nvPr/>
        </p:nvCxnSpPr>
        <p:spPr>
          <a:xfrm flipV="1">
            <a:off x="4966497" y="5126106"/>
            <a:ext cx="1941513" cy="17463"/>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2864043" y="4932192"/>
            <a:ext cx="1809751"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spAutoFit/>
          </a:bodyPr>
          <a:lstStyle>
            <a:lvl1pPr>
              <a:defRPr sz="2400">
                <a:solidFill>
                  <a:schemeClr val="tx1"/>
                </a:solidFill>
                <a:latin typeface="Rockwell" panose="02060603020205020403" pitchFamily="18" charset="0"/>
                <a:ea typeface="MS PGothic" pitchFamily="34" charset="-128"/>
              </a:defRPr>
            </a:lvl1pPr>
            <a:lvl2pPr marL="37931725" indent="-37474525">
              <a:defRPr sz="2400">
                <a:solidFill>
                  <a:schemeClr val="tx1"/>
                </a:solidFill>
                <a:latin typeface="Rockwell" panose="02060603020205020403" pitchFamily="18" charset="0"/>
                <a:ea typeface="MS PGothic" pitchFamily="34" charset="-128"/>
              </a:defRPr>
            </a:lvl2pPr>
            <a:lvl3pPr>
              <a:defRPr sz="2400">
                <a:solidFill>
                  <a:schemeClr val="tx1"/>
                </a:solidFill>
                <a:latin typeface="Rockwell" panose="02060603020205020403" pitchFamily="18" charset="0"/>
                <a:ea typeface="MS PGothic" pitchFamily="34" charset="-128"/>
              </a:defRPr>
            </a:lvl3pPr>
            <a:lvl4pPr>
              <a:defRPr sz="2400">
                <a:solidFill>
                  <a:schemeClr val="tx1"/>
                </a:solidFill>
                <a:latin typeface="Rockwell" panose="02060603020205020403" pitchFamily="18" charset="0"/>
                <a:ea typeface="MS PGothic" pitchFamily="34" charset="-128"/>
              </a:defRPr>
            </a:lvl4pPr>
            <a:lvl5pPr>
              <a:defRPr sz="2400">
                <a:solidFill>
                  <a:schemeClr val="tx1"/>
                </a:solidFill>
                <a:latin typeface="Rockwell" panose="02060603020205020403" pitchFamily="18" charset="0"/>
                <a:ea typeface="MS PGothic" pitchFamily="34" charset="-128"/>
              </a:defRPr>
            </a:lvl5pPr>
            <a:lvl6pPr marL="4572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6pPr>
            <a:lvl7pPr marL="9144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7pPr>
            <a:lvl8pPr marL="13716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8pPr>
            <a:lvl9pPr marL="1828800" eaLnBrk="0" fontAlgn="base" hangingPunct="0">
              <a:spcBef>
                <a:spcPct val="0"/>
              </a:spcBef>
              <a:spcAft>
                <a:spcPct val="0"/>
              </a:spcAft>
              <a:defRPr sz="2400">
                <a:solidFill>
                  <a:schemeClr val="tx1"/>
                </a:solidFill>
                <a:latin typeface="Rockwell" panose="02060603020205020403" pitchFamily="18"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a:ln>
                  <a:noFill/>
                </a:ln>
                <a:solidFill>
                  <a:srgbClr val="FFFFFF"/>
                </a:solidFill>
                <a:effectLst/>
                <a:uLnTx/>
                <a:uFillTx/>
                <a:latin typeface="+mn-lt"/>
                <a:ea typeface="MS PGothic" pitchFamily="34" charset="-128"/>
                <a:cs typeface="+mn-cs"/>
              </a:rPr>
              <a:t>Open</a:t>
            </a:r>
          </a:p>
        </p:txBody>
      </p:sp>
    </p:spTree>
    <p:extLst>
      <p:ext uri="{BB962C8B-B14F-4D97-AF65-F5344CB8AC3E}">
        <p14:creationId xmlns:p14="http://schemas.microsoft.com/office/powerpoint/2010/main" val="277010779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p:tgtEl>
                                          <p:spTgt spid="4">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0" end="0"/>
                                            </p:txEl>
                                          </p:spTgt>
                                        </p:tgtEl>
                                      </p:cBhvr>
                                    </p:animEffect>
                                  </p:childTnLst>
                                </p:cTn>
                              </p:par>
                            </p:childTnLst>
                          </p:cTn>
                        </p:par>
                        <p:par>
                          <p:cTn id="9" fill="hold" nodeType="afterGroup">
                            <p:stCondLst>
                              <p:cond delay="500"/>
                            </p:stCondLst>
                            <p:childTnLst>
                              <p:par>
                                <p:cTn id="10" presetID="9"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par>
                          <p:cTn id="13" fill="hold" nodeType="afterGroup">
                            <p:stCondLst>
                              <p:cond delay="1000"/>
                            </p:stCondLst>
                            <p:childTnLst>
                              <p:par>
                                <p:cTn id="14" presetID="2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nodeType="afterGroup">
                            <p:stCondLst>
                              <p:cond delay="1500"/>
                            </p:stCondLst>
                            <p:childTnLst>
                              <p:par>
                                <p:cTn id="18" presetID="9"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4">
                                            <p:txEl>
                                              <p:pRg st="4" end="4"/>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dissolve">
                                      <p:cBhvr>
                                        <p:cTn id="29" dur="500"/>
                                        <p:tgtEl>
                                          <p:spTgt spid="15"/>
                                        </p:tgtEl>
                                      </p:cBhvr>
                                    </p:animEffect>
                                  </p:childTnLst>
                                </p:cTn>
                              </p:par>
                              <p:par>
                                <p:cTn id="30" presetID="22" presetClass="entr" presetSubtype="8"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dissolv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nodeType="clickEffect">
                                  <p:stCondLst>
                                    <p:cond delay="0"/>
                                  </p:stCondLst>
                                  <p:childTnLst>
                                    <p:set>
                                      <p:cBhvr>
                                        <p:cTn id="39" dur="1" fill="hold">
                                          <p:stCondLst>
                                            <p:cond delay="0"/>
                                          </p:stCondLst>
                                        </p:cTn>
                                        <p:tgtEl>
                                          <p:spTgt spid="4">
                                            <p:txEl>
                                              <p:pRg st="6" end="6"/>
                                            </p:txEl>
                                          </p:spTgt>
                                        </p:tgtEl>
                                        <p:attrNameLst>
                                          <p:attrName>style.visibility</p:attrName>
                                        </p:attrNameLst>
                                      </p:cBhvr>
                                      <p:to>
                                        <p:strVal val="visible"/>
                                      </p:to>
                                    </p:set>
                                    <p:anim calcmode="lin" valueType="num">
                                      <p:cBhvr additive="base">
                                        <p:cTn id="40"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41"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1009015"/>
          </a:xfrm>
        </p:spPr>
        <p:txBody>
          <a:bodyPr>
            <a:normAutofit/>
          </a:bodyPr>
          <a:lstStyle/>
          <a:p>
            <a:pPr marL="0" indent="0">
              <a:buNone/>
              <a:defRPr/>
            </a:pPr>
            <a:endParaRPr lang="en-US" altLang="en-US" sz="1050" dirty="0">
              <a:latin typeface="Rockwell" panose="02060603020205020403" pitchFamily="18" charset="0"/>
            </a:endParaRPr>
          </a:p>
          <a:p>
            <a:pPr marL="0" indent="0">
              <a:spcBef>
                <a:spcPts val="0"/>
              </a:spcBef>
              <a:buNone/>
              <a:defRPr/>
            </a:pPr>
            <a:endParaRPr lang="en-US" sz="3200" b="1" dirty="0">
              <a:solidFill>
                <a:schemeClr val="tx2"/>
              </a:solidFill>
              <a:latin typeface="Rockwell" panose="02060603020205020403" pitchFamily="18" charset="0"/>
            </a:endParaRPr>
          </a:p>
        </p:txBody>
      </p:sp>
      <p:sp>
        <p:nvSpPr>
          <p:cNvPr id="2" name="TextBox 1"/>
          <p:cNvSpPr txBox="1"/>
          <p:nvPr/>
        </p:nvSpPr>
        <p:spPr>
          <a:xfrm>
            <a:off x="693299" y="554069"/>
            <a:ext cx="9914106" cy="701731"/>
          </a:xfrm>
          <a:prstGeom prst="rect">
            <a:avLst/>
          </a:prstGeom>
        </p:spPr>
        <p:txBody>
          <a:bodyPr vert="horz" lIns="91440" tIns="45720" rIns="91440" bIns="45720" rtlCol="0" anchor="ctr">
            <a:noAutofit/>
          </a:bodyPr>
          <a:lstStyle>
            <a:defPPr>
              <a:defRPr lang="en-US"/>
            </a:defPPr>
            <a:lvl1pPr>
              <a:lnSpc>
                <a:spcPct val="90000"/>
              </a:lnSpc>
              <a:spcBef>
                <a:spcPct val="0"/>
              </a:spcBef>
              <a:buNone/>
              <a:defRPr sz="4400">
                <a:solidFill>
                  <a:schemeClr val="bg1"/>
                </a:solidFill>
                <a:latin typeface="DIN Next Rounded LT Pro" panose="020F0503020203050203"/>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altLang="en-US" b="0" i="0" u="none" strike="noStrike" kern="1200" cap="none" spc="0" normalizeH="0" baseline="0" noProof="0" dirty="0">
                <a:ln>
                  <a:noFill/>
                </a:ln>
                <a:solidFill>
                  <a:srgbClr val="000000"/>
                </a:solidFill>
                <a:effectLst/>
                <a:uLnTx/>
                <a:uFillTx/>
                <a:latin typeface="+mj-lt"/>
                <a:ea typeface="MS Gothic"/>
                <a:cs typeface="+mj-cs"/>
              </a:rPr>
              <a:t>To Access Today’s Materials:</a:t>
            </a:r>
            <a:endParaRPr kumimoji="0" lang="en-US" b="0" i="0" u="none" strike="noStrike" kern="1200" cap="none" spc="0" normalizeH="0" baseline="0" noProof="0" dirty="0">
              <a:ln>
                <a:noFill/>
              </a:ln>
              <a:solidFill>
                <a:srgbClr val="000000"/>
              </a:solidFill>
              <a:effectLst/>
              <a:uLnTx/>
              <a:uFillTx/>
              <a:latin typeface="+mj-lt"/>
              <a:ea typeface="MS Gothic"/>
              <a:cs typeface="+mj-cs"/>
            </a:endParaRPr>
          </a:p>
        </p:txBody>
      </p:sp>
      <p:sp>
        <p:nvSpPr>
          <p:cNvPr id="4" name="TextBox 3"/>
          <p:cNvSpPr txBox="1"/>
          <p:nvPr/>
        </p:nvSpPr>
        <p:spPr>
          <a:xfrm>
            <a:off x="1035142" y="2006966"/>
            <a:ext cx="8138160" cy="646331"/>
          </a:xfrm>
          <a:prstGeom prst="rect">
            <a:avLst/>
          </a:prstGeom>
          <a:noFill/>
        </p:spPr>
        <p:txBody>
          <a:bodyPr wrap="square" rtlCol="0">
            <a:spAutoFit/>
          </a:bodyPr>
          <a:lstStyle/>
          <a:p>
            <a:r>
              <a:rPr lang="en-US" sz="3600" dirty="0">
                <a:hlinkClick r:id="rId4"/>
              </a:rPr>
              <a:t>bit.ly/3uyfykC</a:t>
            </a:r>
            <a:endParaRPr lang="en-US" sz="3600" dirty="0"/>
          </a:p>
        </p:txBody>
      </p:sp>
    </p:spTree>
    <p:custDataLst>
      <p:tags r:id="rId1"/>
    </p:custDataLst>
    <p:extLst>
      <p:ext uri="{BB962C8B-B14F-4D97-AF65-F5344CB8AC3E}">
        <p14:creationId xmlns:p14="http://schemas.microsoft.com/office/powerpoint/2010/main" val="32634788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a:xfrm>
            <a:off x="759543" y="220573"/>
            <a:ext cx="10515600" cy="1325563"/>
          </a:xfrm>
        </p:spPr>
        <p:txBody>
          <a:bodyPr>
            <a:normAutofit/>
          </a:bodyPr>
          <a:lstStyle/>
          <a:p>
            <a:pPr eaLnBrk="1" hangingPunct="1"/>
            <a:r>
              <a:rPr lang="en-US" altLang="en-US" dirty="0"/>
              <a:t>Prioritize Questions </a:t>
            </a:r>
          </a:p>
        </p:txBody>
      </p:sp>
      <p:sp>
        <p:nvSpPr>
          <p:cNvPr id="3" name="Content Placeholder 2"/>
          <p:cNvSpPr>
            <a:spLocks noGrp="1"/>
          </p:cNvSpPr>
          <p:nvPr>
            <p:ph idx="1"/>
          </p:nvPr>
        </p:nvSpPr>
        <p:spPr>
          <a:xfrm>
            <a:off x="838200" y="1825625"/>
            <a:ext cx="10515600" cy="3712656"/>
          </a:xfrm>
        </p:spPr>
        <p:txBody>
          <a:bodyPr>
            <a:normAutofit/>
          </a:bodyPr>
          <a:lstStyle/>
          <a:p>
            <a:pPr marL="0" indent="0">
              <a:buNone/>
            </a:pPr>
            <a:r>
              <a:rPr lang="en-US" altLang="en-US" sz="3200" b="1" dirty="0">
                <a:solidFill>
                  <a:srgbClr val="000000"/>
                </a:solidFill>
              </a:rPr>
              <a:t>Review your list of questions </a:t>
            </a:r>
          </a:p>
          <a:p>
            <a:pPr marL="228600" lvl="1" indent="0">
              <a:lnSpc>
                <a:spcPct val="100000"/>
              </a:lnSpc>
              <a:spcBef>
                <a:spcPts val="800"/>
              </a:spcBef>
              <a:spcAft>
                <a:spcPts val="600"/>
              </a:spcAft>
            </a:pPr>
            <a:r>
              <a:rPr lang="en-US" altLang="en-US" sz="3000" dirty="0">
                <a:solidFill>
                  <a:srgbClr val="000000"/>
                </a:solidFill>
              </a:rPr>
              <a:t> </a:t>
            </a:r>
            <a:r>
              <a:rPr lang="en-US" altLang="en-US" sz="2800" dirty="0">
                <a:solidFill>
                  <a:srgbClr val="000000"/>
                </a:solidFill>
              </a:rPr>
              <a:t>Choose three questions that you feel are most important.</a:t>
            </a:r>
          </a:p>
          <a:p>
            <a:pPr marL="228600" lvl="1" indent="0">
              <a:lnSpc>
                <a:spcPct val="100000"/>
              </a:lnSpc>
              <a:spcBef>
                <a:spcPts val="800"/>
              </a:spcBef>
            </a:pPr>
            <a:r>
              <a:rPr lang="en-US" altLang="en-US" sz="2800" dirty="0">
                <a:solidFill>
                  <a:srgbClr val="000000"/>
                </a:solidFill>
              </a:rPr>
              <a:t> While prioritizing, think about your Question Focus, </a:t>
            </a:r>
            <a:r>
              <a:rPr lang="en-US" altLang="en-US" sz="2800" i="1" dirty="0">
                <a:solidFill>
                  <a:srgbClr val="000000"/>
                </a:solidFill>
              </a:rPr>
              <a:t>Some students are not asking questions</a:t>
            </a:r>
            <a:r>
              <a:rPr lang="en-US" altLang="en-US" sz="2800" dirty="0"/>
              <a:t>. </a:t>
            </a:r>
          </a:p>
          <a:p>
            <a:pPr marL="228600" lvl="1" indent="0">
              <a:lnSpc>
                <a:spcPct val="100000"/>
              </a:lnSpc>
              <a:spcBef>
                <a:spcPts val="800"/>
              </a:spcBef>
            </a:pPr>
            <a:r>
              <a:rPr lang="en-US" altLang="en-US" sz="2800" dirty="0">
                <a:solidFill>
                  <a:srgbClr val="000000"/>
                </a:solidFill>
              </a:rPr>
              <a:t>Then, think about why you chose those questions.</a:t>
            </a:r>
          </a:p>
        </p:txBody>
      </p:sp>
    </p:spTree>
    <p:extLst>
      <p:ext uri="{BB962C8B-B14F-4D97-AF65-F5344CB8AC3E}">
        <p14:creationId xmlns:p14="http://schemas.microsoft.com/office/powerpoint/2010/main" val="7546698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a:xfrm>
            <a:off x="739879" y="200909"/>
            <a:ext cx="10515600" cy="1325563"/>
          </a:xfrm>
        </p:spPr>
        <p:txBody>
          <a:bodyPr>
            <a:normAutofit/>
          </a:bodyPr>
          <a:lstStyle/>
          <a:p>
            <a:pPr eaLnBrk="1" hangingPunct="1"/>
            <a:r>
              <a:rPr lang="en-US" altLang="en-US" dirty="0"/>
              <a:t>Action Plan</a:t>
            </a:r>
          </a:p>
        </p:txBody>
      </p:sp>
      <p:sp>
        <p:nvSpPr>
          <p:cNvPr id="111619" name="Content Placeholder 2"/>
          <p:cNvSpPr>
            <a:spLocks noGrp="1"/>
          </p:cNvSpPr>
          <p:nvPr>
            <p:ph idx="1"/>
          </p:nvPr>
        </p:nvSpPr>
        <p:spPr/>
        <p:txBody>
          <a:bodyPr/>
          <a:lstStyle/>
          <a:p>
            <a:pPr marL="0" indent="0">
              <a:buNone/>
            </a:pPr>
            <a:r>
              <a:rPr lang="en-US" altLang="en-US" sz="3200" dirty="0"/>
              <a:t>Moving from priority questions into action steps.</a:t>
            </a:r>
          </a:p>
          <a:p>
            <a:pPr marL="0" indent="0">
              <a:spcBef>
                <a:spcPts val="1800"/>
              </a:spcBef>
              <a:buNone/>
            </a:pPr>
            <a:endParaRPr lang="en-US" altLang="en-US" sz="800" dirty="0"/>
          </a:p>
          <a:p>
            <a:pPr marL="0" indent="0">
              <a:spcBef>
                <a:spcPts val="1800"/>
              </a:spcBef>
              <a:buNone/>
            </a:pPr>
            <a:r>
              <a:rPr lang="en-US" altLang="en-US" sz="3200" dirty="0"/>
              <a:t>In order to answer your priority questions:</a:t>
            </a:r>
          </a:p>
          <a:p>
            <a:pPr lvl="2">
              <a:spcBef>
                <a:spcPts val="1800"/>
              </a:spcBef>
            </a:pPr>
            <a:r>
              <a:rPr lang="en-US" altLang="en-US" sz="2800" dirty="0"/>
              <a:t>What do you need to </a:t>
            </a:r>
            <a:r>
              <a:rPr lang="en-US" altLang="en-US" sz="2800" i="1" dirty="0"/>
              <a:t>know</a:t>
            </a:r>
            <a:r>
              <a:rPr lang="en-US" altLang="en-US" sz="2800" dirty="0"/>
              <a:t>? </a:t>
            </a:r>
            <a:r>
              <a:rPr lang="en-US" altLang="en-US" sz="2800" b="1" dirty="0"/>
              <a:t>Information </a:t>
            </a:r>
          </a:p>
          <a:p>
            <a:pPr lvl="2">
              <a:spcBef>
                <a:spcPts val="1800"/>
              </a:spcBef>
            </a:pPr>
            <a:r>
              <a:rPr lang="en-US" altLang="en-US" sz="2800" dirty="0"/>
              <a:t>What do you need to </a:t>
            </a:r>
            <a:r>
              <a:rPr lang="en-US" altLang="en-US" sz="2800" i="1" dirty="0"/>
              <a:t>do</a:t>
            </a:r>
            <a:r>
              <a:rPr lang="en-US" altLang="en-US" sz="2800" dirty="0"/>
              <a:t>? </a:t>
            </a:r>
            <a:r>
              <a:rPr lang="en-US" altLang="en-US" sz="2800" b="1" dirty="0"/>
              <a:t>Tasks</a:t>
            </a:r>
          </a:p>
          <a:p>
            <a:pPr marL="0" indent="0">
              <a:spcBef>
                <a:spcPts val="1800"/>
              </a:spcBef>
              <a:buNone/>
            </a:pPr>
            <a:endParaRPr lang="en-US" altLang="en-US" sz="3200" dirty="0"/>
          </a:p>
          <a:p>
            <a:pPr marL="0" indent="0">
              <a:spcBef>
                <a:spcPts val="1800"/>
              </a:spcBef>
              <a:buNone/>
            </a:pPr>
            <a:r>
              <a:rPr lang="en-US" altLang="en-US" sz="3200" dirty="0"/>
              <a:t>Write down a couple ideas you have.</a:t>
            </a:r>
          </a:p>
        </p:txBody>
      </p:sp>
    </p:spTree>
    <p:extLst>
      <p:ext uri="{BB962C8B-B14F-4D97-AF65-F5344CB8AC3E}">
        <p14:creationId xmlns:p14="http://schemas.microsoft.com/office/powerpoint/2010/main" val="28691864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a:xfrm>
            <a:off x="739877" y="216310"/>
            <a:ext cx="10515600" cy="1325563"/>
          </a:xfrm>
        </p:spPr>
        <p:txBody>
          <a:bodyPr>
            <a:normAutofit/>
          </a:bodyPr>
          <a:lstStyle/>
          <a:p>
            <a:pPr eaLnBrk="1" hangingPunct="1"/>
            <a:r>
              <a:rPr lang="en-US" altLang="en-US" dirty="0"/>
              <a:t>Share</a:t>
            </a:r>
          </a:p>
        </p:txBody>
      </p:sp>
      <p:sp>
        <p:nvSpPr>
          <p:cNvPr id="112643" name="Content Placeholder 2"/>
          <p:cNvSpPr>
            <a:spLocks noGrp="1"/>
          </p:cNvSpPr>
          <p:nvPr>
            <p:ph idx="1"/>
          </p:nvPr>
        </p:nvSpPr>
        <p:spPr>
          <a:xfrm>
            <a:off x="739877" y="1972479"/>
            <a:ext cx="10515600" cy="2850137"/>
          </a:xfrm>
        </p:spPr>
        <p:txBody>
          <a:bodyPr>
            <a:noAutofit/>
          </a:bodyPr>
          <a:lstStyle/>
          <a:p>
            <a:pPr marL="514350" lvl="0" indent="-514350">
              <a:spcBef>
                <a:spcPts val="0"/>
              </a:spcBef>
              <a:buClr>
                <a:schemeClr val="accent1"/>
              </a:buClr>
              <a:buSzPts val="2100"/>
              <a:buFont typeface="Rockwell"/>
              <a:buAutoNum type="arabicPeriod"/>
            </a:pPr>
            <a:r>
              <a:rPr lang="en-US" dirty="0">
                <a:solidFill>
                  <a:srgbClr val="000000"/>
                </a:solidFill>
                <a:ea typeface="Rockwell"/>
                <a:cs typeface="Rockwell"/>
                <a:sym typeface="Rockwell"/>
              </a:rPr>
              <a:t>Your priority questions</a:t>
            </a:r>
          </a:p>
          <a:p>
            <a:pPr marL="514350" lvl="0" indent="-514350">
              <a:spcBef>
                <a:spcPts val="0"/>
              </a:spcBef>
              <a:buClr>
                <a:schemeClr val="accent1"/>
              </a:buClr>
              <a:buSzPts val="2100"/>
              <a:buFont typeface="Rockwell"/>
              <a:buAutoNum type="arabicPeriod"/>
            </a:pPr>
            <a:endParaRPr lang="en-US" dirty="0">
              <a:solidFill>
                <a:srgbClr val="000000"/>
              </a:solidFill>
              <a:ea typeface="Rockwell"/>
              <a:cs typeface="Rockwell"/>
              <a:sym typeface="Rockwell"/>
            </a:endParaRPr>
          </a:p>
          <a:p>
            <a:pPr marL="514350" lvl="0" indent="-514350">
              <a:spcBef>
                <a:spcPts val="0"/>
              </a:spcBef>
              <a:buClr>
                <a:schemeClr val="accent1"/>
              </a:buClr>
              <a:buSzPts val="2100"/>
              <a:buFont typeface="Rockwell"/>
              <a:buAutoNum type="arabicPeriod"/>
            </a:pPr>
            <a:r>
              <a:rPr lang="en-US" dirty="0">
                <a:solidFill>
                  <a:srgbClr val="000000"/>
                </a:solidFill>
                <a:ea typeface="Rockwell"/>
                <a:cs typeface="Rockwell"/>
                <a:sym typeface="Rockwell"/>
              </a:rPr>
              <a:t>Any highlights from your action plan</a:t>
            </a:r>
            <a:endParaRPr lang="en-US" dirty="0"/>
          </a:p>
          <a:p>
            <a:pPr marL="514350" lvl="0" indent="-514350">
              <a:spcBef>
                <a:spcPts val="2000"/>
              </a:spcBef>
              <a:buClr>
                <a:schemeClr val="accent1"/>
              </a:buClr>
              <a:buSzPts val="2100"/>
              <a:buFont typeface="Rockwell"/>
              <a:buAutoNum type="arabicPeriod"/>
            </a:pPr>
            <a:r>
              <a:rPr lang="en-US" dirty="0">
                <a:solidFill>
                  <a:srgbClr val="000000"/>
                </a:solidFill>
                <a:ea typeface="Rockwell"/>
                <a:cs typeface="Rockwell"/>
                <a:sym typeface="Rockwell"/>
              </a:rPr>
              <a:t>The numbers of your three priority questions in your original sequence       (For ex: “2, 4, 7 out of 8 total”)</a:t>
            </a:r>
            <a:endParaRPr lang="en-US" dirty="0"/>
          </a:p>
        </p:txBody>
      </p:sp>
      <p:sp>
        <p:nvSpPr>
          <p:cNvPr id="4" name="Google Shape;512;p54"/>
          <p:cNvSpPr/>
          <p:nvPr/>
        </p:nvSpPr>
        <p:spPr>
          <a:xfrm>
            <a:off x="10879271" y="360387"/>
            <a:ext cx="654109" cy="440819"/>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22992598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a:xfrm>
            <a:off x="749711" y="210741"/>
            <a:ext cx="10515600" cy="1325563"/>
          </a:xfrm>
        </p:spPr>
        <p:txBody>
          <a:bodyPr>
            <a:normAutofit/>
          </a:bodyPr>
          <a:lstStyle/>
          <a:p>
            <a:pPr eaLnBrk="1" hangingPunct="1"/>
            <a:r>
              <a:rPr lang="en-US" altLang="en-US" dirty="0"/>
              <a:t>Reflect</a:t>
            </a:r>
          </a:p>
        </p:txBody>
      </p:sp>
      <p:sp>
        <p:nvSpPr>
          <p:cNvPr id="49154" name="Content Placeholder 2"/>
          <p:cNvSpPr>
            <a:spLocks noGrp="1"/>
          </p:cNvSpPr>
          <p:nvPr>
            <p:ph idx="1"/>
          </p:nvPr>
        </p:nvSpPr>
        <p:spPr>
          <a:xfrm>
            <a:off x="838200" y="1825631"/>
            <a:ext cx="10515600" cy="2700979"/>
          </a:xfrm>
        </p:spPr>
        <p:txBody>
          <a:bodyPr>
            <a:normAutofit/>
          </a:bodyPr>
          <a:lstStyle/>
          <a:p>
            <a:pPr eaLnBrk="1" hangingPunct="1"/>
            <a:r>
              <a:rPr lang="en-US" altLang="en-US" sz="3000" dirty="0">
                <a:solidFill>
                  <a:srgbClr val="000000"/>
                </a:solidFill>
              </a:rPr>
              <a:t> </a:t>
            </a:r>
            <a:r>
              <a:rPr lang="en-US" altLang="en-US" sz="3200" dirty="0">
                <a:solidFill>
                  <a:srgbClr val="000000"/>
                </a:solidFill>
              </a:rPr>
              <a:t>What did you learn?</a:t>
            </a:r>
          </a:p>
          <a:p>
            <a:pPr eaLnBrk="1" hangingPunct="1"/>
            <a:r>
              <a:rPr lang="en-US" altLang="en-US" sz="3200" dirty="0">
                <a:solidFill>
                  <a:srgbClr val="000000"/>
                </a:solidFill>
              </a:rPr>
              <a:t> How did you learn it?</a:t>
            </a:r>
          </a:p>
          <a:p>
            <a:pPr eaLnBrk="1" hangingPunct="1"/>
            <a:r>
              <a:rPr lang="en-US" altLang="en-US" sz="3200" dirty="0">
                <a:solidFill>
                  <a:srgbClr val="000000"/>
                </a:solidFill>
              </a:rPr>
              <a:t>How could you use it in your work?</a:t>
            </a:r>
          </a:p>
        </p:txBody>
      </p:sp>
      <p:sp>
        <p:nvSpPr>
          <p:cNvPr id="6" name="Google Shape;520;p55"/>
          <p:cNvSpPr/>
          <p:nvPr/>
        </p:nvSpPr>
        <p:spPr>
          <a:xfrm>
            <a:off x="10091777" y="210741"/>
            <a:ext cx="840907" cy="523200"/>
          </a:xfrm>
          <a:prstGeom prst="wedgeRectCallout">
            <a:avLst>
              <a:gd name="adj1" fmla="val -32870"/>
              <a:gd name="adj2" fmla="val 79687"/>
            </a:avLst>
          </a:prstGeom>
          <a:solidFill>
            <a:schemeClr val="accent1">
              <a:alpha val="91372"/>
            </a:schemeClr>
          </a:solidFill>
          <a:ln w="25400" cap="flat" cmpd="sng">
            <a:solidFill>
              <a:srgbClr val="5C99CE"/>
            </a:solidFill>
            <a:prstDash val="solid"/>
            <a:round/>
            <a:headEnd type="none" w="sm" len="sm"/>
            <a:tailEnd type="none" w="sm" len="sm"/>
          </a:ln>
          <a:effectLst>
            <a:outerShdw blurRad="63500" dist="25400" dir="5400000" rotWithShape="0">
              <a:srgbClr val="808080">
                <a:alpha val="74509"/>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ckwell"/>
              <a:ea typeface="Rockwell"/>
              <a:cs typeface="Rockwell"/>
              <a:sym typeface="Rockwell"/>
            </a:endParaRPr>
          </a:p>
        </p:txBody>
      </p:sp>
    </p:spTree>
    <p:extLst>
      <p:ext uri="{BB962C8B-B14F-4D97-AF65-F5344CB8AC3E}">
        <p14:creationId xmlns:p14="http://schemas.microsoft.com/office/powerpoint/2010/main" val="113576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sp>
        <p:nvSpPr>
          <p:cNvPr id="1654" name="Google Shape;1654;p194"/>
          <p:cNvSpPr txBox="1">
            <a:spLocks noGrp="1"/>
          </p:cNvSpPr>
          <p:nvPr>
            <p:ph type="body" idx="4294967295"/>
          </p:nvPr>
        </p:nvSpPr>
        <p:spPr>
          <a:xfrm>
            <a:off x="841235" y="349854"/>
            <a:ext cx="7645400" cy="916972"/>
          </a:xfrm>
          <a:prstGeom prst="rect">
            <a:avLst/>
          </a:prstGeom>
          <a:noFill/>
          <a:ln>
            <a:noFill/>
          </a:ln>
        </p:spPr>
        <p:txBody>
          <a:bodyPr spcFirstLastPara="1" vert="horz" wrap="square" lIns="91425" tIns="45700" rIns="91425" bIns="45700" rtlCol="0" anchor="t" anchorCtr="0">
            <a:noAutofit/>
          </a:bodyPr>
          <a:lstStyle/>
          <a:p>
            <a:pPr marL="0" indent="0">
              <a:lnSpc>
                <a:spcPct val="100000"/>
              </a:lnSpc>
              <a:spcBef>
                <a:spcPts val="0"/>
              </a:spcBef>
              <a:buSzPts val="4500"/>
              <a:buNone/>
            </a:pPr>
            <a:r>
              <a:rPr lang="en-US" sz="4400" dirty="0">
                <a:solidFill>
                  <a:schemeClr val="tx2"/>
                </a:solidFill>
              </a:rPr>
              <a:t>A Look Inside the Process</a:t>
            </a:r>
            <a:endParaRPr sz="4400" dirty="0">
              <a:solidFill>
                <a:schemeClr val="tx2"/>
              </a:solidFill>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5" name="Picture Placeholder 3" descr="imag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5276" y="1675417"/>
            <a:ext cx="3981808" cy="3642930"/>
          </a:xfrm>
          <a:prstGeom prst="rect">
            <a:avLst/>
          </a:prstGeom>
        </p:spPr>
      </p:pic>
    </p:spTree>
    <p:extLst>
      <p:ext uri="{BB962C8B-B14F-4D97-AF65-F5344CB8AC3E}">
        <p14:creationId xmlns:p14="http://schemas.microsoft.com/office/powerpoint/2010/main" val="38048887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QFT, on one slide…</a:t>
            </a:r>
          </a:p>
        </p:txBody>
      </p:sp>
      <p:sp>
        <p:nvSpPr>
          <p:cNvPr id="3" name="Content Placeholder 2"/>
          <p:cNvSpPr>
            <a:spLocks noGrp="1"/>
          </p:cNvSpPr>
          <p:nvPr>
            <p:ph idx="1"/>
          </p:nvPr>
        </p:nvSpPr>
        <p:spPr>
          <a:xfrm>
            <a:off x="1136515" y="1606981"/>
            <a:ext cx="10515600" cy="4351338"/>
          </a:xfrm>
        </p:spPr>
        <p:txBody>
          <a:bodyPr>
            <a:normAutofit lnSpcReduction="10000"/>
          </a:bodyPr>
          <a:lstStyle/>
          <a:p>
            <a:pPr marL="457200" indent="-457200">
              <a:spcBef>
                <a:spcPts val="0"/>
              </a:spcBef>
              <a:spcAft>
                <a:spcPts val="600"/>
              </a:spcAft>
              <a:buFont typeface="+mj-lt"/>
              <a:buAutoNum type="arabicParenR"/>
            </a:pPr>
            <a:r>
              <a:rPr lang="en-US" dirty="0"/>
              <a:t>Question Focus</a:t>
            </a:r>
          </a:p>
          <a:p>
            <a:pPr marL="457200" indent="-457200">
              <a:spcBef>
                <a:spcPts val="0"/>
              </a:spcBef>
              <a:spcAft>
                <a:spcPts val="600"/>
              </a:spcAft>
              <a:buFont typeface="+mj-lt"/>
              <a:buAutoNum type="arabicParenR"/>
            </a:pPr>
            <a:r>
              <a:rPr lang="en-US" b="1" dirty="0"/>
              <a:t>Produce</a:t>
            </a:r>
            <a:r>
              <a:rPr lang="en-US" dirty="0"/>
              <a:t> Your Questions</a:t>
            </a:r>
          </a:p>
          <a:p>
            <a:pPr lvl="2">
              <a:spcBef>
                <a:spcPts val="0"/>
              </a:spcBef>
              <a:spcAft>
                <a:spcPts val="600"/>
              </a:spcAft>
              <a:buFont typeface="Wingdings" panose="05000000000000000000" pitchFamily="2" charset="2"/>
              <a:buChar char="ü"/>
            </a:pPr>
            <a:r>
              <a:rPr lang="en-US" dirty="0"/>
              <a:t>Follow the rules</a:t>
            </a:r>
          </a:p>
          <a:p>
            <a:pPr lvl="2">
              <a:spcBef>
                <a:spcPts val="0"/>
              </a:spcBef>
              <a:spcAft>
                <a:spcPts val="600"/>
              </a:spcAft>
              <a:buFont typeface="Wingdings" panose="05000000000000000000" pitchFamily="2" charset="2"/>
              <a:buChar char="ü"/>
            </a:pPr>
            <a:r>
              <a:rPr lang="en-US" dirty="0"/>
              <a:t>Number your questions</a:t>
            </a:r>
          </a:p>
          <a:p>
            <a:pPr marL="457200" indent="-457200">
              <a:spcBef>
                <a:spcPts val="0"/>
              </a:spcBef>
              <a:spcAft>
                <a:spcPts val="600"/>
              </a:spcAft>
              <a:buFont typeface="+mj-lt"/>
              <a:buAutoNum type="arabicParenR" startAt="3"/>
            </a:pPr>
            <a:r>
              <a:rPr lang="en-US" b="1" dirty="0"/>
              <a:t>Improve</a:t>
            </a:r>
            <a:r>
              <a:rPr lang="en-US" dirty="0"/>
              <a:t> Your Questions</a:t>
            </a:r>
          </a:p>
          <a:p>
            <a:pPr lvl="2">
              <a:spcBef>
                <a:spcPts val="0"/>
              </a:spcBef>
              <a:spcAft>
                <a:spcPts val="600"/>
              </a:spcAft>
              <a:buFont typeface="Wingdings" panose="05000000000000000000" pitchFamily="2" charset="2"/>
              <a:buChar char="ü"/>
            </a:pPr>
            <a:r>
              <a:rPr lang="en-US" dirty="0"/>
              <a:t>Categorize questions as Closed or Open-ended</a:t>
            </a:r>
          </a:p>
          <a:p>
            <a:pPr lvl="2">
              <a:spcBef>
                <a:spcPts val="0"/>
              </a:spcBef>
              <a:spcAft>
                <a:spcPts val="600"/>
              </a:spcAft>
              <a:buFont typeface="Wingdings" panose="05000000000000000000" pitchFamily="2" charset="2"/>
              <a:buChar char="ü"/>
            </a:pPr>
            <a:r>
              <a:rPr lang="en-US" dirty="0"/>
              <a:t>Change questions from one type to another</a:t>
            </a:r>
          </a:p>
          <a:p>
            <a:pPr marL="457200" indent="-457200">
              <a:spcBef>
                <a:spcPts val="0"/>
              </a:spcBef>
              <a:spcAft>
                <a:spcPts val="600"/>
              </a:spcAft>
              <a:buFont typeface="+mj-lt"/>
              <a:buAutoNum type="arabicParenR" startAt="4"/>
            </a:pPr>
            <a:r>
              <a:rPr lang="en-US" b="1" dirty="0"/>
              <a:t>Strategize</a:t>
            </a:r>
            <a:r>
              <a:rPr lang="en-US" dirty="0"/>
              <a:t> </a:t>
            </a:r>
          </a:p>
          <a:p>
            <a:pPr lvl="2">
              <a:spcBef>
                <a:spcPts val="0"/>
              </a:spcBef>
              <a:spcAft>
                <a:spcPts val="600"/>
              </a:spcAft>
              <a:buFont typeface="Wingdings" panose="05000000000000000000" pitchFamily="2" charset="2"/>
              <a:buChar char="ü"/>
            </a:pPr>
            <a:r>
              <a:rPr lang="en-US" dirty="0"/>
              <a:t>Prioritize your questions</a:t>
            </a:r>
          </a:p>
          <a:p>
            <a:pPr lvl="2">
              <a:spcBef>
                <a:spcPts val="0"/>
              </a:spcBef>
              <a:spcAft>
                <a:spcPts val="600"/>
              </a:spcAft>
              <a:buFont typeface="Wingdings" panose="05000000000000000000" pitchFamily="2" charset="2"/>
              <a:buChar char="ü"/>
            </a:pPr>
            <a:r>
              <a:rPr lang="en-US" dirty="0"/>
              <a:t>Action plan or discuss next steps</a:t>
            </a:r>
          </a:p>
          <a:p>
            <a:pPr lvl="2">
              <a:spcBef>
                <a:spcPts val="0"/>
              </a:spcBef>
              <a:spcAft>
                <a:spcPts val="600"/>
              </a:spcAft>
              <a:buFont typeface="Wingdings" panose="05000000000000000000" pitchFamily="2" charset="2"/>
              <a:buChar char="ü"/>
            </a:pPr>
            <a:r>
              <a:rPr lang="en-US" dirty="0"/>
              <a:t>Share </a:t>
            </a:r>
          </a:p>
          <a:p>
            <a:pPr marL="457200" indent="-457200">
              <a:spcBef>
                <a:spcPts val="0"/>
              </a:spcBef>
              <a:spcAft>
                <a:spcPts val="600"/>
              </a:spcAft>
              <a:buFont typeface="+mj-lt"/>
              <a:buAutoNum type="arabicParenR" startAt="5"/>
            </a:pPr>
            <a:r>
              <a:rPr lang="en-US" b="1" dirty="0"/>
              <a:t>Reflect</a:t>
            </a:r>
          </a:p>
        </p:txBody>
      </p:sp>
      <p:sp>
        <p:nvSpPr>
          <p:cNvPr id="5" name="TextBox 4"/>
          <p:cNvSpPr txBox="1"/>
          <p:nvPr/>
        </p:nvSpPr>
        <p:spPr>
          <a:xfrm>
            <a:off x="7264549" y="1436971"/>
            <a:ext cx="4589576" cy="1477328"/>
          </a:xfrm>
          <a:prstGeom prst="rect">
            <a:avLst/>
          </a:prstGeom>
          <a:solidFill>
            <a:schemeClr val="bg1">
              <a:lumMod val="85000"/>
            </a:schemeClr>
          </a:solidFill>
        </p:spPr>
        <p:txBody>
          <a:bodyPr wrap="square" rtlCol="0">
            <a:spAutoFit/>
          </a:bodyPr>
          <a:lstStyle/>
          <a:p>
            <a:pPr marL="342900" indent="-342900" defTabSz="457200">
              <a:buFont typeface="+mj-lt"/>
              <a:buAutoNum type="arabicPeriod"/>
              <a:defRPr/>
            </a:pPr>
            <a:r>
              <a:rPr lang="en-US" dirty="0">
                <a:solidFill>
                  <a:prstClr val="black"/>
                </a:solidFill>
              </a:rPr>
              <a:t>Ask as many questions as you can</a:t>
            </a:r>
          </a:p>
          <a:p>
            <a:pPr marL="342900" indent="-342900" defTabSz="457200">
              <a:buFont typeface="+mj-lt"/>
              <a:buAutoNum type="arabicPeriod"/>
              <a:defRPr/>
            </a:pPr>
            <a:r>
              <a:rPr lang="en-US" dirty="0">
                <a:solidFill>
                  <a:prstClr val="black"/>
                </a:solidFill>
              </a:rPr>
              <a:t>Do not stop to discuss, judge or answer</a:t>
            </a:r>
          </a:p>
          <a:p>
            <a:pPr marL="342900" indent="-342900" defTabSz="457200">
              <a:buFont typeface="+mj-lt"/>
              <a:buAutoNum type="arabicPeriod"/>
              <a:defRPr/>
            </a:pPr>
            <a:r>
              <a:rPr lang="en-US" dirty="0">
                <a:solidFill>
                  <a:prstClr val="black"/>
                </a:solidFill>
              </a:rPr>
              <a:t>Record </a:t>
            </a:r>
            <a:r>
              <a:rPr lang="en-US" i="1" dirty="0">
                <a:solidFill>
                  <a:prstClr val="black"/>
                </a:solidFill>
              </a:rPr>
              <a:t>exactly</a:t>
            </a:r>
            <a:r>
              <a:rPr lang="en-US" dirty="0">
                <a:solidFill>
                  <a:prstClr val="black"/>
                </a:solidFill>
              </a:rPr>
              <a:t> as stated</a:t>
            </a:r>
          </a:p>
          <a:p>
            <a:pPr marL="342900" indent="-342900" defTabSz="457200">
              <a:buFont typeface="+mj-lt"/>
              <a:buAutoNum type="arabicPeriod"/>
              <a:defRPr/>
            </a:pPr>
            <a:r>
              <a:rPr lang="en-US" dirty="0">
                <a:solidFill>
                  <a:prstClr val="black"/>
                </a:solidFill>
              </a:rPr>
              <a:t>Change statements into questions</a:t>
            </a:r>
          </a:p>
        </p:txBody>
      </p:sp>
      <p:cxnSp>
        <p:nvCxnSpPr>
          <p:cNvPr id="7" name="Straight Arrow Connector 6"/>
          <p:cNvCxnSpPr/>
          <p:nvPr/>
        </p:nvCxnSpPr>
        <p:spPr>
          <a:xfrm>
            <a:off x="4496647" y="2692520"/>
            <a:ext cx="2634551" cy="3098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482869" y="4260238"/>
            <a:ext cx="3169249" cy="1754327"/>
          </a:xfrm>
          <a:prstGeom prst="rect">
            <a:avLst/>
          </a:prstGeom>
          <a:solidFill>
            <a:schemeClr val="bg1">
              <a:lumMod val="85000"/>
            </a:schemeClr>
          </a:solidFill>
        </p:spPr>
        <p:txBody>
          <a:bodyPr wrap="square" rtlCol="0">
            <a:spAutoFit/>
          </a:bodyPr>
          <a:lstStyle/>
          <a:p>
            <a:pPr defTabSz="457200">
              <a:defRPr/>
            </a:pPr>
            <a:r>
              <a:rPr lang="en-US" b="1" dirty="0">
                <a:solidFill>
                  <a:prstClr val="black"/>
                </a:solidFill>
              </a:rPr>
              <a:t>Closed-Ended:</a:t>
            </a:r>
          </a:p>
          <a:p>
            <a:pPr defTabSz="457200">
              <a:defRPr/>
            </a:pPr>
            <a:r>
              <a:rPr lang="en-US" dirty="0">
                <a:solidFill>
                  <a:prstClr val="black"/>
                </a:solidFill>
              </a:rPr>
              <a:t>Answered with “yes,” “no” or one word</a:t>
            </a:r>
          </a:p>
          <a:p>
            <a:pPr defTabSz="457200">
              <a:defRPr/>
            </a:pPr>
            <a:endParaRPr lang="en-US" dirty="0">
              <a:solidFill>
                <a:prstClr val="black"/>
              </a:solidFill>
            </a:endParaRPr>
          </a:p>
          <a:p>
            <a:pPr defTabSz="457200">
              <a:defRPr/>
            </a:pPr>
            <a:r>
              <a:rPr lang="en-US" b="1" dirty="0">
                <a:solidFill>
                  <a:prstClr val="black"/>
                </a:solidFill>
              </a:rPr>
              <a:t>Open-Ended: </a:t>
            </a:r>
            <a:r>
              <a:rPr lang="en-US" dirty="0">
                <a:solidFill>
                  <a:prstClr val="black"/>
                </a:solidFill>
              </a:rPr>
              <a:t>Require longer explanation</a:t>
            </a:r>
          </a:p>
        </p:txBody>
      </p:sp>
      <p:cxnSp>
        <p:nvCxnSpPr>
          <p:cNvPr id="12" name="Straight Arrow Connector 11"/>
          <p:cNvCxnSpPr/>
          <p:nvPr/>
        </p:nvCxnSpPr>
        <p:spPr>
          <a:xfrm>
            <a:off x="8616671" y="3699127"/>
            <a:ext cx="803564" cy="37407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6096000" y="6488466"/>
            <a:ext cx="6096000" cy="307777"/>
          </a:xfrm>
          <a:prstGeom prst="rect">
            <a:avLst/>
          </a:prstGeom>
        </p:spPr>
        <p:txBody>
          <a:bodyPr>
            <a:spAutoFit/>
          </a:bodyPr>
          <a:lstStyle/>
          <a:p>
            <a:pPr marL="0" marR="0" lvl="0" indent="0" defTabSz="914400" rtl="0" eaLnBrk="1" fontAlgn="auto" latinLnBrk="0" hangingPunct="1">
              <a:lnSpc>
                <a:spcPct val="100000"/>
              </a:lnSpc>
              <a:spcBef>
                <a:spcPts val="0"/>
              </a:spcBef>
              <a:spcAft>
                <a:spcPts val="0"/>
              </a:spcAft>
              <a:buClrTx/>
              <a:buSzTx/>
              <a:buFontTx/>
              <a:buNone/>
              <a:tabLst>
                <a:tab pos="2743200" algn="ctr"/>
                <a:tab pos="5486400" algn="r"/>
              </a:tabLst>
              <a:defRPr/>
            </a:pPr>
            <a:r>
              <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rPr>
              <a:t>Source: The Right Question Institute	</a:t>
            </a:r>
            <a:r>
              <a:rPr kumimoji="0" lang="en-US" sz="1400" b="0" i="0" u="sng" strike="noStrike" kern="1200" cap="none" spc="0" normalizeH="0" baseline="0" noProof="0" dirty="0">
                <a:ln>
                  <a:noFill/>
                </a:ln>
                <a:solidFill>
                  <a:srgbClr val="0000FF"/>
                </a:solidFill>
                <a:effectLst/>
                <a:uLnTx/>
                <a:uFillTx/>
                <a:ea typeface="Calibri" panose="020F0502020204030204" pitchFamily="34" charset="0"/>
                <a:cs typeface="Times New Roman" panose="02020603050405020304" pitchFamily="18" charset="0"/>
                <a:hlinkClick r:id="rId3" action="ppaction://hlinkfile"/>
              </a:rPr>
              <a:t>rightquestion.org</a:t>
            </a:r>
            <a:endParaRPr kumimoji="0" lang="en-US" sz="1400" b="0" i="0" u="none" strike="noStrike" kern="1200" cap="none" spc="0" normalizeH="0" baseline="0" noProof="0" dirty="0">
              <a:ln>
                <a:noFill/>
              </a:ln>
              <a:solidFill>
                <a:srgbClr val="000000"/>
              </a:solidFill>
              <a:effectLst/>
              <a:uLnTx/>
              <a:uFillTx/>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79800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Content Placeholder 2"/>
          <p:cNvSpPr>
            <a:spLocks noGrp="1"/>
          </p:cNvSpPr>
          <p:nvPr>
            <p:ph idx="4294967295"/>
          </p:nvPr>
        </p:nvSpPr>
        <p:spPr>
          <a:xfrm>
            <a:off x="562707" y="2179642"/>
            <a:ext cx="10515600" cy="1692275"/>
          </a:xfrm>
        </p:spPr>
        <p:txBody>
          <a:bodyPr anchor="ctr"/>
          <a:lstStyle/>
          <a:p>
            <a:pPr marL="228600" lvl="1" indent="0" algn="ctr">
              <a:buNone/>
            </a:pPr>
            <a:r>
              <a:rPr lang="en-US" sz="4400" u="sng" dirty="0">
                <a:solidFill>
                  <a:srgbClr val="000000"/>
                </a:solidFill>
              </a:rPr>
              <a:t>Three</a:t>
            </a:r>
            <a:r>
              <a:rPr lang="en-US" sz="4400" dirty="0">
                <a:solidFill>
                  <a:srgbClr val="000000"/>
                </a:solidFill>
              </a:rPr>
              <a:t> thinking abilities </a:t>
            </a:r>
          </a:p>
          <a:p>
            <a:pPr marL="228600" lvl="1" indent="0" algn="ctr">
              <a:buNone/>
            </a:pPr>
            <a:r>
              <a:rPr lang="en-US" sz="4400" dirty="0">
                <a:solidFill>
                  <a:srgbClr val="000000"/>
                </a:solidFill>
              </a:rPr>
              <a:t>with </a:t>
            </a:r>
            <a:r>
              <a:rPr lang="en-US" sz="4400" u="sng" dirty="0">
                <a:solidFill>
                  <a:srgbClr val="000000"/>
                </a:solidFill>
              </a:rPr>
              <a:t>one</a:t>
            </a:r>
            <a:r>
              <a:rPr lang="en-US" sz="4400" dirty="0">
                <a:solidFill>
                  <a:srgbClr val="000000"/>
                </a:solidFill>
              </a:rPr>
              <a:t> process</a:t>
            </a:r>
          </a:p>
        </p:txBody>
      </p:sp>
    </p:spTree>
    <p:extLst>
      <p:ext uri="{BB962C8B-B14F-4D97-AF65-F5344CB8AC3E}">
        <p14:creationId xmlns:p14="http://schemas.microsoft.com/office/powerpoint/2010/main" val="11185197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1" name="Group 2"/>
          <p:cNvGrpSpPr>
            <a:grpSpLocks/>
          </p:cNvGrpSpPr>
          <p:nvPr/>
        </p:nvGrpSpPr>
        <p:grpSpPr bwMode="auto">
          <a:xfrm>
            <a:off x="2749524" y="1728866"/>
            <a:ext cx="5809691" cy="4111625"/>
            <a:chOff x="2008258" y="1376010"/>
            <a:chExt cx="5039995" cy="4112260"/>
          </a:xfrm>
        </p:grpSpPr>
        <p:grpSp>
          <p:nvGrpSpPr>
            <p:cNvPr id="75779" name="Group 1"/>
            <p:cNvGrpSpPr>
              <a:grpSpLocks/>
            </p:cNvGrpSpPr>
            <p:nvPr/>
          </p:nvGrpSpPr>
          <p:grpSpPr bwMode="auto">
            <a:xfrm>
              <a:off x="2008258" y="1376010"/>
              <a:ext cx="5039995" cy="4112260"/>
              <a:chOff x="2008258" y="1376010"/>
              <a:chExt cx="5039995" cy="4112260"/>
            </a:xfrm>
          </p:grpSpPr>
          <p:sp>
            <p:nvSpPr>
              <p:cNvPr id="75781" name="AutoShape 4"/>
              <p:cNvSpPr>
                <a:spLocks/>
              </p:cNvSpPr>
              <p:nvPr/>
            </p:nvSpPr>
            <p:spPr bwMode="auto">
              <a:xfrm rot="12900000">
                <a:off x="2008258" y="3226102"/>
                <a:ext cx="5039995" cy="469900"/>
              </a:xfrm>
              <a:prstGeom prst="leftRightArrow">
                <a:avLst>
                  <a:gd name="adj1" fmla="val 50000"/>
                  <a:gd name="adj2" fmla="val 101790"/>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2" name="AutoShape 4"/>
              <p:cNvSpPr>
                <a:spLocks/>
              </p:cNvSpPr>
              <p:nvPr/>
            </p:nvSpPr>
            <p:spPr bwMode="auto">
              <a:xfrm rot="-5400000">
                <a:off x="2535407" y="3197190"/>
                <a:ext cx="4112260" cy="469900"/>
              </a:xfrm>
              <a:prstGeom prst="leftRightArrow">
                <a:avLst>
                  <a:gd name="adj1" fmla="val 50000"/>
                  <a:gd name="adj2" fmla="val 101775"/>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3" name="AutoShape 4"/>
              <p:cNvSpPr>
                <a:spLocks/>
              </p:cNvSpPr>
              <p:nvPr/>
            </p:nvSpPr>
            <p:spPr bwMode="auto">
              <a:xfrm rot="8486795">
                <a:off x="2199666" y="3180110"/>
                <a:ext cx="4788388" cy="469900"/>
              </a:xfrm>
              <a:prstGeom prst="leftRightArrow">
                <a:avLst>
                  <a:gd name="adj1" fmla="val 50000"/>
                  <a:gd name="adj2" fmla="val 101759"/>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sp>
            <p:nvSpPr>
              <p:cNvPr id="75784" name="AutoShape 4"/>
              <p:cNvSpPr>
                <a:spLocks/>
              </p:cNvSpPr>
              <p:nvPr/>
            </p:nvSpPr>
            <p:spPr bwMode="auto">
              <a:xfrm>
                <a:off x="2400636" y="3226103"/>
                <a:ext cx="4342041" cy="469900"/>
              </a:xfrm>
              <a:prstGeom prst="leftRightArrow">
                <a:avLst>
                  <a:gd name="adj1" fmla="val 50000"/>
                  <a:gd name="adj2" fmla="val 101777"/>
                </a:avLst>
              </a:prstGeom>
              <a:solidFill>
                <a:srgbClr val="2C7C9F">
                  <a:alpha val="80783"/>
                </a:srgbClr>
              </a:solidFill>
              <a:ln w="25400">
                <a:solidFill>
                  <a:srgbClr val="3A93FF">
                    <a:alpha val="34117"/>
                  </a:srgbClr>
                </a:solidFill>
                <a:round/>
                <a:headEnd/>
                <a:tailEnd/>
              </a:ln>
            </p:spPr>
            <p:txBody>
              <a:bodyPr lIns="0" tIns="0" rIns="0" bIns="0"/>
              <a:lstStyle/>
              <a:p>
                <a:pPr algn="ctr" defTabSz="457200">
                  <a:defRPr/>
                </a:pPr>
                <a:endParaRPr lang="es-ES_tradnl">
                  <a:solidFill>
                    <a:prstClr val="black"/>
                  </a:solidFill>
                  <a:latin typeface="Rockwell"/>
                  <a:ea typeface="ヒラギノ角ゴ ProN W3" charset="0"/>
                  <a:cs typeface="ヒラギノ角ゴ ProN W3" charset="0"/>
                </a:endParaRPr>
              </a:p>
            </p:txBody>
          </p:sp>
        </p:grpSp>
        <p:sp>
          <p:nvSpPr>
            <p:cNvPr id="8" name="Rectangle 1"/>
            <p:cNvSpPr txBox="1">
              <a:spLocks noChangeArrowheads="1"/>
            </p:cNvSpPr>
            <p:nvPr/>
          </p:nvSpPr>
          <p:spPr>
            <a:xfrm>
              <a:off x="2414504" y="2821332"/>
              <a:ext cx="4381704" cy="1160167"/>
            </a:xfrm>
            <a:prstGeom prst="rect">
              <a:avLst/>
            </a:prstGeom>
          </p:spPr>
          <p:txBody>
            <a:bodyPr anchor="b">
              <a:noAutofit/>
            </a:bodyPr>
            <a:lstStyle/>
            <a:p>
              <a:pPr algn="ctr" defTabSz="457200">
                <a:defRPr/>
              </a:pPr>
              <a:r>
                <a:rPr lang="en-US" sz="4000" b="1" dirty="0">
                  <a:solidFill>
                    <a:srgbClr val="000000"/>
                  </a:solidFill>
                  <a:sym typeface="Gill Sans" charset="0"/>
                </a:rPr>
                <a:t>Divergent </a:t>
              </a:r>
            </a:p>
            <a:p>
              <a:pPr algn="ctr" defTabSz="457200">
                <a:defRPr/>
              </a:pPr>
              <a:r>
                <a:rPr lang="en-US" sz="4000" b="1" dirty="0">
                  <a:solidFill>
                    <a:srgbClr val="000000"/>
                  </a:solidFill>
                  <a:ea typeface="ヒラギノ角ゴ ProN W6" charset="-128"/>
                  <a:cs typeface="ヒラギノ角ゴ ProN W6" charset="-128"/>
                  <a:sym typeface="Gill Sans" charset="0"/>
                </a:rPr>
                <a:t>Thinking</a:t>
              </a:r>
            </a:p>
          </p:txBody>
        </p:sp>
      </p:grpSp>
      <p:sp>
        <p:nvSpPr>
          <p:cNvPr id="75778" name="Title 1"/>
          <p:cNvSpPr>
            <a:spLocks noGrp="1"/>
          </p:cNvSpPr>
          <p:nvPr>
            <p:ph type="title"/>
          </p:nvPr>
        </p:nvSpPr>
        <p:spPr>
          <a:xfrm>
            <a:off x="838200" y="92756"/>
            <a:ext cx="11471853" cy="1325563"/>
          </a:xfrm>
        </p:spPr>
        <p:txBody>
          <a:bodyPr>
            <a:normAutofit/>
          </a:bodyPr>
          <a:lstStyle/>
          <a:p>
            <a:pPr eaLnBrk="1" hangingPunct="1"/>
            <a:r>
              <a:rPr lang="en-US" dirty="0"/>
              <a:t>Thinking in many different directions</a:t>
            </a:r>
          </a:p>
        </p:txBody>
      </p:sp>
    </p:spTree>
    <p:extLst>
      <p:ext uri="{BB962C8B-B14F-4D97-AF65-F5344CB8AC3E}">
        <p14:creationId xmlns:p14="http://schemas.microsoft.com/office/powerpoint/2010/main" val="2695322814"/>
      </p:ext>
    </p:extLst>
  </p:cSld>
  <p:clrMapOvr>
    <a:masterClrMapping/>
  </p:clrMapOvr>
  <p:transition advClick="0" advTm="107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withEffect">
                                  <p:stCondLst>
                                    <p:cond delay="0"/>
                                  </p:stCondLst>
                                  <p:childTnLst>
                                    <p:set>
                                      <p:cBhvr>
                                        <p:cTn id="6" dur="1" fill="hold">
                                          <p:stCondLst>
                                            <p:cond delay="0"/>
                                          </p:stCondLst>
                                        </p:cTn>
                                        <p:tgtEl>
                                          <p:spTgt spid="81921"/>
                                        </p:tgtEl>
                                        <p:attrNameLst>
                                          <p:attrName>style.visibility</p:attrName>
                                        </p:attrNameLst>
                                      </p:cBhvr>
                                      <p:to>
                                        <p:strVal val="visible"/>
                                      </p:to>
                                    </p:set>
                                    <p:animEffect transition="in" filter="circle(out)">
                                      <p:cBhvr>
                                        <p:cTn id="7" dur="2000"/>
                                        <p:tgtEl>
                                          <p:spTgt spid="81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Title 1"/>
          <p:cNvSpPr>
            <a:spLocks noGrp="1"/>
          </p:cNvSpPr>
          <p:nvPr>
            <p:ph type="title"/>
          </p:nvPr>
        </p:nvSpPr>
        <p:spPr>
          <a:xfrm>
            <a:off x="727953" y="105490"/>
            <a:ext cx="10515600" cy="1325563"/>
          </a:xfrm>
        </p:spPr>
        <p:txBody>
          <a:bodyPr>
            <a:normAutofit/>
          </a:bodyPr>
          <a:lstStyle/>
          <a:p>
            <a:pPr eaLnBrk="1" hangingPunct="1"/>
            <a:r>
              <a:rPr lang="en-US" dirty="0"/>
              <a:t>Narrowing Down, Focusing</a:t>
            </a:r>
          </a:p>
        </p:txBody>
      </p:sp>
      <p:grpSp>
        <p:nvGrpSpPr>
          <p:cNvPr id="83970" name="Group 2"/>
          <p:cNvGrpSpPr>
            <a:grpSpLocks/>
          </p:cNvGrpSpPr>
          <p:nvPr/>
        </p:nvGrpSpPr>
        <p:grpSpPr bwMode="auto">
          <a:xfrm>
            <a:off x="2556257" y="1843800"/>
            <a:ext cx="6542131" cy="3901400"/>
            <a:chOff x="1332449" y="1744708"/>
            <a:chExt cx="6722338" cy="5113292"/>
          </a:xfrm>
        </p:grpSpPr>
        <p:sp>
          <p:nvSpPr>
            <p:cNvPr id="36872" name="AutoShape 7"/>
            <p:cNvSpPr>
              <a:spLocks/>
            </p:cNvSpPr>
            <p:nvPr/>
          </p:nvSpPr>
          <p:spPr bwMode="auto">
            <a:xfrm rot="13727190">
              <a:off x="1611310" y="2536873"/>
              <a:ext cx="2225655"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2" name="AutoShape 7"/>
            <p:cNvSpPr>
              <a:spLocks/>
            </p:cNvSpPr>
            <p:nvPr/>
          </p:nvSpPr>
          <p:spPr bwMode="auto">
            <a:xfrm rot="10800000">
              <a:off x="1332449" y="3933851"/>
              <a:ext cx="1858397"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3" name="AutoShape 7"/>
            <p:cNvSpPr>
              <a:spLocks/>
            </p:cNvSpPr>
            <p:nvPr/>
          </p:nvSpPr>
          <p:spPr bwMode="auto">
            <a:xfrm>
              <a:off x="6021267" y="3933851"/>
              <a:ext cx="2033520" cy="792155"/>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4" name="AutoShape 7"/>
            <p:cNvSpPr>
              <a:spLocks/>
            </p:cNvSpPr>
            <p:nvPr/>
          </p:nvSpPr>
          <p:spPr bwMode="auto">
            <a:xfrm rot="16200000">
              <a:off x="3651976" y="2366218"/>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5" name="AutoShape 7"/>
            <p:cNvSpPr>
              <a:spLocks/>
            </p:cNvSpPr>
            <p:nvPr/>
          </p:nvSpPr>
          <p:spPr bwMode="auto">
            <a:xfrm rot="18794076">
              <a:off x="5668828" y="2528935"/>
              <a:ext cx="2139931"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6" name="AutoShape 7"/>
            <p:cNvSpPr>
              <a:spLocks/>
            </p:cNvSpPr>
            <p:nvPr/>
          </p:nvSpPr>
          <p:spPr bwMode="auto">
            <a:xfrm rot="7922097">
              <a:off x="1839110" y="5179242"/>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7" name="AutoShape 7"/>
            <p:cNvSpPr>
              <a:spLocks/>
            </p:cNvSpPr>
            <p:nvPr/>
          </p:nvSpPr>
          <p:spPr bwMode="auto">
            <a:xfrm rot="5400000">
              <a:off x="3651976" y="5445940"/>
              <a:ext cx="2033570" cy="790549"/>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18" name="AutoShape 7"/>
            <p:cNvSpPr>
              <a:spLocks/>
            </p:cNvSpPr>
            <p:nvPr/>
          </p:nvSpPr>
          <p:spPr bwMode="auto">
            <a:xfrm rot="2678492">
              <a:off x="5435498" y="5202252"/>
              <a:ext cx="2033521" cy="792156"/>
            </a:xfrm>
            <a:prstGeom prst="leftArrow">
              <a:avLst>
                <a:gd name="adj1" fmla="val 50000"/>
                <a:gd name="adj2" fmla="val 80889"/>
              </a:avLst>
            </a:prstGeom>
            <a:solidFill>
              <a:srgbClr val="2C7C9F">
                <a:alpha val="80783"/>
              </a:srgbClr>
            </a:solidFill>
            <a:ln w="9525">
              <a:solidFill>
                <a:srgbClr val="3A93FF">
                  <a:alpha val="34117"/>
                </a:srgbClr>
              </a:solidFill>
              <a:round/>
              <a:headEnd/>
              <a:tailEnd/>
            </a:ln>
            <a:effectLst>
              <a:outerShdw blurRad="63500" dist="23000" dir="5400000" algn="ctr" rotWithShape="0">
                <a:schemeClr val="bg2">
                  <a:alpha val="34998"/>
                </a:schemeClr>
              </a:outerShdw>
            </a:effectLst>
          </p:spPr>
          <p:txBody>
            <a:bodyPr lIns="0" tIns="0" rIns="0" bIns="0"/>
            <a:lstStyle/>
            <a:p>
              <a:pPr algn="ctr" defTabSz="457200">
                <a:defRPr/>
              </a:pPr>
              <a:endParaRPr lang="en-US" dirty="0">
                <a:solidFill>
                  <a:prstClr val="black"/>
                </a:solidFill>
                <a:latin typeface="Rockwell"/>
                <a:ea typeface="ヒラギノ角ゴ ProN W3" charset="-128"/>
                <a:cs typeface="ヒラギノ角ゴ ProN W3" charset="-128"/>
              </a:endParaRPr>
            </a:p>
          </p:txBody>
        </p:sp>
        <p:sp>
          <p:nvSpPr>
            <p:cNvPr id="20" name="Rectangle 1"/>
            <p:cNvSpPr txBox="1">
              <a:spLocks noChangeArrowheads="1"/>
            </p:cNvSpPr>
            <p:nvPr/>
          </p:nvSpPr>
          <p:spPr>
            <a:xfrm>
              <a:off x="2724137" y="3799916"/>
              <a:ext cx="3917553" cy="1258876"/>
            </a:xfrm>
            <a:prstGeom prst="rect">
              <a:avLst/>
            </a:prstGeom>
          </p:spPr>
          <p:txBody>
            <a:bodyPr anchor="b">
              <a:noAutofit/>
            </a:bodyPr>
            <a:lstStyle/>
            <a:p>
              <a:pPr algn="ctr" defTabSz="457200">
                <a:defRPr/>
              </a:pPr>
              <a:r>
                <a:rPr lang="en-US" sz="4000" b="1" dirty="0">
                  <a:solidFill>
                    <a:srgbClr val="000000"/>
                  </a:solidFill>
                  <a:sym typeface="Gill Sans" charset="0"/>
                </a:rPr>
                <a:t>Convergent</a:t>
              </a:r>
            </a:p>
            <a:p>
              <a:pPr algn="ctr" defTabSz="457200">
                <a:defRPr/>
              </a:pPr>
              <a:r>
                <a:rPr lang="en-US" sz="4000" b="1" dirty="0">
                  <a:solidFill>
                    <a:srgbClr val="000000"/>
                  </a:solidFill>
                  <a:ea typeface="ヒラギノ角ゴ ProN W6" charset="-128"/>
                  <a:cs typeface="ヒラギノ角ゴ ProN W6" charset="-128"/>
                  <a:sym typeface="Gill Sans" charset="0"/>
                </a:rPr>
                <a:t>Thinking</a:t>
              </a:r>
            </a:p>
          </p:txBody>
        </p:sp>
      </p:grpSp>
    </p:spTree>
    <p:extLst>
      <p:ext uri="{BB962C8B-B14F-4D97-AF65-F5344CB8AC3E}">
        <p14:creationId xmlns:p14="http://schemas.microsoft.com/office/powerpoint/2010/main" val="3343455066"/>
      </p:ext>
    </p:extLst>
  </p:cSld>
  <p:clrMapOvr>
    <a:masterClrMapping/>
  </p:clrMapOvr>
  <p:transition advClick="0" advTm="109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circle(in)">
                                      <p:cBhvr>
                                        <p:cTn id="7" dur="2000"/>
                                        <p:tgtEl>
                                          <p:spTgt spid="839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3"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032" y="1656135"/>
            <a:ext cx="3547353" cy="4879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99334" name="TextBox 5"/>
          <p:cNvSpPr txBox="1">
            <a:spLocks noChangeArrowheads="1"/>
          </p:cNvSpPr>
          <p:nvPr/>
        </p:nvSpPr>
        <p:spPr bwMode="auto">
          <a:xfrm>
            <a:off x="5670383" y="2678491"/>
            <a:ext cx="5252543" cy="707886"/>
          </a:xfrm>
          <a:prstGeom prst="rect">
            <a:avLst/>
          </a:prstGeom>
          <a:noFill/>
          <a:ln w="9525">
            <a:noFill/>
            <a:miter lim="800000"/>
            <a:headEnd/>
            <a:tailEnd/>
          </a:ln>
        </p:spPr>
        <p:txBody>
          <a:bodyPr wrap="square">
            <a:spAutoFit/>
          </a:bodyPr>
          <a:lstStyle/>
          <a:p>
            <a:pPr algn="ctr" defTabSz="457200">
              <a:defRPr/>
            </a:pPr>
            <a:r>
              <a:rPr lang="en-US" sz="4000" b="1" dirty="0">
                <a:solidFill>
                  <a:srgbClr val="000000"/>
                </a:solidFill>
              </a:rPr>
              <a:t>Metacognition</a:t>
            </a:r>
          </a:p>
        </p:txBody>
      </p:sp>
      <p:sp>
        <p:nvSpPr>
          <p:cNvPr id="78852" name="Title 1"/>
          <p:cNvSpPr>
            <a:spLocks noGrp="1"/>
          </p:cNvSpPr>
          <p:nvPr>
            <p:ph type="title"/>
          </p:nvPr>
        </p:nvSpPr>
        <p:spPr/>
        <p:txBody>
          <a:bodyPr/>
          <a:lstStyle/>
          <a:p>
            <a:pPr eaLnBrk="1" hangingPunct="1"/>
            <a:r>
              <a:rPr lang="en-US" dirty="0"/>
              <a:t>Thinking about Thinking</a:t>
            </a:r>
          </a:p>
        </p:txBody>
      </p:sp>
      <p:pic>
        <p:nvPicPr>
          <p:cNvPr id="9" name="Picture 2">
            <a:extLst>
              <a:ext uri="{FF2B5EF4-FFF2-40B4-BE49-F238E27FC236}">
                <a16:creationId xmlns:a16="http://schemas.microsoft.com/office/drawing/2014/main" id="{C091495A-5821-4EB7-8F88-734828852F6C}"/>
              </a:ext>
            </a:extLst>
          </p:cNvPr>
          <p:cNvPicPr>
            <a:picLocks noChangeAspect="1" noChangeArrowheads="1"/>
          </p:cNvPicPr>
          <p:nvPr/>
        </p:nvPicPr>
        <p:blipFill>
          <a:blip r:embed="rId2">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015311" y="2120468"/>
            <a:ext cx="1378512" cy="15275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Tree>
    <p:extLst>
      <p:ext uri="{BB962C8B-B14F-4D97-AF65-F5344CB8AC3E}">
        <p14:creationId xmlns:p14="http://schemas.microsoft.com/office/powerpoint/2010/main" val="2392713698"/>
      </p:ext>
    </p:extLst>
  </p:cSld>
  <p:clrMapOvr>
    <a:masterClrMapping/>
  </p:clrMapOvr>
  <p:transition advClick="0" advTm="112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fade">
                                      <p:cBhvr>
                                        <p:cTn id="7" dur="1000"/>
                                        <p:tgtEl>
                                          <p:spTgt spid="99334"/>
                                        </p:tgtEl>
                                      </p:cBhvr>
                                    </p:animEffect>
                                    <p:anim calcmode="lin" valueType="num">
                                      <p:cBhvr>
                                        <p:cTn id="8" dur="1000" fill="hold"/>
                                        <p:tgtEl>
                                          <p:spTgt spid="99334"/>
                                        </p:tgtEl>
                                        <p:attrNameLst>
                                          <p:attrName>ppt_x</p:attrName>
                                        </p:attrNameLst>
                                      </p:cBhvr>
                                      <p:tavLst>
                                        <p:tav tm="0">
                                          <p:val>
                                            <p:strVal val="#ppt_x"/>
                                          </p:val>
                                        </p:tav>
                                        <p:tav tm="100000">
                                          <p:val>
                                            <p:strVal val="#ppt_x"/>
                                          </p:val>
                                        </p:tav>
                                      </p:tavLst>
                                    </p:anim>
                                    <p:anim calcmode="lin" valueType="num">
                                      <p:cBhvr>
                                        <p:cTn id="9" dur="1000" fill="hold"/>
                                        <p:tgtEl>
                                          <p:spTgt spid="993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68631" y="114316"/>
            <a:ext cx="11951824" cy="1325563"/>
          </a:xfrm>
        </p:spPr>
        <p:txBody>
          <a:bodyPr>
            <a:normAutofit/>
          </a:bodyPr>
          <a:lstStyle/>
          <a:p>
            <a:r>
              <a:rPr lang="en-US" sz="4000" dirty="0"/>
              <a:t>Access RQI’s Free QFT Resources</a:t>
            </a:r>
          </a:p>
        </p:txBody>
      </p:sp>
      <p:sp>
        <p:nvSpPr>
          <p:cNvPr id="6" name="Content Placeholder 8"/>
          <p:cNvSpPr txBox="1">
            <a:spLocks/>
          </p:cNvSpPr>
          <p:nvPr/>
        </p:nvSpPr>
        <p:spPr>
          <a:xfrm>
            <a:off x="768631" y="1439879"/>
            <a:ext cx="10161307" cy="1481967"/>
          </a:xfrm>
          <a:prstGeom prst="rect">
            <a:avLst/>
          </a:prstGeom>
          <a:ln w="28575" cap="flat" cmpd="sng" algn="ctr">
            <a:noFill/>
            <a:prstDash val="solid"/>
            <a:miter lim="800000"/>
          </a:ln>
        </p:spPr>
        <p:style>
          <a:lnRef idx="2">
            <a:schemeClr val="accent1"/>
          </a:lnRef>
          <a:fillRef idx="1">
            <a:schemeClr val="lt1"/>
          </a:fillRef>
          <a:effectRef idx="0">
            <a:schemeClr val="accent1"/>
          </a:effectRef>
          <a:fontRef idx="minor">
            <a:schemeClr val="dk1"/>
          </a:fontRef>
        </p:style>
        <p:txBody>
          <a:bodyPr>
            <a:noAutofit/>
          </a:bodyPr>
          <a:lstStyle>
            <a:lvl1pPr marL="171450" indent="-171450" algn="l" defTabSz="685800" rtl="0" eaLnBrk="1" latinLnBrk="0" hangingPunct="1">
              <a:lnSpc>
                <a:spcPct val="90000"/>
              </a:lnSpc>
              <a:spcBef>
                <a:spcPts val="750"/>
              </a:spcBef>
              <a:buFont typeface="Arial"/>
              <a:buChar char="•"/>
              <a:defRPr sz="2100" kern="1200">
                <a:solidFill>
                  <a:schemeClr val="dk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dk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dk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dk1"/>
                </a:solidFill>
                <a:latin typeface="+mn-lt"/>
                <a:ea typeface="+mn-ea"/>
                <a:cs typeface="+mn-cs"/>
              </a:defRPr>
            </a:lvl9pPr>
          </a:lstStyle>
          <a:p>
            <a:pPr marL="0" indent="0">
              <a:buNone/>
              <a:defRPr/>
            </a:pPr>
            <a:endParaRPr lang="en-US" altLang="en-US" sz="3200" dirty="0">
              <a:latin typeface="Rockwell" panose="02060603020205020403" pitchFamily="18" charset="0"/>
            </a:endParaRPr>
          </a:p>
          <a:p>
            <a:pPr marL="0" indent="0">
              <a:spcBef>
                <a:spcPts val="0"/>
              </a:spcBef>
              <a:buNone/>
              <a:defRPr/>
            </a:pPr>
            <a:r>
              <a:rPr lang="en-US" altLang="en-US" sz="3200" b="1" dirty="0"/>
              <a:t>https://</a:t>
            </a:r>
            <a:r>
              <a:rPr lang="en-US" altLang="en-US" sz="3200" b="1" dirty="0" err="1"/>
              <a:t>rightquestion.org</a:t>
            </a:r>
            <a:r>
              <a:rPr lang="en-US" altLang="en-US" sz="3200" b="1" dirty="0"/>
              <a:t>/education/resources</a:t>
            </a:r>
            <a:endParaRPr lang="en-US" sz="3200" b="1" dirty="0"/>
          </a:p>
        </p:txBody>
      </p:sp>
      <p:sp>
        <p:nvSpPr>
          <p:cNvPr id="14" name="TextBox 13"/>
          <p:cNvSpPr txBox="1"/>
          <p:nvPr/>
        </p:nvSpPr>
        <p:spPr>
          <a:xfrm>
            <a:off x="919544" y="5053452"/>
            <a:ext cx="3154257"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Classroom</a:t>
            </a:r>
            <a:r>
              <a:rPr kumimoji="0" lang="en-US" sz="1800" b="1" i="0" u="none" strike="noStrike" kern="1200" cap="none" spc="0" normalizeH="0" noProof="0" dirty="0">
                <a:ln>
                  <a:noFill/>
                </a:ln>
                <a:solidFill>
                  <a:srgbClr val="000000"/>
                </a:solidFill>
                <a:effectLst/>
                <a:uLnTx/>
                <a:uFillTx/>
                <a:cs typeface="+mn-cs"/>
              </a:rPr>
              <a:t> Examples</a:t>
            </a:r>
            <a:endParaRPr kumimoji="0" lang="en-US" sz="1800" b="1" i="0" u="none" strike="noStrike" kern="1200" cap="none" spc="0" normalizeH="0" baseline="0" noProof="0" dirty="0">
              <a:ln>
                <a:noFill/>
              </a:ln>
              <a:solidFill>
                <a:srgbClr val="000000"/>
              </a:solidFill>
              <a:effectLst/>
              <a:uLnTx/>
              <a:uFillTx/>
              <a:cs typeface="+mn-cs"/>
            </a:endParaRPr>
          </a:p>
        </p:txBody>
      </p:sp>
      <p:sp>
        <p:nvSpPr>
          <p:cNvPr id="15" name="TextBox 14"/>
          <p:cNvSpPr txBox="1"/>
          <p:nvPr/>
        </p:nvSpPr>
        <p:spPr>
          <a:xfrm>
            <a:off x="4153138" y="5053452"/>
            <a:ext cx="3215335" cy="369332"/>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0000"/>
                </a:solidFill>
              </a:rPr>
              <a:t>Instructional Videos</a:t>
            </a:r>
            <a:endParaRPr kumimoji="0" lang="en-US" sz="1800" b="1" i="0" u="none" strike="noStrike" kern="1200" cap="none" spc="0" normalizeH="0" baseline="0" noProof="0" dirty="0">
              <a:ln>
                <a:noFill/>
              </a:ln>
              <a:solidFill>
                <a:srgbClr val="000000"/>
              </a:solidFill>
              <a:effectLst/>
              <a:uLnTx/>
              <a:uFillTx/>
            </a:endParaRPr>
          </a:p>
        </p:txBody>
      </p:sp>
      <p:sp>
        <p:nvSpPr>
          <p:cNvPr id="16" name="TextBox 15"/>
          <p:cNvSpPr txBox="1"/>
          <p:nvPr/>
        </p:nvSpPr>
        <p:spPr>
          <a:xfrm>
            <a:off x="7873532" y="5053452"/>
            <a:ext cx="3948027" cy="369332"/>
          </a:xfrm>
          <a:prstGeom prst="rect">
            <a:avLst/>
          </a:prstGeom>
          <a:solidFill>
            <a:schemeClr val="bg1"/>
          </a:solid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cs typeface="+mn-cs"/>
              </a:rPr>
              <a:t>Planning</a:t>
            </a:r>
            <a:r>
              <a:rPr kumimoji="0" lang="en-US" sz="1800" b="1" i="0" u="none" strike="noStrike" kern="1200" cap="none" spc="0" normalizeH="0" noProof="0" dirty="0">
                <a:ln>
                  <a:noFill/>
                </a:ln>
                <a:solidFill>
                  <a:srgbClr val="000000"/>
                </a:solidFill>
                <a:effectLst/>
                <a:uLnTx/>
                <a:uFillTx/>
                <a:cs typeface="+mn-cs"/>
              </a:rPr>
              <a:t> Tools &amp; </a:t>
            </a:r>
            <a:r>
              <a:rPr kumimoji="0" lang="en-US" sz="1800" b="1" i="0" u="none" strike="noStrike" kern="1200" cap="none" spc="0" normalizeH="0" baseline="0" noProof="0" dirty="0">
                <a:ln>
                  <a:noFill/>
                </a:ln>
                <a:solidFill>
                  <a:srgbClr val="000000"/>
                </a:solidFill>
                <a:effectLst/>
                <a:uLnTx/>
                <a:uFillTx/>
                <a:cs typeface="+mn-cs"/>
              </a:rPr>
              <a:t>Templates</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9373" t="8431" r="29104" b="8164"/>
          <a:stretch/>
        </p:blipFill>
        <p:spPr>
          <a:xfrm>
            <a:off x="5055353" y="3127600"/>
            <a:ext cx="1638871" cy="1645920"/>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35568" t="6647" r="34649" b="9094"/>
          <a:stretch/>
        </p:blipFill>
        <p:spPr>
          <a:xfrm>
            <a:off x="1909485" y="3112304"/>
            <a:ext cx="1174377" cy="1661216"/>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20861" t="8726" r="20585" b="8910"/>
          <a:stretch/>
        </p:blipFill>
        <p:spPr>
          <a:xfrm>
            <a:off x="8326649" y="3301289"/>
            <a:ext cx="2093328" cy="1472231"/>
          </a:xfrm>
          <a:prstGeom prst="rect">
            <a:avLst/>
          </a:prstGeom>
        </p:spPr>
      </p:pic>
    </p:spTree>
    <p:extLst>
      <p:ext uri="{BB962C8B-B14F-4D97-AF65-F5344CB8AC3E}">
        <p14:creationId xmlns:p14="http://schemas.microsoft.com/office/powerpoint/2010/main" val="1489602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Explore Real Classroom Examples &amp; Applications</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6999039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728525" y="5140360"/>
            <a:ext cx="10933735" cy="885825"/>
          </a:xfrm>
        </p:spPr>
        <p:txBody>
          <a:bodyPr>
            <a:noAutofit/>
          </a:bodyPr>
          <a:lstStyle/>
          <a:p>
            <a:pPr marL="0" indent="0">
              <a:buNone/>
            </a:pPr>
            <a:r>
              <a:rPr lang="en-US" sz="4400" dirty="0">
                <a:solidFill>
                  <a:schemeClr val="tx2"/>
                </a:solidFill>
              </a:rPr>
              <a:t>Exploring Classroom Examples</a:t>
            </a:r>
            <a:endParaRPr lang="en-US" altLang="en-US" sz="4400" dirty="0">
              <a:solidFill>
                <a:schemeClr val="tx2"/>
              </a:solidFill>
              <a:latin typeface="Rockwell" panose="02060603020205020403" pitchFamily="18" charset="0"/>
            </a:endParaRPr>
          </a:p>
        </p:txBody>
      </p:sp>
      <p:pic>
        <p:nvPicPr>
          <p:cNvPr id="4" name="Picture Placeholder 3" descr="Screenshot 2015-09-16 15.08.2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2431" y="507019"/>
            <a:ext cx="7175260" cy="4036084"/>
          </a:xfrm>
          <a:prstGeom prst="rect">
            <a:avLst/>
          </a:prstGeom>
        </p:spPr>
      </p:pic>
      <p:cxnSp>
        <p:nvCxnSpPr>
          <p:cNvPr id="5" name="Straight Connector 4"/>
          <p:cNvCxnSpPr/>
          <p:nvPr/>
        </p:nvCxnSpPr>
        <p:spPr>
          <a:xfrm>
            <a:off x="728523" y="597798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09041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7"/>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ctr" rtl="0">
              <a:spcBef>
                <a:spcPts val="0"/>
              </a:spcBef>
              <a:spcAft>
                <a:spcPts val="0"/>
              </a:spcAft>
              <a:buNone/>
            </a:pPr>
            <a:r>
              <a:rPr lang="en-US" sz="3800" dirty="0"/>
              <a:t>Classroom Example: Kindergarten</a:t>
            </a:r>
            <a:endParaRPr sz="3800" dirty="0"/>
          </a:p>
        </p:txBody>
      </p:sp>
      <p:sp>
        <p:nvSpPr>
          <p:cNvPr id="4" name="Google Shape;427;p57"/>
          <p:cNvSpPr txBox="1">
            <a:spLocks/>
          </p:cNvSpPr>
          <p:nvPr/>
        </p:nvSpPr>
        <p:spPr>
          <a:xfrm>
            <a:off x="1729800" y="2119801"/>
            <a:ext cx="8732400" cy="298980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chemeClr val="dk1"/>
              </a:buClr>
              <a:buSzPts val="2800"/>
              <a:buFont typeface="Arial"/>
              <a:buNone/>
            </a:pPr>
            <a:r>
              <a:rPr lang="en-US" u="sng" dirty="0">
                <a:latin typeface="Century Gothic"/>
                <a:ea typeface="Century Gothic"/>
                <a:cs typeface="Century Gothic"/>
                <a:sym typeface="Century Gothic"/>
              </a:rPr>
              <a:t>Teacher:</a:t>
            </a:r>
            <a:r>
              <a:rPr lang="en-US" dirty="0">
                <a:latin typeface="Century Gothic"/>
                <a:ea typeface="Century Gothic"/>
                <a:cs typeface="Century Gothic"/>
                <a:sym typeface="Century Gothic"/>
              </a:rPr>
              <a:t> </a:t>
            </a:r>
            <a:r>
              <a:rPr lang="en-US" dirty="0"/>
              <a:t>Catherine </a:t>
            </a:r>
            <a:r>
              <a:rPr lang="en-US" dirty="0" err="1"/>
              <a:t>Tommasello</a:t>
            </a:r>
            <a:r>
              <a:rPr lang="en-US" dirty="0"/>
              <a:t>, Marietta, GA</a:t>
            </a:r>
          </a:p>
          <a:p>
            <a:pPr marL="0" indent="0">
              <a:buClr>
                <a:schemeClr val="dk1"/>
              </a:buClr>
              <a:buSzPts val="2800"/>
              <a:buFont typeface="Arial"/>
              <a:buNone/>
            </a:pPr>
            <a:r>
              <a:rPr lang="en-US" u="sng" dirty="0">
                <a:latin typeface="Century Gothic"/>
                <a:ea typeface="Century Gothic"/>
                <a:cs typeface="Century Gothic"/>
                <a:sym typeface="Century Gothic"/>
              </a:rPr>
              <a:t>Topic</a:t>
            </a:r>
            <a:r>
              <a:rPr lang="en-US" dirty="0">
                <a:latin typeface="Century Gothic"/>
                <a:ea typeface="Century Gothic"/>
                <a:cs typeface="Century Gothic"/>
                <a:sym typeface="Century Gothic"/>
              </a:rPr>
              <a:t>:</a:t>
            </a:r>
            <a:r>
              <a:rPr lang="en-US" dirty="0"/>
              <a:t> How can we make our school playground more inviting for all?</a:t>
            </a:r>
          </a:p>
          <a:p>
            <a:pPr marL="0" indent="0">
              <a:buClr>
                <a:schemeClr val="dk1"/>
              </a:buClr>
              <a:buSzPts val="2800"/>
              <a:buFont typeface="Arial"/>
              <a:buNone/>
            </a:pPr>
            <a:r>
              <a:rPr lang="en-US" u="sng" dirty="0">
                <a:latin typeface="Century Gothic"/>
                <a:ea typeface="Century Gothic"/>
                <a:cs typeface="Century Gothic"/>
                <a:sym typeface="Century Gothic"/>
              </a:rPr>
              <a:t>Purpose</a:t>
            </a:r>
            <a:r>
              <a:rPr lang="en-US" dirty="0">
                <a:latin typeface="Century Gothic"/>
                <a:ea typeface="Century Gothic"/>
                <a:cs typeface="Century Gothic"/>
                <a:sym typeface="Century Gothic"/>
              </a:rPr>
              <a:t>: </a:t>
            </a:r>
            <a:r>
              <a:rPr lang="en-US" dirty="0"/>
              <a:t>To launch kindergarten Project Based Learning (PBL) unit</a:t>
            </a:r>
          </a:p>
        </p:txBody>
      </p:sp>
    </p:spTree>
    <p:custDataLst>
      <p:tags r:id="rId1"/>
    </p:custDataLst>
    <p:extLst>
      <p:ext uri="{BB962C8B-B14F-4D97-AF65-F5344CB8AC3E}">
        <p14:creationId xmlns:p14="http://schemas.microsoft.com/office/powerpoint/2010/main" val="25070172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58"/>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b="0" dirty="0">
                <a:solidFill>
                  <a:srgbClr val="6ECACD"/>
                </a:solidFill>
              </a:rPr>
              <a:t>Question Focus</a:t>
            </a:r>
            <a:endParaRPr b="0" dirty="0">
              <a:solidFill>
                <a:srgbClr val="6ECACD"/>
              </a:solidFill>
            </a:endParaRPr>
          </a:p>
        </p:txBody>
      </p:sp>
      <p:sp>
        <p:nvSpPr>
          <p:cNvPr id="436" name="Google Shape;436;p58"/>
          <p:cNvSpPr txBox="1"/>
          <p:nvPr/>
        </p:nvSpPr>
        <p:spPr>
          <a:xfrm>
            <a:off x="9021461" y="6355161"/>
            <a:ext cx="3308100" cy="354000"/>
          </a:xfrm>
          <a:prstGeom prst="rect">
            <a:avLst/>
          </a:prstGeom>
          <a:noFill/>
          <a:ln>
            <a:noFill/>
          </a:ln>
        </p:spPr>
        <p:txBody>
          <a:bodyPr spcFirstLastPara="1" wrap="square" lIns="91425" tIns="91425" rIns="91425" bIns="91425" anchor="t" anchorCtr="0">
            <a:spAutoFit/>
          </a:bodyPr>
          <a:lstStyle/>
          <a:p>
            <a:pPr lvl="0" algn="ctr"/>
            <a:r>
              <a:rPr lang="en-US" sz="1100" u="sng" dirty="0">
                <a:solidFill>
                  <a:schemeClr val="hlink"/>
                </a:solidFill>
                <a:ea typeface="Century Gothic"/>
                <a:cs typeface="Century Gothic"/>
                <a:sym typeface="Century Gothic"/>
              </a:rPr>
              <a:t>https://www.loc.gov/item/2014693976/</a:t>
            </a:r>
            <a:endParaRPr sz="1100" dirty="0">
              <a:latin typeface="Century Gothic"/>
              <a:ea typeface="Century Gothic"/>
              <a:cs typeface="Century Gothic"/>
              <a:sym typeface="Century Gothic"/>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9964" y="1250811"/>
            <a:ext cx="7462418" cy="5458350"/>
          </a:xfrm>
          <a:prstGeom prst="rect">
            <a:avLst/>
          </a:prstGeom>
        </p:spPr>
      </p:pic>
    </p:spTree>
    <p:custDataLst>
      <p:tags r:id="rId1"/>
    </p:custDataLst>
    <p:extLst>
      <p:ext uri="{BB962C8B-B14F-4D97-AF65-F5344CB8AC3E}">
        <p14:creationId xmlns:p14="http://schemas.microsoft.com/office/powerpoint/2010/main" val="879861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9"/>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dirty="0"/>
              <a:t>Student Questions</a:t>
            </a:r>
            <a:endParaRPr dirty="0"/>
          </a:p>
        </p:txBody>
      </p:sp>
      <p:sp>
        <p:nvSpPr>
          <p:cNvPr id="443" name="Google Shape;443;p59"/>
          <p:cNvSpPr txBox="1">
            <a:spLocks noGrp="1"/>
          </p:cNvSpPr>
          <p:nvPr>
            <p:ph idx="1"/>
          </p:nvPr>
        </p:nvSpPr>
        <p:spPr>
          <a:xfrm>
            <a:off x="793750" y="1295655"/>
            <a:ext cx="5551632" cy="4967288"/>
          </a:xfrm>
          <a:prstGeom prst="rect">
            <a:avLst/>
          </a:prstGeom>
        </p:spPr>
        <p:txBody>
          <a:bodyPr spcFirstLastPara="1" wrap="square" lIns="91425" tIns="45700" rIns="91425" bIns="45700" anchor="t" anchorCtr="0">
            <a:noAutofit/>
          </a:bodyPr>
          <a:lstStyle/>
          <a:p>
            <a:pPr marL="533400" lvl="0" indent="-457200" algn="l" rtl="0">
              <a:lnSpc>
                <a:spcPct val="100000"/>
              </a:lnSpc>
              <a:spcBef>
                <a:spcPts val="1000"/>
              </a:spcBef>
              <a:spcAft>
                <a:spcPts val="0"/>
              </a:spcAft>
              <a:buSzPts val="2400"/>
              <a:buFont typeface="+mj-lt"/>
              <a:buAutoNum type="arabicPeriod"/>
            </a:pPr>
            <a:r>
              <a:rPr lang="en-US" sz="2400" dirty="0"/>
              <a:t>Is this a safe activity?</a:t>
            </a:r>
          </a:p>
          <a:p>
            <a:pPr marL="533400" lvl="0" indent="-457200" algn="l" rtl="0">
              <a:lnSpc>
                <a:spcPct val="100000"/>
              </a:lnSpc>
              <a:spcBef>
                <a:spcPts val="1000"/>
              </a:spcBef>
              <a:spcAft>
                <a:spcPts val="0"/>
              </a:spcAft>
              <a:buSzPts val="2400"/>
              <a:buFont typeface="+mj-lt"/>
              <a:buAutoNum type="arabicPeriod"/>
            </a:pPr>
            <a:r>
              <a:rPr lang="en-US" sz="2400" dirty="0"/>
              <a:t>Where are the boys?</a:t>
            </a:r>
          </a:p>
          <a:p>
            <a:pPr marL="533400" lvl="0" indent="-457200" algn="l" rtl="0">
              <a:lnSpc>
                <a:spcPct val="100000"/>
              </a:lnSpc>
              <a:spcBef>
                <a:spcPts val="1000"/>
              </a:spcBef>
              <a:spcAft>
                <a:spcPts val="0"/>
              </a:spcAft>
              <a:buSzPts val="2400"/>
              <a:buFont typeface="+mj-lt"/>
              <a:buAutoNum type="arabicPeriod"/>
            </a:pPr>
            <a:r>
              <a:rPr lang="en-US" sz="2400" dirty="0"/>
              <a:t>What are they swinging on?</a:t>
            </a:r>
          </a:p>
          <a:p>
            <a:pPr marL="533400" lvl="0" indent="-457200" algn="l" rtl="0">
              <a:lnSpc>
                <a:spcPct val="100000"/>
              </a:lnSpc>
              <a:spcBef>
                <a:spcPts val="1000"/>
              </a:spcBef>
              <a:spcAft>
                <a:spcPts val="0"/>
              </a:spcAft>
              <a:buSzPts val="2400"/>
              <a:buFont typeface="+mj-lt"/>
              <a:buAutoNum type="arabicPeriod"/>
            </a:pPr>
            <a:r>
              <a:rPr lang="en-US" sz="2400" dirty="0"/>
              <a:t>Why are there buildings?</a:t>
            </a:r>
          </a:p>
          <a:p>
            <a:pPr marL="533400" lvl="0" indent="-457200" algn="l" rtl="0">
              <a:lnSpc>
                <a:spcPct val="100000"/>
              </a:lnSpc>
              <a:spcBef>
                <a:spcPts val="1000"/>
              </a:spcBef>
              <a:spcAft>
                <a:spcPts val="0"/>
              </a:spcAft>
              <a:buSzPts val="2400"/>
              <a:buFont typeface="+mj-lt"/>
              <a:buAutoNum type="arabicPeriod"/>
            </a:pPr>
            <a:r>
              <a:rPr lang="en-US" sz="2400" dirty="0"/>
              <a:t>Where is the teacher?</a:t>
            </a:r>
          </a:p>
          <a:p>
            <a:pPr marL="533400" lvl="0" indent="-457200" algn="l" rtl="0">
              <a:lnSpc>
                <a:spcPct val="100000"/>
              </a:lnSpc>
              <a:spcBef>
                <a:spcPts val="1000"/>
              </a:spcBef>
              <a:spcAft>
                <a:spcPts val="0"/>
              </a:spcAft>
              <a:buSzPts val="2400"/>
              <a:buFont typeface="+mj-lt"/>
              <a:buAutoNum type="arabicPeriod"/>
            </a:pPr>
            <a:r>
              <a:rPr lang="en-US" sz="2400" dirty="0"/>
              <a:t>Don’t they have any grass?</a:t>
            </a:r>
          </a:p>
          <a:p>
            <a:pPr marL="533400" lvl="0" indent="-457200" algn="l" rtl="0">
              <a:lnSpc>
                <a:spcPct val="100000"/>
              </a:lnSpc>
              <a:spcBef>
                <a:spcPts val="1000"/>
              </a:spcBef>
              <a:spcAft>
                <a:spcPts val="0"/>
              </a:spcAft>
              <a:buSzPts val="2400"/>
              <a:buFont typeface="+mj-lt"/>
              <a:buAutoNum type="arabicPeriod"/>
            </a:pPr>
            <a:r>
              <a:rPr lang="en-US" sz="2400" dirty="0"/>
              <a:t>Is that fence safe? It has spikes on top</a:t>
            </a:r>
          </a:p>
          <a:p>
            <a:pPr marL="533400" lvl="0" indent="-457200" algn="l" rtl="0">
              <a:lnSpc>
                <a:spcPct val="100000"/>
              </a:lnSpc>
              <a:spcBef>
                <a:spcPts val="1000"/>
              </a:spcBef>
              <a:spcAft>
                <a:spcPts val="0"/>
              </a:spcAft>
              <a:buSzPts val="2400"/>
              <a:buFont typeface="+mj-lt"/>
              <a:buAutoNum type="arabicPeriod"/>
            </a:pPr>
            <a:r>
              <a:rPr lang="en-US" sz="2400" dirty="0"/>
              <a:t>Why can’t that kid come inside?</a:t>
            </a:r>
          </a:p>
          <a:p>
            <a:pPr marL="533400" lvl="0" indent="-457200" algn="l" rtl="0">
              <a:lnSpc>
                <a:spcPct val="100000"/>
              </a:lnSpc>
              <a:spcBef>
                <a:spcPts val="1000"/>
              </a:spcBef>
              <a:spcAft>
                <a:spcPts val="0"/>
              </a:spcAft>
              <a:buSzPts val="2400"/>
              <a:buFont typeface="+mj-lt"/>
              <a:buAutoNum type="arabicPeriod"/>
            </a:pPr>
            <a:r>
              <a:rPr lang="en-US" sz="2400" dirty="0"/>
              <a:t>Why do those kids have tights on?</a:t>
            </a:r>
          </a:p>
        </p:txBody>
      </p:sp>
      <p:sp>
        <p:nvSpPr>
          <p:cNvPr id="444" name="Google Shape;444;p59"/>
          <p:cNvSpPr txBox="1">
            <a:spLocks noGrp="1"/>
          </p:cNvSpPr>
          <p:nvPr>
            <p:ph type="body" idx="4294967295"/>
          </p:nvPr>
        </p:nvSpPr>
        <p:spPr>
          <a:xfrm>
            <a:off x="6179126" y="1308920"/>
            <a:ext cx="5855711" cy="5130800"/>
          </a:xfrm>
          <a:prstGeom prst="rect">
            <a:avLst/>
          </a:prstGeom>
        </p:spPr>
        <p:txBody>
          <a:bodyPr spcFirstLastPara="1" wrap="square" lIns="91425" tIns="45700" rIns="91425" bIns="45700" anchor="t" anchorCtr="0">
            <a:normAutofit/>
          </a:bodyPr>
          <a:lstStyle/>
          <a:p>
            <a:pPr marL="533400" lvl="0" indent="-457200">
              <a:lnSpc>
                <a:spcPct val="100000"/>
              </a:lnSpc>
              <a:buSzPts val="2400"/>
              <a:buFont typeface="+mj-lt"/>
              <a:buAutoNum type="arabicPeriod" startAt="10"/>
            </a:pPr>
            <a:r>
              <a:rPr lang="en-US" sz="2400" dirty="0"/>
              <a:t>Why is there a truck with hay on it?</a:t>
            </a:r>
          </a:p>
          <a:p>
            <a:pPr marL="533400" lvl="0" indent="-457200">
              <a:lnSpc>
                <a:spcPct val="100000"/>
              </a:lnSpc>
              <a:buSzPts val="2400"/>
              <a:buFont typeface="+mj-lt"/>
              <a:buAutoNum type="arabicPeriod" startAt="10"/>
            </a:pPr>
            <a:r>
              <a:rPr lang="en-US" sz="2400" dirty="0"/>
              <a:t>Why do they have a fence?</a:t>
            </a:r>
          </a:p>
          <a:p>
            <a:pPr marL="533400" lvl="0" indent="-457200" algn="l" rtl="0">
              <a:lnSpc>
                <a:spcPct val="100000"/>
              </a:lnSpc>
              <a:spcBef>
                <a:spcPts val="1000"/>
              </a:spcBef>
              <a:spcAft>
                <a:spcPts val="0"/>
              </a:spcAft>
              <a:buSzPts val="2400"/>
              <a:buFont typeface="+mj-lt"/>
              <a:buAutoNum type="arabicPeriod" startAt="10"/>
            </a:pPr>
            <a:r>
              <a:rPr lang="en-US" sz="2400" dirty="0"/>
              <a:t>Did anyone get hurt playing this game?</a:t>
            </a:r>
          </a:p>
          <a:p>
            <a:pPr marL="533400" lvl="0" indent="-457200" algn="l" rtl="0">
              <a:lnSpc>
                <a:spcPct val="100000"/>
              </a:lnSpc>
              <a:spcBef>
                <a:spcPts val="1000"/>
              </a:spcBef>
              <a:spcAft>
                <a:spcPts val="0"/>
              </a:spcAft>
              <a:buSzPts val="2400"/>
              <a:buFont typeface="+mj-lt"/>
              <a:buAutoNum type="arabicPeriod" startAt="10"/>
            </a:pPr>
            <a:r>
              <a:rPr lang="en-US" sz="2400" dirty="0"/>
              <a:t>Do they have a PAWS promise?</a:t>
            </a:r>
          </a:p>
          <a:p>
            <a:pPr marL="533400" lvl="0" indent="-457200" algn="l" rtl="0">
              <a:lnSpc>
                <a:spcPct val="100000"/>
              </a:lnSpc>
              <a:spcBef>
                <a:spcPts val="1000"/>
              </a:spcBef>
              <a:spcAft>
                <a:spcPts val="0"/>
              </a:spcAft>
              <a:buSzPts val="2400"/>
              <a:buFont typeface="+mj-lt"/>
              <a:buAutoNum type="arabicPeriod" startAt="10"/>
            </a:pPr>
            <a:r>
              <a:rPr lang="en-US" sz="2400" dirty="0"/>
              <a:t>Where is their mom and dad?</a:t>
            </a:r>
          </a:p>
          <a:p>
            <a:pPr marL="533400" lvl="0" indent="-457200" algn="l" rtl="0">
              <a:lnSpc>
                <a:spcPct val="100000"/>
              </a:lnSpc>
              <a:spcBef>
                <a:spcPts val="1000"/>
              </a:spcBef>
              <a:spcAft>
                <a:spcPts val="0"/>
              </a:spcAft>
              <a:buSzPts val="2400"/>
              <a:buFont typeface="+mj-lt"/>
              <a:buAutoNum type="arabicPeriod" startAt="10"/>
            </a:pPr>
            <a:r>
              <a:rPr lang="en-US" sz="2400" dirty="0"/>
              <a:t>What does that sign say?</a:t>
            </a:r>
          </a:p>
          <a:p>
            <a:pPr marL="533400" lvl="0" indent="-457200" algn="l" rtl="0">
              <a:lnSpc>
                <a:spcPct val="100000"/>
              </a:lnSpc>
              <a:spcBef>
                <a:spcPts val="1000"/>
              </a:spcBef>
              <a:spcAft>
                <a:spcPts val="0"/>
              </a:spcAft>
              <a:buSzPts val="2400"/>
              <a:buFont typeface="+mj-lt"/>
              <a:buAutoNum type="arabicPeriod" startAt="10"/>
            </a:pPr>
            <a:r>
              <a:rPr lang="en-US" sz="2400" dirty="0"/>
              <a:t>What happens after it rains?</a:t>
            </a:r>
          </a:p>
          <a:p>
            <a:pPr marL="533400" lvl="0" indent="-457200" algn="l" rtl="0">
              <a:lnSpc>
                <a:spcPct val="100000"/>
              </a:lnSpc>
              <a:spcBef>
                <a:spcPts val="1000"/>
              </a:spcBef>
              <a:spcAft>
                <a:spcPts val="0"/>
              </a:spcAft>
              <a:buSzPts val="2400"/>
              <a:buFont typeface="+mj-lt"/>
              <a:buAutoNum type="arabicPeriod" startAt="10"/>
            </a:pPr>
            <a:r>
              <a:rPr lang="en-US" sz="2400" dirty="0"/>
              <a:t>Why don’t they invited that kid to play?</a:t>
            </a:r>
            <a:endParaRPr sz="2400" dirty="0"/>
          </a:p>
        </p:txBody>
      </p:sp>
    </p:spTree>
    <p:custDataLst>
      <p:tags r:id="rId1"/>
    </p:custDataLst>
    <p:extLst>
      <p:ext uri="{BB962C8B-B14F-4D97-AF65-F5344CB8AC3E}">
        <p14:creationId xmlns:p14="http://schemas.microsoft.com/office/powerpoint/2010/main" val="3547577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60"/>
          <p:cNvSpPr txBox="1">
            <a:spLocks noGrp="1"/>
          </p:cNvSpPr>
          <p:nvPr>
            <p:ph type="title"/>
          </p:nvPr>
        </p:nvSpPr>
        <p:spPr>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Next Steps with Student Questions</a:t>
            </a:r>
            <a:endParaRPr/>
          </a:p>
        </p:txBody>
      </p:sp>
      <p:sp>
        <p:nvSpPr>
          <p:cNvPr id="451" name="Google Shape;451;p60"/>
          <p:cNvSpPr txBox="1">
            <a:spLocks noGrp="1"/>
          </p:cNvSpPr>
          <p:nvPr>
            <p:ph idx="1"/>
          </p:nvPr>
        </p:nvSpPr>
        <p:spPr>
          <a:prstGeom prst="rect">
            <a:avLst/>
          </a:prstGeom>
        </p:spPr>
        <p:txBody>
          <a:bodyPr spcFirstLastPara="1" wrap="square" lIns="91425" tIns="45700" rIns="91425" bIns="45700" anchor="t" anchorCtr="0">
            <a:normAutofit lnSpcReduction="10000"/>
          </a:bodyPr>
          <a:lstStyle/>
          <a:p>
            <a:pPr marL="457200" lvl="0" indent="-406400" algn="l" rtl="0">
              <a:lnSpc>
                <a:spcPct val="120000"/>
              </a:lnSpc>
              <a:spcBef>
                <a:spcPts val="1000"/>
              </a:spcBef>
              <a:spcAft>
                <a:spcPts val="0"/>
              </a:spcAft>
              <a:buSzPts val="2800"/>
              <a:buChar char="•"/>
            </a:pPr>
            <a:r>
              <a:rPr lang="en-US" dirty="0"/>
              <a:t>Students made a Venn Diagram to compare the playground from the past to their own playground. What is inviting about both? What is uninviting about the playground from the past? What is uninviting about our playground?</a:t>
            </a:r>
          </a:p>
          <a:p>
            <a:pPr marL="457200" lvl="0" indent="-406400" algn="l" rtl="0">
              <a:lnSpc>
                <a:spcPct val="120000"/>
              </a:lnSpc>
              <a:spcBef>
                <a:spcPts val="1000"/>
              </a:spcBef>
              <a:spcAft>
                <a:spcPts val="0"/>
              </a:spcAft>
              <a:buSzPts val="2800"/>
              <a:buChar char="•"/>
            </a:pPr>
            <a:r>
              <a:rPr lang="en-US" dirty="0"/>
              <a:t>Students compiled their findings and shared them with other Kindergarten classes. This research helped them further investigate their driving question</a:t>
            </a:r>
            <a:endParaRPr dirty="0"/>
          </a:p>
        </p:txBody>
      </p:sp>
    </p:spTree>
    <p:custDataLst>
      <p:tags r:id="rId1"/>
    </p:custDataLst>
    <p:extLst>
      <p:ext uri="{BB962C8B-B14F-4D97-AF65-F5344CB8AC3E}">
        <p14:creationId xmlns:p14="http://schemas.microsoft.com/office/powerpoint/2010/main" val="36826893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a:spLocks noGrp="1"/>
          </p:cNvSpPr>
          <p:nvPr>
            <p:ph type="title"/>
          </p:nvPr>
        </p:nvSpPr>
        <p:spPr>
          <a:xfrm>
            <a:off x="520329" y="496752"/>
            <a:ext cx="10515600" cy="1325563"/>
          </a:xfrm>
          <a:prstGeom prst="rect">
            <a:avLst/>
          </a:prstGeom>
          <a:noFill/>
          <a:ln>
            <a:noFill/>
          </a:ln>
        </p:spPr>
        <p:txBody>
          <a:bodyPr vert="horz" lIns="91425" tIns="45700" rIns="91425" bIns="45700" rtlCol="0" anchor="t" anchorCtr="0">
            <a:noAutofit/>
          </a:bodyPr>
          <a:lstStyle/>
          <a:p>
            <a:pPr algn="ctr">
              <a:lnSpc>
                <a:spcPct val="100000"/>
              </a:lnSpc>
              <a:spcBef>
                <a:spcPts val="0"/>
              </a:spcBef>
              <a:buClr>
                <a:schemeClr val="accent1"/>
              </a:buClr>
              <a:buSzPct val="25000"/>
            </a:pPr>
            <a:r>
              <a:rPr lang="en-US" sz="4000" dirty="0">
                <a:ea typeface="Rockwell" charset="0"/>
                <a:cs typeface="Rockwell" charset="0"/>
                <a:sym typeface="Rokkitt"/>
              </a:rPr>
              <a:t>Classroom Example:</a:t>
            </a:r>
            <a:r>
              <a:rPr lang="en-US" sz="4000" dirty="0">
                <a:ea typeface="Rockwell" charset="0"/>
                <a:cs typeface="Rockwell" charset="0"/>
              </a:rPr>
              <a:t> </a:t>
            </a:r>
            <a:r>
              <a:rPr lang="en-US" sz="4000" dirty="0">
                <a:ea typeface="Rockwell" charset="0"/>
                <a:cs typeface="Rockwell" charset="0"/>
                <a:sym typeface="Rokkitt"/>
              </a:rPr>
              <a:t>4</a:t>
            </a:r>
            <a:r>
              <a:rPr lang="en-US" sz="4000" baseline="30000" dirty="0">
                <a:ea typeface="Rockwell" charset="0"/>
                <a:cs typeface="Rockwell" charset="0"/>
                <a:sym typeface="Rokkitt"/>
              </a:rPr>
              <a:t>th</a:t>
            </a:r>
            <a:r>
              <a:rPr lang="en-US" sz="4000" dirty="0">
                <a:ea typeface="Rockwell" charset="0"/>
                <a:cs typeface="Rockwell" charset="0"/>
                <a:sym typeface="Rokkitt"/>
              </a:rPr>
              <a:t> Grade</a:t>
            </a:r>
          </a:p>
        </p:txBody>
      </p:sp>
      <p:sp>
        <p:nvSpPr>
          <p:cNvPr id="450" name="Shape 450"/>
          <p:cNvSpPr txBox="1">
            <a:spLocks noGrp="1"/>
          </p:cNvSpPr>
          <p:nvPr>
            <p:ph idx="1"/>
          </p:nvPr>
        </p:nvSpPr>
        <p:spPr>
          <a:xfrm>
            <a:off x="1136073" y="1822315"/>
            <a:ext cx="9899856" cy="4237916"/>
          </a:xfrm>
          <a:prstGeom prst="rect">
            <a:avLst/>
          </a:prstGeom>
          <a:noFill/>
          <a:ln>
            <a:noFill/>
          </a:ln>
        </p:spPr>
        <p:txBody>
          <a:bodyPr vert="horz" lIns="91425" tIns="45700" rIns="91425" bIns="45700" rtlCol="0" anchor="t" anchorCtr="0">
            <a:noAutofit/>
          </a:bodyPr>
          <a:lstStyle/>
          <a:p>
            <a:pPr marL="0" indent="0">
              <a:lnSpc>
                <a:spcPct val="150000"/>
              </a:lnSpc>
              <a:buNone/>
            </a:pPr>
            <a:r>
              <a:rPr lang="en-US" sz="3200" u="sng" dirty="0">
                <a:latin typeface="+mj-lt"/>
              </a:rPr>
              <a:t>Teacher:</a:t>
            </a:r>
            <a:r>
              <a:rPr lang="en-US" sz="3200" dirty="0">
                <a:latin typeface="+mj-lt"/>
              </a:rPr>
              <a:t> Deirdre </a:t>
            </a:r>
            <a:r>
              <a:rPr lang="en-US" sz="3200" dirty="0" err="1">
                <a:latin typeface="+mj-lt"/>
              </a:rPr>
              <a:t>Brotherson</a:t>
            </a:r>
            <a:r>
              <a:rPr lang="en-US" sz="3200" dirty="0">
                <a:latin typeface="+mj-lt"/>
              </a:rPr>
              <a:t>, Hooksett, NH</a:t>
            </a:r>
          </a:p>
          <a:p>
            <a:pPr marL="0" indent="0">
              <a:lnSpc>
                <a:spcPct val="150000"/>
              </a:lnSpc>
              <a:buNone/>
            </a:pPr>
            <a:r>
              <a:rPr lang="en-US" sz="3200" u="sng" dirty="0">
                <a:latin typeface="+mj-lt"/>
              </a:rPr>
              <a:t>Topic:</a:t>
            </a:r>
            <a:r>
              <a:rPr lang="en-US" sz="3200" dirty="0">
                <a:latin typeface="+mj-lt"/>
              </a:rPr>
              <a:t> Math unit on variables</a:t>
            </a:r>
          </a:p>
          <a:p>
            <a:pPr marL="0" indent="0">
              <a:lnSpc>
                <a:spcPct val="100000"/>
              </a:lnSpc>
              <a:buNone/>
            </a:pPr>
            <a:r>
              <a:rPr lang="en-US" sz="3200" u="sng" dirty="0">
                <a:latin typeface="+mj-lt"/>
              </a:rPr>
              <a:t>Purpose:</a:t>
            </a:r>
            <a:r>
              <a:rPr lang="en-US" sz="3200" dirty="0">
                <a:latin typeface="+mj-lt"/>
              </a:rPr>
              <a:t> To engage students at the start of a unit on variables and assess their current skill level</a:t>
            </a:r>
          </a:p>
          <a:p>
            <a:pPr>
              <a:lnSpc>
                <a:spcPct val="150000"/>
              </a:lnSpc>
              <a:spcBef>
                <a:spcPts val="2000"/>
              </a:spcBef>
              <a:buClr>
                <a:schemeClr val="accent1"/>
              </a:buClr>
              <a:buSzPct val="75000"/>
              <a:buNone/>
            </a:pPr>
            <a:endParaRPr sz="3200" dirty="0">
              <a:solidFill>
                <a:schemeClr val="dk1"/>
              </a:solidFill>
              <a:latin typeface="Rockwell" panose="02060603020205020403" pitchFamily="18" charset="0"/>
              <a:ea typeface="Rokkitt"/>
              <a:cs typeface="Rokkitt"/>
              <a:sym typeface="Rokkitt"/>
            </a:endParaRPr>
          </a:p>
        </p:txBody>
      </p:sp>
    </p:spTree>
    <p:extLst>
      <p:ext uri="{BB962C8B-B14F-4D97-AF65-F5344CB8AC3E}">
        <p14:creationId xmlns:p14="http://schemas.microsoft.com/office/powerpoint/2010/main" val="26861745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Shape 455"/>
          <p:cNvSpPr txBox="1">
            <a:spLocks noGrp="1"/>
          </p:cNvSpPr>
          <p:nvPr>
            <p:ph type="title"/>
          </p:nvPr>
        </p:nvSpPr>
        <p:spPr>
          <a:xfrm>
            <a:off x="786319" y="259406"/>
            <a:ext cx="10515600" cy="758757"/>
          </a:xfrm>
          <a:prstGeom prst="rect">
            <a:avLst/>
          </a:prstGeom>
          <a:noFill/>
          <a:ln>
            <a:noFill/>
          </a:ln>
        </p:spPr>
        <p:txBody>
          <a:bodyPr vert="horz" lIns="91425" tIns="45700" rIns="91425" bIns="45700" rtlCol="0" anchor="t" anchorCtr="0">
            <a:noAutofit/>
          </a:bodyPr>
          <a:lstStyle/>
          <a:p>
            <a:pPr>
              <a:lnSpc>
                <a:spcPct val="100000"/>
              </a:lnSpc>
              <a:spcBef>
                <a:spcPts val="0"/>
              </a:spcBef>
              <a:buClr>
                <a:schemeClr val="accent1"/>
              </a:buClr>
              <a:buSzPct val="25000"/>
            </a:pPr>
            <a:r>
              <a:rPr lang="en-US" dirty="0">
                <a:ea typeface="Rockwell" charset="0"/>
                <a:cs typeface="Rockwell" charset="0"/>
                <a:sym typeface="Rokkitt"/>
              </a:rPr>
              <a:t>Question Focus</a:t>
            </a:r>
          </a:p>
        </p:txBody>
      </p:sp>
      <p:sp>
        <p:nvSpPr>
          <p:cNvPr id="456" name="Shape 456"/>
          <p:cNvSpPr txBox="1"/>
          <p:nvPr/>
        </p:nvSpPr>
        <p:spPr>
          <a:xfrm>
            <a:off x="2314578" y="2698750"/>
            <a:ext cx="7264399" cy="1016000"/>
          </a:xfrm>
          <a:prstGeom prst="rect">
            <a:avLst/>
          </a:prstGeom>
          <a:noFill/>
          <a:ln>
            <a:noFill/>
          </a:ln>
        </p:spPr>
        <p:txBody>
          <a:bodyPr lIns="91425" tIns="45700" rIns="91425" bIns="45700" anchor="t" anchorCtr="0">
            <a:noAutofit/>
          </a:bodyPr>
          <a:lstStyle/>
          <a:p>
            <a:pPr algn="ctr" defTabSz="457200">
              <a:buClr>
                <a:prstClr val="black"/>
              </a:buClr>
              <a:buSzPct val="25000"/>
              <a:defRPr/>
            </a:pPr>
            <a:r>
              <a:rPr lang="en-US" sz="6000" dirty="0">
                <a:solidFill>
                  <a:prstClr val="black"/>
                </a:solidFill>
                <a:latin typeface="+mj-lt"/>
                <a:ea typeface="Rokkitt"/>
                <a:cs typeface="Rokkitt"/>
                <a:sym typeface="Rokkitt"/>
              </a:rPr>
              <a:t>24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 </a:t>
            </a:r>
            <a:r>
              <a:rPr lang="en-US" sz="6000" dirty="0">
                <a:solidFill>
                  <a:prstClr val="black"/>
                </a:solidFill>
                <a:latin typeface="Rockwell" panose="02060603020205020403" pitchFamily="18" charset="0"/>
                <a:ea typeface="Rokkitt"/>
                <a:cs typeface="Rokkitt"/>
                <a:sym typeface="Wingdings" panose="05000000000000000000" pitchFamily="2" charset="2"/>
              </a:rPr>
              <a:t></a:t>
            </a:r>
            <a:r>
              <a:rPr lang="en-US" sz="6000" dirty="0">
                <a:solidFill>
                  <a:prstClr val="black"/>
                </a:solidFill>
                <a:latin typeface="Rockwell" panose="02060603020205020403" pitchFamily="18" charset="0"/>
                <a:ea typeface="Rokkitt"/>
                <a:cs typeface="Rokkitt"/>
                <a:sym typeface="Rokkitt"/>
              </a:rPr>
              <a:t> </a:t>
            </a:r>
          </a:p>
        </p:txBody>
      </p:sp>
    </p:spTree>
    <p:extLst>
      <p:ext uri="{BB962C8B-B14F-4D97-AF65-F5344CB8AC3E}">
        <p14:creationId xmlns:p14="http://schemas.microsoft.com/office/powerpoint/2010/main" val="34907227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Title 1"/>
          <p:cNvSpPr>
            <a:spLocks noGrp="1"/>
          </p:cNvSpPr>
          <p:nvPr>
            <p:ph type="title"/>
          </p:nvPr>
        </p:nvSpPr>
        <p:spPr/>
        <p:txBody>
          <a:bodyPr>
            <a:normAutofit/>
          </a:bodyPr>
          <a:lstStyle/>
          <a:p>
            <a:r>
              <a:rPr lang="en-US" sz="4000" dirty="0"/>
              <a:t>Student Questions</a:t>
            </a:r>
          </a:p>
        </p:txBody>
      </p:sp>
      <p:sp>
        <p:nvSpPr>
          <p:cNvPr id="3" name="Content Placeholder 2"/>
          <p:cNvSpPr>
            <a:spLocks noGrp="1"/>
          </p:cNvSpPr>
          <p:nvPr>
            <p:ph idx="1"/>
          </p:nvPr>
        </p:nvSpPr>
        <p:spPr>
          <a:xfrm>
            <a:off x="838200" y="1546192"/>
            <a:ext cx="5434012" cy="3678980"/>
          </a:xfrm>
        </p:spPr>
        <p:txBody>
          <a:bodyPr>
            <a:noAutofit/>
          </a:bodyPr>
          <a:lstStyle/>
          <a:p>
            <a:pPr marL="341313" indent="-341313">
              <a:spcBef>
                <a:spcPts val="600"/>
              </a:spcBef>
              <a:buFont typeface="Calibri" charset="0"/>
              <a:buAutoNum type="arabicPeriod"/>
              <a:defRPr/>
            </a:pPr>
            <a:r>
              <a:rPr lang="en-US" sz="2400" dirty="0">
                <a:solidFill>
                  <a:srgbClr val="000000"/>
                </a:solidFill>
                <a:cs typeface="Gill Sans" charset="0"/>
              </a:rPr>
              <a:t>Why is the 24 first?</a:t>
            </a:r>
          </a:p>
          <a:p>
            <a:pPr marL="341313" indent="-341313">
              <a:spcBef>
                <a:spcPts val="600"/>
              </a:spcBef>
              <a:buFont typeface="Calibri" charset="0"/>
              <a:buAutoNum type="arabicPeriod"/>
              <a:defRPr/>
            </a:pPr>
            <a:r>
              <a:rPr lang="en-US" sz="2400" dirty="0">
                <a:solidFill>
                  <a:srgbClr val="000000"/>
                </a:solidFill>
                <a:cs typeface="Gill Sans" charset="0"/>
              </a:rPr>
              <a:t>What do the smiley faces mean?</a:t>
            </a:r>
          </a:p>
          <a:p>
            <a:pPr marL="341313" indent="-341313">
              <a:spcBef>
                <a:spcPts val="600"/>
              </a:spcBef>
              <a:buFont typeface="Calibri" charset="0"/>
              <a:buAutoNum type="arabicPeriod"/>
              <a:defRPr/>
            </a:pPr>
            <a:r>
              <a:rPr lang="en-US" sz="2400" b="1" dirty="0">
                <a:solidFill>
                  <a:srgbClr val="000000"/>
                </a:solidFill>
                <a:cs typeface="Gill Sans" charset="0"/>
              </a:rPr>
              <a:t>Why are there 3 smiley faces?</a:t>
            </a:r>
          </a:p>
          <a:p>
            <a:pPr marL="341313" indent="-341313">
              <a:spcBef>
                <a:spcPts val="600"/>
              </a:spcBef>
              <a:buFont typeface="Calibri" charset="0"/>
              <a:buAutoNum type="arabicPeriod"/>
              <a:defRPr/>
            </a:pPr>
            <a:r>
              <a:rPr lang="en-US" sz="2400" dirty="0">
                <a:solidFill>
                  <a:srgbClr val="000000"/>
                </a:solidFill>
                <a:cs typeface="Gill Sans" charset="0"/>
              </a:rPr>
              <a:t>How am I suppose to figure this out?</a:t>
            </a:r>
          </a:p>
          <a:p>
            <a:pPr marL="341313" indent="-341313">
              <a:spcBef>
                <a:spcPts val="600"/>
              </a:spcBef>
              <a:buFont typeface="Calibri" charset="0"/>
              <a:buAutoNum type="arabicPeriod"/>
              <a:defRPr/>
            </a:pPr>
            <a:r>
              <a:rPr lang="en-US" sz="2400" dirty="0">
                <a:solidFill>
                  <a:srgbClr val="000000"/>
                </a:solidFill>
                <a:cs typeface="Gill Sans" charset="0"/>
              </a:rPr>
              <a:t>Is the answer 12?</a:t>
            </a:r>
          </a:p>
          <a:p>
            <a:pPr marL="341313" indent="-341313">
              <a:spcBef>
                <a:spcPts val="600"/>
              </a:spcBef>
              <a:buFont typeface="Calibri" charset="0"/>
              <a:buAutoNum type="arabicPeriod"/>
              <a:defRPr/>
            </a:pPr>
            <a:r>
              <a:rPr lang="en-US" sz="2400" dirty="0">
                <a:solidFill>
                  <a:srgbClr val="000000"/>
                </a:solidFill>
                <a:cs typeface="Gill Sans" charset="0"/>
              </a:rPr>
              <a:t>Can I put any number for a smiley face?</a:t>
            </a:r>
          </a:p>
          <a:p>
            <a:pPr marL="341313" indent="-341313">
              <a:spcBef>
                <a:spcPts val="600"/>
              </a:spcBef>
              <a:buFont typeface="Calibri" charset="0"/>
              <a:buAutoNum type="arabicPeriod"/>
              <a:defRPr/>
            </a:pPr>
            <a:r>
              <a:rPr lang="en-US" sz="2400" b="1" dirty="0">
                <a:solidFill>
                  <a:srgbClr val="000000"/>
                </a:solidFill>
                <a:cs typeface="Gill Sans" charset="0"/>
              </a:rPr>
              <a:t>Do three faces mean something?</a:t>
            </a:r>
          </a:p>
          <a:p>
            <a:pPr marL="341313" indent="-341313">
              <a:spcBef>
                <a:spcPts val="600"/>
              </a:spcBef>
              <a:buFont typeface="Calibri" charset="0"/>
              <a:buAutoNum type="arabicPeriod"/>
              <a:defRPr/>
            </a:pPr>
            <a:r>
              <a:rPr lang="en-US" sz="2400" b="1" dirty="0">
                <a:solidFill>
                  <a:srgbClr val="000000"/>
                </a:solidFill>
                <a:cs typeface="Gill Sans" charset="0"/>
              </a:rPr>
              <a:t>Do the numbers have to be the same because the smiley faces are the same?</a:t>
            </a:r>
          </a:p>
          <a:p>
            <a:pPr marL="341313" indent="-341313">
              <a:spcBef>
                <a:spcPts val="600"/>
              </a:spcBef>
              <a:buFont typeface="Calibri" charset="0"/>
              <a:buAutoNum type="arabicPeriod"/>
              <a:defRPr/>
            </a:pPr>
            <a:r>
              <a:rPr lang="en-US" sz="2400" dirty="0">
                <a:solidFill>
                  <a:srgbClr val="000000"/>
                </a:solidFill>
                <a:cs typeface="Gill Sans" charset="0"/>
              </a:rPr>
              <a:t>What numbers will work here?</a:t>
            </a:r>
          </a:p>
        </p:txBody>
      </p:sp>
      <p:sp>
        <p:nvSpPr>
          <p:cNvPr id="2" name="TextBox 1"/>
          <p:cNvSpPr txBox="1"/>
          <p:nvPr/>
        </p:nvSpPr>
        <p:spPr>
          <a:xfrm>
            <a:off x="6747448" y="1546192"/>
            <a:ext cx="4782564" cy="4539704"/>
          </a:xfrm>
          <a:prstGeom prst="rect">
            <a:avLst/>
          </a:prstGeom>
          <a:noFill/>
        </p:spPr>
        <p:txBody>
          <a:bodyPr wrap="square" rtlCol="0">
            <a:spAutoFit/>
          </a:bodyPr>
          <a:lstStyle/>
          <a:p>
            <a:pPr marL="457200" indent="-457200" defTabSz="457200">
              <a:spcBef>
                <a:spcPts val="600"/>
              </a:spcBef>
              <a:buSzPct val="75000"/>
              <a:buFont typeface="+mj-lt"/>
              <a:buAutoNum type="arabicPeriod" startAt="10"/>
              <a:defRPr/>
            </a:pPr>
            <a:r>
              <a:rPr lang="en-US" sz="2400" dirty="0">
                <a:solidFill>
                  <a:srgbClr val="000000"/>
                </a:solidFill>
                <a:cs typeface="Gill Sans" charset="0"/>
              </a:rPr>
              <a:t>Does it mean 24 is a really happy number?</a:t>
            </a:r>
          </a:p>
          <a:p>
            <a:pPr marL="457200" indent="-457200" defTabSz="457200">
              <a:spcBef>
                <a:spcPts val="600"/>
              </a:spcBef>
              <a:buSzPct val="75000"/>
              <a:buFont typeface="+mj-lt"/>
              <a:buAutoNum type="arabicPeriod" startAt="10"/>
              <a:defRPr/>
            </a:pPr>
            <a:r>
              <a:rPr lang="en-US" sz="2400" b="1" dirty="0">
                <a:solidFill>
                  <a:srgbClr val="000000"/>
                </a:solidFill>
                <a:cs typeface="Gill Sans" charset="0"/>
              </a:rPr>
              <a:t>Can we replace each smiley face with an 8?</a:t>
            </a:r>
          </a:p>
          <a:p>
            <a:pPr marL="341313" indent="-341313" defTabSz="457200">
              <a:spcBef>
                <a:spcPts val="600"/>
              </a:spcBef>
              <a:buSzPct val="75000"/>
              <a:buFont typeface="Calibri" charset="0"/>
              <a:buAutoNum type="arabicPeriod" startAt="10"/>
              <a:defRPr/>
            </a:pPr>
            <a:r>
              <a:rPr lang="en-US" sz="2400" dirty="0">
                <a:solidFill>
                  <a:srgbClr val="000000"/>
                </a:solidFill>
                <a:cs typeface="Gill Sans" charset="0"/>
              </a:rPr>
              <a:t>Do any other numbers work?</a:t>
            </a:r>
          </a:p>
          <a:p>
            <a:pPr marL="341313" indent="-341313" defTabSz="457200">
              <a:spcBef>
                <a:spcPts val="600"/>
              </a:spcBef>
              <a:buSzPct val="75000"/>
              <a:buFont typeface="Calibri" charset="0"/>
              <a:buAutoNum type="arabicPeriod" startAt="10"/>
              <a:defRPr/>
            </a:pPr>
            <a:r>
              <a:rPr lang="en-US" sz="2400" dirty="0">
                <a:solidFill>
                  <a:srgbClr val="000000"/>
                </a:solidFill>
                <a:cs typeface="Gill Sans" charset="0"/>
              </a:rPr>
              <a:t>Can we do this for any number?</a:t>
            </a:r>
          </a:p>
          <a:p>
            <a:pPr marL="341313" indent="-341313" defTabSz="457200">
              <a:spcBef>
                <a:spcPts val="600"/>
              </a:spcBef>
              <a:buSzPct val="75000"/>
              <a:buFont typeface="Calibri" charset="0"/>
              <a:buAutoNum type="arabicPeriod" startAt="10"/>
              <a:defRPr/>
            </a:pPr>
            <a:r>
              <a:rPr lang="en-US" sz="2400" b="1" dirty="0">
                <a:solidFill>
                  <a:srgbClr val="000000"/>
                </a:solidFill>
                <a:cs typeface="Gill Sans" charset="0"/>
              </a:rPr>
              <a:t>Does it always have to be smiley faces?</a:t>
            </a:r>
          </a:p>
          <a:p>
            <a:pPr marL="341313" indent="-341313" defTabSz="457200">
              <a:spcBef>
                <a:spcPts val="600"/>
              </a:spcBef>
              <a:buSzPct val="75000"/>
              <a:buFont typeface="Calibri" charset="0"/>
              <a:buAutoNum type="arabicPeriod" startAt="10"/>
              <a:defRPr/>
            </a:pPr>
            <a:r>
              <a:rPr lang="en-US" sz="2400" b="1" dirty="0">
                <a:solidFill>
                  <a:srgbClr val="000000"/>
                </a:solidFill>
                <a:cs typeface="Gill Sans" charset="0"/>
              </a:rPr>
              <a:t>Do we always have to use three things?</a:t>
            </a:r>
          </a:p>
        </p:txBody>
      </p:sp>
    </p:spTree>
    <p:extLst>
      <p:ext uri="{BB962C8B-B14F-4D97-AF65-F5344CB8AC3E}">
        <p14:creationId xmlns:p14="http://schemas.microsoft.com/office/powerpoint/2010/main" val="3981417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Next Steps</a:t>
            </a:r>
          </a:p>
        </p:txBody>
      </p:sp>
      <p:sp>
        <p:nvSpPr>
          <p:cNvPr id="3" name="Content Placeholder 2"/>
          <p:cNvSpPr>
            <a:spLocks noGrp="1"/>
          </p:cNvSpPr>
          <p:nvPr>
            <p:ph idx="1"/>
          </p:nvPr>
        </p:nvSpPr>
        <p:spPr/>
        <p:txBody>
          <a:bodyPr/>
          <a:lstStyle/>
          <a:p>
            <a:pPr>
              <a:buFont typeface="Arial" charset="0"/>
              <a:buChar char="•"/>
            </a:pPr>
            <a:r>
              <a:rPr lang="en-US" dirty="0"/>
              <a:t>Posters of students’ questions were displayed on walls around the room</a:t>
            </a:r>
          </a:p>
          <a:p>
            <a:pPr>
              <a:buFont typeface="Arial" charset="0"/>
              <a:buChar char="•"/>
            </a:pPr>
            <a:r>
              <a:rPr lang="en-US" dirty="0"/>
              <a:t>As students learned more about variables, they went up to the wall to cross off questions they had answered</a:t>
            </a:r>
          </a:p>
          <a:p>
            <a:pPr>
              <a:buFont typeface="Arial" charset="0"/>
              <a:buChar char="•"/>
            </a:pPr>
            <a:r>
              <a:rPr lang="en-US" dirty="0"/>
              <a:t>At the end of the unit, students discussed what they had learned and what questions they now had</a:t>
            </a:r>
          </a:p>
        </p:txBody>
      </p:sp>
    </p:spTree>
    <p:extLst>
      <p:ext uri="{BB962C8B-B14F-4D97-AF65-F5344CB8AC3E}">
        <p14:creationId xmlns:p14="http://schemas.microsoft.com/office/powerpoint/2010/main" val="2806337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86978" y="409923"/>
            <a:ext cx="9671497"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4000" b="0" i="0" u="none" strike="noStrike" kern="1200" cap="none" spc="0" normalizeH="0" baseline="0" noProof="0" dirty="0">
                <a:ln>
                  <a:noFill/>
                </a:ln>
                <a:solidFill>
                  <a:schemeClr val="tx2"/>
                </a:solidFill>
                <a:effectLst/>
                <a:uLnTx/>
                <a:uFillTx/>
                <a:latin typeface="Rockwell" panose="02060603020205020403" pitchFamily="18" charset="0"/>
                <a:cs typeface="+mn-cs"/>
              </a:rPr>
              <a:t>Use and Share These Resources </a:t>
            </a:r>
            <a:endParaRPr kumimoji="0" lang="en-US" sz="4000" b="0" i="0" u="none" strike="noStrike" kern="1200" cap="none" spc="0" normalizeH="0" baseline="0" noProof="0" dirty="0">
              <a:ln>
                <a:noFill/>
              </a:ln>
              <a:solidFill>
                <a:schemeClr val="tx2"/>
              </a:solidFill>
              <a:effectLst/>
              <a:uLnTx/>
              <a:uFillTx/>
              <a:latin typeface="Rockwell" panose="02060603020205020403" pitchFamily="18" charset="0"/>
              <a:cs typeface="+mn-cs"/>
            </a:endParaRPr>
          </a:p>
        </p:txBody>
      </p:sp>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53187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algn="ctr" eaLnBrk="1" hangingPunct="1"/>
            <a:r>
              <a:rPr lang="en-US" sz="4000" dirty="0">
                <a:cs typeface="MS PGothic" pitchFamily="34" charset="-128"/>
              </a:rPr>
              <a:t>Classroom Example:</a:t>
            </a:r>
            <a:br>
              <a:rPr lang="en-US" sz="4000" dirty="0">
                <a:cs typeface="MS PGothic" pitchFamily="34" charset="-128"/>
              </a:rPr>
            </a:br>
            <a:r>
              <a:rPr lang="en-US" sz="4000" dirty="0">
                <a:cs typeface="MS PGothic" pitchFamily="34" charset="-128"/>
              </a:rPr>
              <a:t>6</a:t>
            </a:r>
            <a:r>
              <a:rPr lang="en-US" sz="4000" baseline="30000" dirty="0">
                <a:cs typeface="MS PGothic" pitchFamily="34" charset="-128"/>
              </a:rPr>
              <a:t>th</a:t>
            </a:r>
            <a:r>
              <a:rPr lang="en-US" sz="4000" dirty="0">
                <a:cs typeface="MS PGothic" pitchFamily="34" charset="-128"/>
              </a:rPr>
              <a:t> Grade </a:t>
            </a:r>
          </a:p>
        </p:txBody>
      </p:sp>
      <p:sp>
        <p:nvSpPr>
          <p:cNvPr id="102402" name="Content Placeholder 2"/>
          <p:cNvSpPr>
            <a:spLocks noGrp="1"/>
          </p:cNvSpPr>
          <p:nvPr>
            <p:ph idx="1"/>
          </p:nvPr>
        </p:nvSpPr>
        <p:spPr/>
        <p:txBody>
          <a:bodyPr/>
          <a:lstStyle/>
          <a:p>
            <a:pPr marL="0" indent="0">
              <a:buNone/>
            </a:pPr>
            <a:r>
              <a:rPr lang="en-US" sz="3000" u="sng" dirty="0">
                <a:cs typeface="MS PGothic" pitchFamily="34" charset="-128"/>
              </a:rPr>
              <a:t>Teacher</a:t>
            </a:r>
            <a:r>
              <a:rPr lang="en-US" sz="3000" dirty="0">
                <a:cs typeface="MS PGothic" pitchFamily="34" charset="-128"/>
              </a:rPr>
              <a:t>: Megan </a:t>
            </a:r>
            <a:r>
              <a:rPr lang="en-US" sz="3000" dirty="0" err="1">
                <a:cs typeface="MS PGothic" pitchFamily="34" charset="-128"/>
              </a:rPr>
              <a:t>Harvell</a:t>
            </a:r>
            <a:r>
              <a:rPr lang="en-US" sz="3000" dirty="0">
                <a:cs typeface="MS PGothic" pitchFamily="34" charset="-128"/>
              </a:rPr>
              <a:t>, Boston, MA</a:t>
            </a:r>
          </a:p>
          <a:p>
            <a:pPr marL="0" indent="0">
              <a:buNone/>
            </a:pPr>
            <a:r>
              <a:rPr lang="en-US" sz="3000" u="sng" dirty="0">
                <a:cs typeface="MS PGothic" pitchFamily="34" charset="-128"/>
              </a:rPr>
              <a:t>Topic</a:t>
            </a:r>
            <a:r>
              <a:rPr lang="en-US" sz="3000" dirty="0">
                <a:cs typeface="MS PGothic" pitchFamily="34" charset="-128"/>
              </a:rPr>
              <a:t>: The Civil War</a:t>
            </a:r>
          </a:p>
          <a:p>
            <a:pPr marL="0" indent="0">
              <a:buNone/>
            </a:pPr>
            <a:r>
              <a:rPr lang="en-US" sz="3000" u="sng" dirty="0">
                <a:cs typeface="MS PGothic" pitchFamily="34" charset="-128"/>
              </a:rPr>
              <a:t>Purpose</a:t>
            </a:r>
            <a:r>
              <a:rPr lang="en-US" sz="3000" dirty="0">
                <a:cs typeface="MS PGothic" pitchFamily="34" charset="-128"/>
              </a:rPr>
              <a:t>: Pre-reading activity to engage students</a:t>
            </a:r>
          </a:p>
        </p:txBody>
      </p:sp>
    </p:spTree>
    <p:extLst>
      <p:ext uri="{BB962C8B-B14F-4D97-AF65-F5344CB8AC3E}">
        <p14:creationId xmlns:p14="http://schemas.microsoft.com/office/powerpoint/2010/main" val="19939525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dirty="0">
                <a:cs typeface="MS PGothic" pitchFamily="34" charset="-128"/>
              </a:rPr>
              <a:t>Question Focus</a:t>
            </a:r>
          </a:p>
        </p:txBody>
      </p:sp>
      <p:pic>
        <p:nvPicPr>
          <p:cNvPr id="101379" name="Picture 1"/>
          <p:cNvPicPr>
            <a:picLocks noChangeAspect="1"/>
          </p:cNvPicPr>
          <p:nvPr/>
        </p:nvPicPr>
        <p:blipFill>
          <a:blip r:embed="rId2"/>
          <a:srcRect/>
          <a:stretch>
            <a:fillRect/>
          </a:stretch>
        </p:blipFill>
        <p:spPr bwMode="auto">
          <a:xfrm>
            <a:off x="2840122" y="1766456"/>
            <a:ext cx="6511756" cy="4386263"/>
          </a:xfrm>
          <a:prstGeom prst="rect">
            <a:avLst/>
          </a:prstGeom>
          <a:noFill/>
          <a:ln w="9525">
            <a:noFill/>
            <a:miter lim="800000"/>
            <a:headEnd/>
            <a:tailEnd/>
          </a:ln>
        </p:spPr>
      </p:pic>
    </p:spTree>
    <p:extLst>
      <p:ext uri="{BB962C8B-B14F-4D97-AF65-F5344CB8AC3E}">
        <p14:creationId xmlns:p14="http://schemas.microsoft.com/office/powerpoint/2010/main" val="4115553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r>
              <a:rPr lang="en-US" dirty="0">
                <a:cs typeface="MS PGothic" pitchFamily="34" charset="-128"/>
              </a:rPr>
              <a:t>Student Questions</a:t>
            </a:r>
          </a:p>
        </p:txBody>
      </p:sp>
      <p:sp>
        <p:nvSpPr>
          <p:cNvPr id="3" name="Content Placeholder 2"/>
          <p:cNvSpPr>
            <a:spLocks noGrp="1"/>
          </p:cNvSpPr>
          <p:nvPr>
            <p:ph idx="1"/>
          </p:nvPr>
        </p:nvSpPr>
        <p:spPr>
          <a:xfrm>
            <a:off x="838200" y="1177749"/>
            <a:ext cx="10515600" cy="4351338"/>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numCol="1">
            <a:normAutofit fontScale="25000" lnSpcReduction="20000"/>
          </a:bodyPr>
          <a:lstStyle/>
          <a:p>
            <a:pPr marL="341313" indent="-341313">
              <a:lnSpc>
                <a:spcPct val="170000"/>
              </a:lnSpc>
              <a:spcBef>
                <a:spcPts val="0"/>
              </a:spcBef>
              <a:buFont typeface="Calibri" charset="0"/>
              <a:buAutoNum type="arabicPeriod"/>
              <a:defRPr/>
            </a:pPr>
            <a:r>
              <a:rPr lang="en-US" sz="8000" dirty="0">
                <a:cs typeface="Rockwell (Body)"/>
              </a:rPr>
              <a:t>Why are they fighting?	</a:t>
            </a:r>
          </a:p>
          <a:p>
            <a:pPr marL="341313" indent="-341313">
              <a:lnSpc>
                <a:spcPct val="170000"/>
              </a:lnSpc>
              <a:spcBef>
                <a:spcPts val="0"/>
              </a:spcBef>
              <a:buFont typeface="Calibri" charset="0"/>
              <a:buAutoNum type="arabicPeriod"/>
              <a:defRPr/>
            </a:pPr>
            <a:r>
              <a:rPr lang="en-US" sz="8000" dirty="0">
                <a:cs typeface="Rockwell (Body)"/>
              </a:rPr>
              <a:t>Are they fighting? </a:t>
            </a:r>
          </a:p>
          <a:p>
            <a:pPr marL="341313" indent="-341313">
              <a:lnSpc>
                <a:spcPct val="170000"/>
              </a:lnSpc>
              <a:spcBef>
                <a:spcPts val="0"/>
              </a:spcBef>
              <a:buFont typeface="Calibri" charset="0"/>
              <a:buAutoNum type="arabicPeriod"/>
              <a:defRPr/>
            </a:pPr>
            <a:r>
              <a:rPr lang="en-US" sz="8000" dirty="0">
                <a:cs typeface="Rockwell (Body)"/>
              </a:rPr>
              <a:t>Are they part of the government?</a:t>
            </a:r>
          </a:p>
          <a:p>
            <a:pPr marL="341313" indent="-341313">
              <a:lnSpc>
                <a:spcPct val="170000"/>
              </a:lnSpc>
              <a:spcBef>
                <a:spcPts val="0"/>
              </a:spcBef>
              <a:buFont typeface="Calibri" charset="0"/>
              <a:buAutoNum type="arabicPeriod"/>
              <a:defRPr/>
            </a:pPr>
            <a:r>
              <a:rPr lang="en-US" sz="8000" dirty="0">
                <a:cs typeface="Rockwell (Body)"/>
              </a:rPr>
              <a:t>Where were they?</a:t>
            </a:r>
          </a:p>
          <a:p>
            <a:pPr marL="341313" indent="-341313">
              <a:lnSpc>
                <a:spcPct val="170000"/>
              </a:lnSpc>
              <a:spcBef>
                <a:spcPts val="0"/>
              </a:spcBef>
              <a:buFont typeface="Calibri" charset="0"/>
              <a:buAutoNum type="arabicPeriod"/>
              <a:defRPr/>
            </a:pPr>
            <a:r>
              <a:rPr lang="en-US" sz="8000" b="1" dirty="0">
                <a:cs typeface="Rockwell (Body)"/>
              </a:rPr>
              <a:t>What started the fight?</a:t>
            </a:r>
          </a:p>
          <a:p>
            <a:pPr marL="341313" indent="-341313">
              <a:lnSpc>
                <a:spcPct val="170000"/>
              </a:lnSpc>
              <a:spcBef>
                <a:spcPts val="0"/>
              </a:spcBef>
              <a:buFont typeface="Calibri" charset="0"/>
              <a:buAutoNum type="arabicPeriod"/>
              <a:defRPr/>
            </a:pPr>
            <a:r>
              <a:rPr lang="en-US" sz="8000" dirty="0">
                <a:cs typeface="Rockwell (Body)"/>
              </a:rPr>
              <a:t>Who are they?</a:t>
            </a:r>
          </a:p>
          <a:p>
            <a:pPr marL="341313" indent="-341313">
              <a:lnSpc>
                <a:spcPct val="170000"/>
              </a:lnSpc>
              <a:spcBef>
                <a:spcPts val="0"/>
              </a:spcBef>
              <a:buFont typeface="Calibri" charset="0"/>
              <a:buAutoNum type="arabicPeriod"/>
              <a:defRPr/>
            </a:pPr>
            <a:r>
              <a:rPr lang="en-US" sz="8000" dirty="0">
                <a:cs typeface="Rockwell (Body)"/>
              </a:rPr>
              <a:t>Were they signing anything?</a:t>
            </a:r>
          </a:p>
          <a:p>
            <a:pPr marL="341313" indent="-341313">
              <a:lnSpc>
                <a:spcPct val="170000"/>
              </a:lnSpc>
              <a:spcBef>
                <a:spcPts val="0"/>
              </a:spcBef>
              <a:buFont typeface="Calibri" charset="0"/>
              <a:buAutoNum type="arabicPeriod"/>
              <a:defRPr/>
            </a:pPr>
            <a:r>
              <a:rPr lang="en-US" sz="8000" dirty="0">
                <a:cs typeface="Rockwell (Body)"/>
              </a:rPr>
              <a:t>Who else was there?</a:t>
            </a:r>
          </a:p>
          <a:p>
            <a:pPr marL="341313" indent="-341313">
              <a:lnSpc>
                <a:spcPct val="170000"/>
              </a:lnSpc>
              <a:spcBef>
                <a:spcPts val="0"/>
              </a:spcBef>
              <a:buFont typeface="Calibri" charset="0"/>
              <a:buAutoNum type="arabicPeriod"/>
              <a:defRPr/>
            </a:pPr>
            <a:r>
              <a:rPr lang="en-US" sz="8000" dirty="0">
                <a:cs typeface="Rockwell (Body)"/>
              </a:rPr>
              <a:t>Why are you hitting him?</a:t>
            </a:r>
          </a:p>
          <a:p>
            <a:pPr>
              <a:lnSpc>
                <a:spcPct val="170000"/>
              </a:lnSpc>
              <a:spcBef>
                <a:spcPts val="0"/>
              </a:spcBef>
              <a:buFont typeface="+mj-lt"/>
              <a:buAutoNum type="arabicPeriod" startAt="10"/>
              <a:defRPr/>
            </a:pPr>
            <a:r>
              <a:rPr lang="en-US" sz="8000" dirty="0">
                <a:cs typeface="Rockwell (Body)"/>
              </a:rPr>
              <a:t>Why didn’t they call 911?</a:t>
            </a:r>
          </a:p>
          <a:p>
            <a:pPr marL="341313" indent="-341313">
              <a:lnSpc>
                <a:spcPct val="170000"/>
              </a:lnSpc>
              <a:spcBef>
                <a:spcPts val="0"/>
              </a:spcBef>
              <a:buFont typeface="Calibri" charset="0"/>
              <a:buAutoNum type="arabicPeriod" startAt="10"/>
              <a:defRPr/>
            </a:pPr>
            <a:r>
              <a:rPr lang="en-US" sz="8000" b="1" dirty="0">
                <a:cs typeface="Rockwell (Body)"/>
              </a:rPr>
              <a:t>Was this related to slavery? </a:t>
            </a:r>
          </a:p>
          <a:p>
            <a:pPr marL="341313" indent="-341313">
              <a:lnSpc>
                <a:spcPct val="170000"/>
              </a:lnSpc>
              <a:spcBef>
                <a:spcPts val="0"/>
              </a:spcBef>
              <a:buFont typeface="Calibri" charset="0"/>
              <a:buAutoNum type="arabicPeriod" startAt="10"/>
              <a:defRPr/>
            </a:pPr>
            <a:r>
              <a:rPr lang="en-US" sz="8000" dirty="0">
                <a:cs typeface="Rockwell (Body)"/>
              </a:rPr>
              <a:t>Why are you taking a pen?</a:t>
            </a:r>
          </a:p>
          <a:p>
            <a:pPr marL="0" indent="0">
              <a:lnSpc>
                <a:spcPct val="150000"/>
              </a:lnSpc>
              <a:buNone/>
              <a:defRPr/>
            </a:pPr>
            <a:endParaRPr lang="en-US" sz="1800" dirty="0">
              <a:latin typeface="Rockwell (Body)"/>
              <a:cs typeface="Rockwell (Body)"/>
            </a:endParaRPr>
          </a:p>
          <a:p>
            <a:pPr marL="0" indent="0">
              <a:lnSpc>
                <a:spcPct val="150000"/>
              </a:lnSpc>
              <a:buNone/>
              <a:defRPr/>
            </a:pPr>
            <a:endParaRPr lang="en-US" sz="1800" dirty="0">
              <a:solidFill>
                <a:schemeClr val="tx1">
                  <a:lumMod val="65000"/>
                  <a:lumOff val="35000"/>
                </a:schemeClr>
              </a:solidFill>
              <a:cs typeface="Gill Sans" charset="0"/>
            </a:endParaRPr>
          </a:p>
        </p:txBody>
      </p:sp>
      <p:pic>
        <p:nvPicPr>
          <p:cNvPr id="102404" name="Picture 3"/>
          <p:cNvPicPr>
            <a:picLocks noChangeAspect="1"/>
          </p:cNvPicPr>
          <p:nvPr/>
        </p:nvPicPr>
        <p:blipFill>
          <a:blip r:embed="rId3"/>
          <a:srcRect/>
          <a:stretch>
            <a:fillRect/>
          </a:stretch>
        </p:blipFill>
        <p:spPr bwMode="auto">
          <a:xfrm>
            <a:off x="6452394" y="558656"/>
            <a:ext cx="3455987" cy="2328862"/>
          </a:xfrm>
          <a:prstGeom prst="rect">
            <a:avLst/>
          </a:prstGeom>
          <a:noFill/>
          <a:ln w="9525">
            <a:noFill/>
            <a:miter lim="800000"/>
            <a:headEnd/>
            <a:tailEnd/>
          </a:ln>
        </p:spPr>
      </p:pic>
      <p:sp>
        <p:nvSpPr>
          <p:cNvPr id="4" name="Rectangle 3"/>
          <p:cNvSpPr/>
          <p:nvPr/>
        </p:nvSpPr>
        <p:spPr>
          <a:xfrm>
            <a:off x="6242387" y="3353418"/>
            <a:ext cx="5561686" cy="2802755"/>
          </a:xfrm>
          <a:prstGeom prst="rect">
            <a:avLst/>
          </a:prstGeom>
        </p:spPr>
        <p:txBody>
          <a:bodyPr wrap="square">
            <a:spAutoFit/>
          </a:bodyPr>
          <a:lstStyle/>
          <a:p>
            <a:pPr marL="342900" indent="-342900">
              <a:lnSpc>
                <a:spcPct val="150000"/>
              </a:lnSpc>
              <a:buFont typeface="+mj-lt"/>
              <a:buAutoNum type="arabicPeriod" startAt="13"/>
              <a:defRPr/>
            </a:pPr>
            <a:r>
              <a:rPr lang="en-US" sz="2000" dirty="0">
                <a:cs typeface="Rockwell (Body)"/>
              </a:rPr>
              <a:t>Were they in court?</a:t>
            </a:r>
          </a:p>
          <a:p>
            <a:pPr marL="341313" indent="-341313">
              <a:lnSpc>
                <a:spcPct val="150000"/>
              </a:lnSpc>
              <a:buFont typeface="Calibri" charset="0"/>
              <a:buAutoNum type="arabicPeriod" startAt="13"/>
              <a:defRPr/>
            </a:pPr>
            <a:r>
              <a:rPr lang="en-US" sz="2000" dirty="0">
                <a:cs typeface="Rockwell (Body)"/>
              </a:rPr>
              <a:t>Why are they in court?</a:t>
            </a:r>
          </a:p>
          <a:p>
            <a:pPr marL="341313" indent="-341313">
              <a:lnSpc>
                <a:spcPct val="150000"/>
              </a:lnSpc>
              <a:buFont typeface="Calibri" charset="0"/>
              <a:buAutoNum type="arabicPeriod" startAt="13"/>
              <a:defRPr/>
            </a:pPr>
            <a:r>
              <a:rPr lang="en-US" sz="2000" dirty="0">
                <a:cs typeface="Rockwell (Body)"/>
              </a:rPr>
              <a:t>Who hit who first?</a:t>
            </a:r>
          </a:p>
          <a:p>
            <a:pPr marL="341313" indent="-341313">
              <a:lnSpc>
                <a:spcPct val="150000"/>
              </a:lnSpc>
              <a:buFont typeface="Calibri" charset="0"/>
              <a:buAutoNum type="arabicPeriod" startAt="13"/>
              <a:defRPr/>
            </a:pPr>
            <a:r>
              <a:rPr lang="en-US" sz="2000" dirty="0">
                <a:cs typeface="Rockwell (Body)"/>
              </a:rPr>
              <a:t>Why is he hitting him with a bat?</a:t>
            </a:r>
          </a:p>
          <a:p>
            <a:pPr marL="341313" indent="-341313">
              <a:lnSpc>
                <a:spcPct val="150000"/>
              </a:lnSpc>
              <a:buFont typeface="Calibri" charset="0"/>
              <a:buAutoNum type="arabicPeriod" startAt="13"/>
              <a:defRPr/>
            </a:pPr>
            <a:r>
              <a:rPr lang="en-US" sz="2000" dirty="0">
                <a:cs typeface="Rockwell (Body)"/>
              </a:rPr>
              <a:t>Who died?</a:t>
            </a:r>
          </a:p>
          <a:p>
            <a:pPr marL="341313" indent="-341313">
              <a:lnSpc>
                <a:spcPct val="150000"/>
              </a:lnSpc>
              <a:buFont typeface="Calibri" charset="0"/>
              <a:buAutoNum type="arabicPeriod" startAt="13"/>
              <a:defRPr/>
            </a:pPr>
            <a:r>
              <a:rPr lang="en-US" sz="2000" b="1" dirty="0">
                <a:cs typeface="Rockwell (Body)"/>
              </a:rPr>
              <a:t>Why are they smiling?</a:t>
            </a:r>
          </a:p>
        </p:txBody>
      </p:sp>
    </p:spTree>
    <p:extLst>
      <p:ext uri="{BB962C8B-B14F-4D97-AF65-F5344CB8AC3E}">
        <p14:creationId xmlns:p14="http://schemas.microsoft.com/office/powerpoint/2010/main" val="2403412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
                                            <p:txEl>
                                              <p:pRg st="3" end="3"/>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
                                            <p:txEl>
                                              <p:pRg st="4" end="4"/>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t>Virtual</a:t>
            </a:r>
            <a:r>
              <a:rPr lang="en-US" sz="4000" dirty="0"/>
              <a:t> Classroom Example: 7</a:t>
            </a:r>
            <a:r>
              <a:rPr lang="en-US" sz="4000" baseline="30000" dirty="0"/>
              <a:t>th</a:t>
            </a:r>
            <a:r>
              <a:rPr lang="en-US" sz="4000" dirty="0"/>
              <a:t> Grade</a:t>
            </a:r>
          </a:p>
        </p:txBody>
      </p:sp>
      <p:sp>
        <p:nvSpPr>
          <p:cNvPr id="3" name="Content Placeholder 2"/>
          <p:cNvSpPr>
            <a:spLocks noGrp="1"/>
          </p:cNvSpPr>
          <p:nvPr>
            <p:ph idx="1"/>
          </p:nvPr>
        </p:nvSpPr>
        <p:spPr/>
        <p:txBody>
          <a:bodyPr/>
          <a:lstStyle/>
          <a:p>
            <a:pPr marL="0" indent="0">
              <a:lnSpc>
                <a:spcPct val="100000"/>
              </a:lnSpc>
              <a:spcAft>
                <a:spcPts val="1200"/>
              </a:spcAft>
              <a:buNone/>
            </a:pPr>
            <a:r>
              <a:rPr lang="en-US" u="sng" dirty="0"/>
              <a:t>Teacher: </a:t>
            </a:r>
            <a:r>
              <a:rPr lang="en-US" dirty="0"/>
              <a:t>Melissa Lawson, Folsom, CA</a:t>
            </a:r>
          </a:p>
          <a:p>
            <a:pPr marL="0" indent="0">
              <a:lnSpc>
                <a:spcPct val="100000"/>
              </a:lnSpc>
              <a:spcAft>
                <a:spcPts val="1200"/>
              </a:spcAft>
              <a:buNone/>
            </a:pPr>
            <a:r>
              <a:rPr lang="en-US" u="sng" dirty="0"/>
              <a:t>Topic:</a:t>
            </a:r>
            <a:r>
              <a:rPr lang="en-US" dirty="0"/>
              <a:t> Japanese American Internment during World War II</a:t>
            </a:r>
          </a:p>
          <a:p>
            <a:pPr marL="0" indent="0">
              <a:lnSpc>
                <a:spcPct val="100000"/>
              </a:lnSpc>
              <a:spcAft>
                <a:spcPts val="1200"/>
              </a:spcAft>
              <a:buNone/>
            </a:pPr>
            <a:r>
              <a:rPr lang="en-US" u="sng" dirty="0"/>
              <a:t>Purpose:</a:t>
            </a:r>
            <a:r>
              <a:rPr lang="en-US" dirty="0"/>
              <a:t> To help students engage with primary sources to begin a research process.</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14589" b="15173"/>
          <a:stretch/>
        </p:blipFill>
        <p:spPr>
          <a:xfrm>
            <a:off x="9745882" y="5143495"/>
            <a:ext cx="2174273" cy="1527166"/>
          </a:xfrm>
          <a:prstGeom prst="rect">
            <a:avLst/>
          </a:prstGeom>
        </p:spPr>
      </p:pic>
    </p:spTree>
    <p:extLst>
      <p:ext uri="{BB962C8B-B14F-4D97-AF65-F5344CB8AC3E}">
        <p14:creationId xmlns:p14="http://schemas.microsoft.com/office/powerpoint/2010/main" val="33429684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 Focus </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1559321"/>
            <a:ext cx="6135500" cy="4870054"/>
          </a:xfrm>
        </p:spPr>
      </p:pic>
      <p:sp>
        <p:nvSpPr>
          <p:cNvPr id="5" name="TextBox 4"/>
          <p:cNvSpPr txBox="1"/>
          <p:nvPr/>
        </p:nvSpPr>
        <p:spPr>
          <a:xfrm>
            <a:off x="7600949" y="2009189"/>
            <a:ext cx="4029075" cy="4524315"/>
          </a:xfrm>
          <a:prstGeom prst="rect">
            <a:avLst/>
          </a:prstGeom>
          <a:noFill/>
        </p:spPr>
        <p:txBody>
          <a:bodyPr wrap="square" rtlCol="0">
            <a:spAutoFit/>
          </a:bodyPr>
          <a:lstStyle/>
          <a:p>
            <a:r>
              <a:rPr lang="en-US" dirty="0"/>
              <a:t>Lange, Dorothea. (1942) Oakland, CA, Mar. 1942. </a:t>
            </a:r>
          </a:p>
          <a:p>
            <a:endParaRPr lang="en-US" dirty="0"/>
          </a:p>
          <a:p>
            <a:r>
              <a:rPr lang="en-US" dirty="0"/>
              <a:t>A large sign reading "I am an American" placed in the window of a store on December 8, the day after Pearl Harbor. The store was closed following orders to persons of Japanese descent to evacuate from certain West Coast areas. </a:t>
            </a:r>
          </a:p>
          <a:p>
            <a:endParaRPr lang="en-US" dirty="0"/>
          </a:p>
          <a:p>
            <a:r>
              <a:rPr lang="en-US" dirty="0"/>
              <a:t>[Photograph] Retrieved from the Library of Congress, </a:t>
            </a:r>
            <a:r>
              <a:rPr lang="en-US" dirty="0">
                <a:hlinkClick r:id="rId4"/>
              </a:rPr>
              <a:t>https://www.loc.gov/pictures/resource/cph.3a24566/</a:t>
            </a:r>
            <a:r>
              <a:rPr lang="en-US" dirty="0"/>
              <a:t>.</a:t>
            </a:r>
          </a:p>
          <a:p>
            <a:endParaRPr lang="en-US" dirty="0"/>
          </a:p>
        </p:txBody>
      </p:sp>
    </p:spTree>
    <p:extLst>
      <p:ext uri="{BB962C8B-B14F-4D97-AF65-F5344CB8AC3E}">
        <p14:creationId xmlns:p14="http://schemas.microsoft.com/office/powerpoint/2010/main" val="1359054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Selected Questions</a:t>
            </a:r>
          </a:p>
        </p:txBody>
      </p:sp>
      <p:sp>
        <p:nvSpPr>
          <p:cNvPr id="3" name="Content Placeholder 2"/>
          <p:cNvSpPr>
            <a:spLocks noGrp="1"/>
          </p:cNvSpPr>
          <p:nvPr>
            <p:ph idx="1"/>
          </p:nvPr>
        </p:nvSpPr>
        <p:spPr>
          <a:xfrm>
            <a:off x="276447" y="1210500"/>
            <a:ext cx="11915553" cy="4758644"/>
          </a:xfrm>
        </p:spPr>
        <p:txBody>
          <a:bodyPr numCol="2" spcCol="274320">
            <a:normAutofit fontScale="25000" lnSpcReduction="20000"/>
          </a:bodyPr>
          <a:lstStyle/>
          <a:p>
            <a:pPr marL="457200" indent="-457200">
              <a:lnSpc>
                <a:spcPct val="120000"/>
              </a:lnSpc>
              <a:spcBef>
                <a:spcPts val="400"/>
              </a:spcBef>
              <a:buFont typeface="+mj-lt"/>
              <a:buAutoNum type="arabicParenR"/>
            </a:pPr>
            <a:r>
              <a:rPr lang="en-US" sz="9600" dirty="0"/>
              <a:t>Why is the car there?</a:t>
            </a:r>
          </a:p>
          <a:p>
            <a:pPr marL="457200" indent="-457200">
              <a:lnSpc>
                <a:spcPct val="120000"/>
              </a:lnSpc>
              <a:spcBef>
                <a:spcPts val="400"/>
              </a:spcBef>
              <a:buFont typeface="+mj-lt"/>
              <a:buAutoNum type="arabicParenR"/>
            </a:pPr>
            <a:r>
              <a:rPr lang="en-US" sz="9600" dirty="0"/>
              <a:t>Who was the owner of the car?</a:t>
            </a:r>
          </a:p>
          <a:p>
            <a:pPr marL="457200" indent="-457200">
              <a:lnSpc>
                <a:spcPct val="120000"/>
              </a:lnSpc>
              <a:spcBef>
                <a:spcPts val="400"/>
              </a:spcBef>
              <a:buFont typeface="+mj-lt"/>
              <a:buAutoNum type="arabicParenR"/>
            </a:pPr>
            <a:r>
              <a:rPr lang="en-US" sz="9600" dirty="0"/>
              <a:t>Is that a BMW or something?</a:t>
            </a:r>
          </a:p>
          <a:p>
            <a:pPr marL="457200" indent="-457200">
              <a:lnSpc>
                <a:spcPct val="120000"/>
              </a:lnSpc>
              <a:spcBef>
                <a:spcPts val="400"/>
              </a:spcBef>
              <a:buFont typeface="+mj-lt"/>
              <a:buAutoNum type="arabicParenR"/>
            </a:pPr>
            <a:r>
              <a:rPr lang="en-US" sz="9600" dirty="0"/>
              <a:t>Where is this?</a:t>
            </a:r>
          </a:p>
          <a:p>
            <a:pPr marL="457200" indent="-457200">
              <a:lnSpc>
                <a:spcPct val="120000"/>
              </a:lnSpc>
              <a:spcBef>
                <a:spcPts val="400"/>
              </a:spcBef>
              <a:buFont typeface="+mj-lt"/>
              <a:buAutoNum type="arabicParenR"/>
            </a:pPr>
            <a:r>
              <a:rPr lang="en-US" sz="9600" dirty="0"/>
              <a:t>Who took the photograph?</a:t>
            </a:r>
          </a:p>
          <a:p>
            <a:pPr marL="457200" indent="-457200">
              <a:lnSpc>
                <a:spcPct val="120000"/>
              </a:lnSpc>
              <a:spcBef>
                <a:spcPts val="400"/>
              </a:spcBef>
              <a:buFont typeface="+mj-lt"/>
              <a:buAutoNum type="arabicParenR"/>
            </a:pPr>
            <a:r>
              <a:rPr lang="en-US" sz="9600" dirty="0"/>
              <a:t>Why is there a sign that says, I am an American?</a:t>
            </a:r>
          </a:p>
          <a:p>
            <a:pPr marL="457200" indent="-457200">
              <a:lnSpc>
                <a:spcPct val="120000"/>
              </a:lnSpc>
              <a:spcBef>
                <a:spcPts val="400"/>
              </a:spcBef>
              <a:buFont typeface="+mj-lt"/>
              <a:buAutoNum type="arabicParenR"/>
            </a:pPr>
            <a:r>
              <a:rPr lang="en-US" sz="9600" dirty="0"/>
              <a:t>Who is “I”?</a:t>
            </a:r>
          </a:p>
          <a:p>
            <a:pPr marL="457200" indent="-457200">
              <a:lnSpc>
                <a:spcPct val="120000"/>
              </a:lnSpc>
              <a:spcBef>
                <a:spcPts val="400"/>
              </a:spcBef>
              <a:buFont typeface="+mj-lt"/>
              <a:buAutoNum type="arabicParenR"/>
            </a:pPr>
            <a:r>
              <a:rPr lang="en-US" sz="9600" dirty="0"/>
              <a:t>What does "</a:t>
            </a:r>
            <a:r>
              <a:rPr lang="en-US" sz="9600" dirty="0" err="1"/>
              <a:t>Wanto</a:t>
            </a:r>
            <a:r>
              <a:rPr lang="en-US" sz="9600" dirty="0"/>
              <a:t> Co.," mean? </a:t>
            </a:r>
          </a:p>
          <a:p>
            <a:pPr marL="457200" indent="-457200">
              <a:lnSpc>
                <a:spcPct val="120000"/>
              </a:lnSpc>
              <a:spcBef>
                <a:spcPts val="400"/>
              </a:spcBef>
              <a:buFont typeface="+mj-lt"/>
              <a:buAutoNum type="arabicParenR"/>
            </a:pPr>
            <a:r>
              <a:rPr lang="en-US" sz="9600" dirty="0"/>
              <a:t>Who wrote the "I Am an American" sign?</a:t>
            </a:r>
          </a:p>
          <a:p>
            <a:pPr marL="457200" indent="-457200">
              <a:lnSpc>
                <a:spcPct val="120000"/>
              </a:lnSpc>
              <a:spcBef>
                <a:spcPts val="400"/>
              </a:spcBef>
              <a:buFont typeface="+mj-lt"/>
              <a:buAutoNum type="arabicParenR"/>
            </a:pPr>
            <a:r>
              <a:rPr lang="en-US" sz="9600" dirty="0"/>
              <a:t>Was the 'I am American' because the owner was of Japanese heritage and defending him/herself from prosecution? (after Pearl Harbor)</a:t>
            </a:r>
          </a:p>
          <a:p>
            <a:pPr marL="457200" indent="-457200">
              <a:lnSpc>
                <a:spcPct val="120000"/>
              </a:lnSpc>
              <a:spcBef>
                <a:spcPts val="400"/>
              </a:spcBef>
              <a:buFont typeface="+mj-lt"/>
              <a:buAutoNum type="arabicParenR"/>
            </a:pPr>
            <a:r>
              <a:rPr lang="en-US" sz="9600" dirty="0"/>
              <a:t>When the picture was taken, was the store open or closed?</a:t>
            </a:r>
          </a:p>
          <a:p>
            <a:pPr marL="457200" indent="-457200">
              <a:lnSpc>
                <a:spcPct val="120000"/>
              </a:lnSpc>
              <a:spcBef>
                <a:spcPts val="400"/>
              </a:spcBef>
              <a:buFont typeface="+mj-lt"/>
              <a:buAutoNum type="arabicParenR"/>
            </a:pPr>
            <a:r>
              <a:rPr lang="en-US" sz="9600" dirty="0"/>
              <a:t>Why was this picture taken?</a:t>
            </a:r>
          </a:p>
          <a:p>
            <a:pPr marL="457200" indent="-457200">
              <a:lnSpc>
                <a:spcPct val="120000"/>
              </a:lnSpc>
              <a:spcBef>
                <a:spcPts val="400"/>
              </a:spcBef>
              <a:buFont typeface="+mj-lt"/>
              <a:buAutoNum type="arabicParenR"/>
            </a:pPr>
            <a:r>
              <a:rPr lang="en-US" sz="9600" dirty="0"/>
              <a:t>What year is this from?</a:t>
            </a:r>
          </a:p>
          <a:p>
            <a:pPr marL="457200" indent="-457200">
              <a:lnSpc>
                <a:spcPct val="120000"/>
              </a:lnSpc>
              <a:spcBef>
                <a:spcPts val="400"/>
              </a:spcBef>
              <a:buFont typeface="+mj-lt"/>
              <a:buAutoNum type="arabicParenR"/>
            </a:pPr>
            <a:r>
              <a:rPr lang="en-US" sz="9600" dirty="0"/>
              <a:t>Who decided to close the store?</a:t>
            </a:r>
          </a:p>
          <a:p>
            <a:pPr marL="457200" indent="-457200">
              <a:lnSpc>
                <a:spcPct val="120000"/>
              </a:lnSpc>
              <a:spcBef>
                <a:spcPts val="400"/>
              </a:spcBef>
              <a:buFont typeface="+mj-lt"/>
              <a:buAutoNum type="arabicParenR"/>
            </a:pPr>
            <a:r>
              <a:rPr lang="en-US" sz="9600" dirty="0"/>
              <a:t>What happened to the store after this?</a:t>
            </a:r>
          </a:p>
          <a:p>
            <a:pPr marL="457200" indent="-457200">
              <a:lnSpc>
                <a:spcPct val="120000"/>
              </a:lnSpc>
              <a:spcBef>
                <a:spcPts val="400"/>
              </a:spcBef>
              <a:buFont typeface="+mj-lt"/>
              <a:buAutoNum type="arabicParenR"/>
            </a:pPr>
            <a:r>
              <a:rPr lang="en-US" sz="9600" dirty="0"/>
              <a:t>What happened to the Japanese Americans?</a:t>
            </a:r>
          </a:p>
          <a:p>
            <a:pPr marL="457200" indent="-457200">
              <a:lnSpc>
                <a:spcPct val="120000"/>
              </a:lnSpc>
              <a:spcBef>
                <a:spcPts val="400"/>
              </a:spcBef>
              <a:buFont typeface="+mj-lt"/>
              <a:buAutoNum type="arabicParenR"/>
            </a:pPr>
            <a:r>
              <a:rPr lang="en-US" sz="9600" dirty="0"/>
              <a:t>Did they ever get full fledged justice?</a:t>
            </a:r>
          </a:p>
          <a:p>
            <a:endParaRPr lang="en-US" dirty="0"/>
          </a:p>
        </p:txBody>
      </p:sp>
    </p:spTree>
    <p:extLst>
      <p:ext uri="{BB962C8B-B14F-4D97-AF65-F5344CB8AC3E}">
        <p14:creationId xmlns:p14="http://schemas.microsoft.com/office/powerpoint/2010/main" val="2368458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Asking and Answering via </a:t>
            </a:r>
            <a:r>
              <a:rPr lang="en-US" dirty="0" err="1"/>
              <a:t>Padlet</a:t>
            </a:r>
            <a:endParaRPr lang="en-US" dirty="0"/>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4776" b="7539"/>
          <a:stretch/>
        </p:blipFill>
        <p:spPr>
          <a:xfrm>
            <a:off x="1833282" y="1310743"/>
            <a:ext cx="8077200" cy="5347082"/>
          </a:xfrm>
        </p:spPr>
      </p:pic>
    </p:spTree>
    <p:extLst>
      <p:ext uri="{BB962C8B-B14F-4D97-AF65-F5344CB8AC3E}">
        <p14:creationId xmlns:p14="http://schemas.microsoft.com/office/powerpoint/2010/main" val="2446116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Reflections</a:t>
            </a:r>
          </a:p>
        </p:txBody>
      </p:sp>
      <p:sp>
        <p:nvSpPr>
          <p:cNvPr id="3" name="Content Placeholder 2"/>
          <p:cNvSpPr>
            <a:spLocks noGrp="1"/>
          </p:cNvSpPr>
          <p:nvPr>
            <p:ph idx="1"/>
          </p:nvPr>
        </p:nvSpPr>
        <p:spPr/>
        <p:txBody>
          <a:bodyPr>
            <a:normAutofit fontScale="85000" lnSpcReduction="10000"/>
          </a:bodyPr>
          <a:lstStyle/>
          <a:p>
            <a:pPr>
              <a:lnSpc>
                <a:spcPct val="120000"/>
              </a:lnSpc>
            </a:pPr>
            <a:r>
              <a:rPr lang="en-US" dirty="0"/>
              <a:t>“I learned that we cannot draw conclusions just by looking at a picture once. You can look at it and ask questions to learn more. I am wondering if we can use this technique on other things.”</a:t>
            </a:r>
          </a:p>
          <a:p>
            <a:pPr>
              <a:lnSpc>
                <a:spcPct val="120000"/>
              </a:lnSpc>
            </a:pPr>
            <a:r>
              <a:rPr lang="en-US" dirty="0"/>
              <a:t>“Not only did I learn about the picture we were analyzing, but I learned that asking questions makes me want to think more and it makes me curious. Once I started asking questions and reading other peoples responses, I was very interested and curious about the questions that were posted.” </a:t>
            </a:r>
          </a:p>
          <a:p>
            <a:pPr>
              <a:lnSpc>
                <a:spcPct val="120000"/>
              </a:lnSpc>
            </a:pPr>
            <a:r>
              <a:rPr lang="en-US" dirty="0"/>
              <a:t>“I learned that I should have been using this for my History Day paper.”</a:t>
            </a:r>
          </a:p>
        </p:txBody>
      </p:sp>
    </p:spTree>
    <p:extLst>
      <p:ext uri="{BB962C8B-B14F-4D97-AF65-F5344CB8AC3E}">
        <p14:creationId xmlns:p14="http://schemas.microsoft.com/office/powerpoint/2010/main" val="2292009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Make Your Own </a:t>
            </a:r>
            <a:r>
              <a:rPr lang="en-US" dirty="0" err="1"/>
              <a:t>Padlet</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4490" y="1418319"/>
            <a:ext cx="8452780" cy="4174653"/>
          </a:xfrm>
        </p:spPr>
      </p:pic>
      <p:sp>
        <p:nvSpPr>
          <p:cNvPr id="7" name="Rectangle 6"/>
          <p:cNvSpPr/>
          <p:nvPr/>
        </p:nvSpPr>
        <p:spPr>
          <a:xfrm>
            <a:off x="942975" y="5849035"/>
            <a:ext cx="4957763" cy="646331"/>
          </a:xfrm>
          <a:prstGeom prst="rect">
            <a:avLst/>
          </a:prstGeom>
        </p:spPr>
        <p:txBody>
          <a:bodyPr wrap="square">
            <a:spAutoFit/>
          </a:bodyPr>
          <a:lstStyle/>
          <a:p>
            <a:r>
              <a:rPr lang="en-US" dirty="0"/>
              <a:t>Access the QFT </a:t>
            </a:r>
            <a:r>
              <a:rPr lang="en-US" dirty="0" err="1"/>
              <a:t>Padlet</a:t>
            </a:r>
            <a:r>
              <a:rPr lang="en-US" dirty="0"/>
              <a:t> Template Here:</a:t>
            </a:r>
          </a:p>
          <a:p>
            <a:r>
              <a:rPr lang="en-US" dirty="0">
                <a:hlinkClick r:id="rId3"/>
              </a:rPr>
              <a:t>https://padlet.com/sarahwestbrook1/QFT2</a:t>
            </a:r>
            <a:endParaRPr lang="en-US" dirty="0"/>
          </a:p>
        </p:txBody>
      </p:sp>
      <p:sp>
        <p:nvSpPr>
          <p:cNvPr id="8" name="TextBox 7"/>
          <p:cNvSpPr txBox="1"/>
          <p:nvPr/>
        </p:nvSpPr>
        <p:spPr>
          <a:xfrm>
            <a:off x="6118412" y="5848599"/>
            <a:ext cx="5235388" cy="923330"/>
          </a:xfrm>
          <a:prstGeom prst="rect">
            <a:avLst/>
          </a:prstGeom>
          <a:noFill/>
        </p:spPr>
        <p:txBody>
          <a:bodyPr wrap="square" rtlCol="0">
            <a:spAutoFit/>
          </a:bodyPr>
          <a:lstStyle/>
          <a:p>
            <a:r>
              <a:rPr lang="en-US" dirty="0"/>
              <a:t>Access all of RQI’s Virtual Learning Resources:</a:t>
            </a:r>
          </a:p>
          <a:p>
            <a:r>
              <a:rPr lang="en-US" dirty="0">
                <a:hlinkClick r:id="rId4"/>
              </a:rPr>
              <a:t>https://rightquestion.org/remote-learning-resources/</a:t>
            </a:r>
            <a:endParaRPr lang="en-US" dirty="0"/>
          </a:p>
        </p:txBody>
      </p:sp>
    </p:spTree>
    <p:extLst>
      <p:ext uri="{BB962C8B-B14F-4D97-AF65-F5344CB8AC3E}">
        <p14:creationId xmlns:p14="http://schemas.microsoft.com/office/powerpoint/2010/main" val="14453777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19;p28"/>
          <p:cNvSpPr txBox="1">
            <a:spLocks/>
          </p:cNvSpPr>
          <p:nvPr/>
        </p:nvSpPr>
        <p:spPr>
          <a:xfrm>
            <a:off x="838200" y="440676"/>
            <a:ext cx="10515600" cy="914400"/>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spcBef>
                <a:spcPts val="0"/>
              </a:spcBef>
              <a:buClr>
                <a:schemeClr val="accent1"/>
              </a:buClr>
              <a:buSzPts val="1000"/>
              <a:buFont typeface="Century Gothic"/>
              <a:buNone/>
            </a:pPr>
            <a:r>
              <a:rPr lang="en-US" sz="4000">
                <a:latin typeface="Century Gothic"/>
                <a:ea typeface="Century Gothic"/>
                <a:cs typeface="Century Gothic"/>
                <a:sym typeface="Century Gothic"/>
              </a:rPr>
              <a:t>Classroom Example: 11</a:t>
            </a:r>
            <a:r>
              <a:rPr lang="en-US" sz="4000" baseline="30000">
                <a:latin typeface="Century Gothic"/>
                <a:ea typeface="Century Gothic"/>
                <a:cs typeface="Century Gothic"/>
                <a:sym typeface="Century Gothic"/>
              </a:rPr>
              <a:t>th</a:t>
            </a:r>
            <a:r>
              <a:rPr lang="en-US" sz="4000">
                <a:latin typeface="Century Gothic"/>
                <a:ea typeface="Century Gothic"/>
                <a:cs typeface="Century Gothic"/>
                <a:sym typeface="Century Gothic"/>
              </a:rPr>
              <a:t> Grade</a:t>
            </a:r>
            <a:br>
              <a:rPr lang="en-US">
                <a:solidFill>
                  <a:schemeClr val="accent1"/>
                </a:solidFill>
                <a:latin typeface="Rockwell"/>
                <a:ea typeface="Rockwell"/>
                <a:cs typeface="Rockwell"/>
                <a:sym typeface="Rockwell"/>
              </a:rPr>
            </a:br>
            <a:endParaRPr lang="en-US" dirty="0">
              <a:solidFill>
                <a:schemeClr val="accent1"/>
              </a:solidFill>
              <a:latin typeface="Rockwell"/>
              <a:ea typeface="Rockwell"/>
              <a:cs typeface="Rockwell"/>
              <a:sym typeface="Rockwell"/>
            </a:endParaRPr>
          </a:p>
        </p:txBody>
      </p:sp>
      <p:sp>
        <p:nvSpPr>
          <p:cNvPr id="5" name="Google Shape;220;p28"/>
          <p:cNvSpPr txBox="1">
            <a:spLocks/>
          </p:cNvSpPr>
          <p:nvPr/>
        </p:nvSpPr>
        <p:spPr>
          <a:xfrm>
            <a:off x="1622352" y="2174875"/>
            <a:ext cx="8947296" cy="2508250"/>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spcBef>
                <a:spcPts val="0"/>
              </a:spcBef>
              <a:buClr>
                <a:schemeClr val="accent1"/>
              </a:buClr>
              <a:buSzPts val="700"/>
              <a:buFont typeface="Arial"/>
              <a:buNone/>
            </a:pPr>
            <a:r>
              <a:rPr lang="en-US" u="sng">
                <a:solidFill>
                  <a:schemeClr val="dk1"/>
                </a:solidFill>
                <a:latin typeface="Century Gothic"/>
                <a:ea typeface="Century Gothic"/>
                <a:cs typeface="Century Gothic"/>
                <a:sym typeface="Century Gothic"/>
              </a:rPr>
              <a:t>T</a:t>
            </a:r>
            <a:r>
              <a:rPr lang="en-US" sz="3000" u="sng">
                <a:solidFill>
                  <a:schemeClr val="dk1"/>
                </a:solidFill>
                <a:latin typeface="Century Gothic"/>
                <a:ea typeface="Century Gothic"/>
                <a:cs typeface="Century Gothic"/>
                <a:sym typeface="Century Gothic"/>
              </a:rPr>
              <a:t>eacher</a:t>
            </a:r>
            <a:r>
              <a:rPr lang="en-US" sz="3000">
                <a:solidFill>
                  <a:schemeClr val="dk1"/>
                </a:solidFill>
                <a:latin typeface="Century Gothic"/>
                <a:ea typeface="Century Gothic"/>
                <a:cs typeface="Century Gothic"/>
                <a:sym typeface="Century Gothic"/>
              </a:rPr>
              <a:t>: Isabel Morales, Los Angeles, CA</a:t>
            </a:r>
            <a:endParaRPr lang="en-US"/>
          </a:p>
          <a:p>
            <a:pPr marL="0" indent="0">
              <a:spcBef>
                <a:spcPts val="2000"/>
              </a:spcBef>
              <a:buClr>
                <a:schemeClr val="accent1"/>
              </a:buClr>
              <a:buSzPts val="750"/>
              <a:buFont typeface="Arial"/>
              <a:buNone/>
            </a:pPr>
            <a:r>
              <a:rPr lang="en-US" sz="3000" u="sng">
                <a:solidFill>
                  <a:schemeClr val="dk1"/>
                </a:solidFill>
                <a:latin typeface="Century Gothic"/>
                <a:ea typeface="Century Gothic"/>
                <a:cs typeface="Century Gothic"/>
                <a:sym typeface="Century Gothic"/>
              </a:rPr>
              <a:t>Topic</a:t>
            </a:r>
            <a:r>
              <a:rPr lang="en-US" sz="3000">
                <a:solidFill>
                  <a:schemeClr val="dk1"/>
                </a:solidFill>
                <a:latin typeface="Century Gothic"/>
                <a:ea typeface="Century Gothic"/>
                <a:cs typeface="Century Gothic"/>
                <a:sym typeface="Century Gothic"/>
              </a:rPr>
              <a:t>:  Social Justice</a:t>
            </a:r>
          </a:p>
          <a:p>
            <a:pPr marL="0" indent="0">
              <a:lnSpc>
                <a:spcPct val="120000"/>
              </a:lnSpc>
              <a:spcBef>
                <a:spcPts val="2000"/>
              </a:spcBef>
              <a:buClr>
                <a:schemeClr val="accent1"/>
              </a:buClr>
              <a:buSzPts val="750"/>
              <a:buFont typeface="Arial"/>
              <a:buNone/>
            </a:pPr>
            <a:r>
              <a:rPr lang="en-US" sz="3000" u="sng">
                <a:solidFill>
                  <a:schemeClr val="dk1"/>
                </a:solidFill>
                <a:latin typeface="Century Gothic"/>
                <a:ea typeface="Century Gothic"/>
                <a:cs typeface="Century Gothic"/>
                <a:sym typeface="Century Gothic"/>
              </a:rPr>
              <a:t>Purpose</a:t>
            </a:r>
            <a:r>
              <a:rPr lang="en-US" sz="3000">
                <a:solidFill>
                  <a:schemeClr val="dk1"/>
                </a:solidFill>
                <a:latin typeface="Century Gothic"/>
                <a:ea typeface="Century Gothic"/>
                <a:cs typeface="Century Gothic"/>
                <a:sym typeface="Century Gothic"/>
              </a:rPr>
              <a:t>: Engage students in thinking about systemic injustice ahead of several fiction and nonfiction texts in the semester</a:t>
            </a:r>
            <a:endParaRPr lang="en-US" sz="3000" dirty="0">
              <a:solidFill>
                <a:schemeClr val="dk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092684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t>
            </a:r>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Why Spend Time on Teaching the Skill of Question Formulation? </a:t>
            </a:r>
            <a:endParaRPr lang="en-US" b="1"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9421402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25;p29"/>
          <p:cNvSpPr txBox="1">
            <a:spLocks/>
          </p:cNvSpPr>
          <p:nvPr/>
        </p:nvSpPr>
        <p:spPr>
          <a:xfrm>
            <a:off x="838200" y="500062"/>
            <a:ext cx="10515600" cy="1325563"/>
          </a:xfrm>
          <a:prstGeom prst="rect">
            <a:avLst/>
          </a:prstGeom>
          <a:noFill/>
          <a:ln>
            <a:noFill/>
          </a:ln>
        </p:spPr>
        <p:txBody>
          <a:bodyPr spcFirstLastPara="1" vert="horz" wrap="square" lIns="91425" tIns="45700" rIns="91425" bIns="45700" rtlCol="0" anchor="t" anchorCtr="0">
            <a:noAutofit/>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spcBef>
                <a:spcPts val="0"/>
              </a:spcBef>
              <a:buClr>
                <a:srgbClr val="629DD1"/>
              </a:buClr>
              <a:buSzPts val="1000"/>
              <a:buFont typeface="Century Gothic"/>
              <a:buNone/>
            </a:pPr>
            <a:r>
              <a:rPr lang="en-US" sz="4000">
                <a:latin typeface="Century Gothic"/>
                <a:ea typeface="Century Gothic"/>
                <a:cs typeface="Century Gothic"/>
                <a:sym typeface="Century Gothic"/>
              </a:rPr>
              <a:t>Question Focus</a:t>
            </a:r>
            <a:endParaRPr lang="en-US"/>
          </a:p>
        </p:txBody>
      </p:sp>
      <p:sp>
        <p:nvSpPr>
          <p:cNvPr id="5" name="Google Shape;226;p29"/>
          <p:cNvSpPr/>
          <p:nvPr/>
        </p:nvSpPr>
        <p:spPr>
          <a:xfrm>
            <a:off x="2369407" y="1550758"/>
            <a:ext cx="7632750" cy="95410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entury Gothic"/>
              <a:buNone/>
            </a:pPr>
            <a:r>
              <a:rPr lang="en-US" sz="2800" b="0" i="0" u="none" strike="noStrike" cap="none" dirty="0">
                <a:solidFill>
                  <a:srgbClr val="000000"/>
                </a:solidFill>
                <a:latin typeface="Century Gothic"/>
                <a:ea typeface="Century Gothic"/>
                <a:cs typeface="Century Gothic"/>
                <a:sym typeface="Century Gothic"/>
              </a:rPr>
              <a:t>“The disciplinary policies of our society perpetuate injustice.”</a:t>
            </a:r>
            <a:endParaRPr dirty="0"/>
          </a:p>
        </p:txBody>
      </p:sp>
      <p:pic>
        <p:nvPicPr>
          <p:cNvPr id="6" name="Google Shape;227;p29" descr="School to Prison.jpg"/>
          <p:cNvPicPr preferRelativeResize="0"/>
          <p:nvPr/>
        </p:nvPicPr>
        <p:blipFill rotWithShape="1">
          <a:blip r:embed="rId2">
            <a:alphaModFix/>
          </a:blip>
          <a:srcRect/>
          <a:stretch/>
        </p:blipFill>
        <p:spPr>
          <a:xfrm>
            <a:off x="4687886" y="2609990"/>
            <a:ext cx="2816225" cy="3589337"/>
          </a:xfrm>
          <a:prstGeom prst="rect">
            <a:avLst/>
          </a:prstGeom>
          <a:noFill/>
          <a:ln>
            <a:noFill/>
          </a:ln>
        </p:spPr>
      </p:pic>
    </p:spTree>
    <p:extLst>
      <p:ext uri="{BB962C8B-B14F-4D97-AF65-F5344CB8AC3E}">
        <p14:creationId xmlns:p14="http://schemas.microsoft.com/office/powerpoint/2010/main" val="17210311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2;p30"/>
          <p:cNvSpPr txBox="1">
            <a:spLocks noGrp="1"/>
          </p:cNvSpPr>
          <p:nvPr>
            <p:ph type="title"/>
          </p:nvPr>
        </p:nvSpPr>
        <p:spPr>
          <a:xfrm>
            <a:off x="742405" y="348575"/>
            <a:ext cx="10515600" cy="67265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2"/>
              </a:buClr>
              <a:buSzPts val="4000"/>
              <a:buFont typeface="Century Gothic"/>
              <a:buNone/>
            </a:pPr>
            <a:r>
              <a:rPr lang="en-US" sz="4000">
                <a:latin typeface="Century Gothic"/>
                <a:ea typeface="Century Gothic"/>
                <a:cs typeface="Century Gothic"/>
                <a:sym typeface="Century Gothic"/>
              </a:rPr>
              <a:t>Students</a:t>
            </a:r>
            <a:r>
              <a:rPr lang="en-US" sz="4000"/>
              <a:t>’</a:t>
            </a:r>
            <a:r>
              <a:rPr lang="en-US" sz="4000">
                <a:latin typeface="Century Gothic"/>
                <a:ea typeface="Century Gothic"/>
                <a:cs typeface="Century Gothic"/>
                <a:sym typeface="Century Gothic"/>
              </a:rPr>
              <a:t> Questions</a:t>
            </a:r>
            <a:endParaRPr>
              <a:latin typeface="Century Gothic"/>
              <a:ea typeface="Century Gothic"/>
              <a:cs typeface="Century Gothic"/>
              <a:sym typeface="Century Gothic"/>
            </a:endParaRPr>
          </a:p>
        </p:txBody>
      </p:sp>
      <p:sp>
        <p:nvSpPr>
          <p:cNvPr id="6" name="Google Shape;233;p30"/>
          <p:cNvSpPr txBox="1">
            <a:spLocks/>
          </p:cNvSpPr>
          <p:nvPr/>
        </p:nvSpPr>
        <p:spPr>
          <a:xfrm>
            <a:off x="571500" y="1253331"/>
            <a:ext cx="11049000" cy="4351338"/>
          </a:xfrm>
          <a:prstGeom prst="rect">
            <a:avLst/>
          </a:prstGeom>
          <a:noFill/>
          <a:ln>
            <a:noFill/>
          </a:ln>
        </p:spPr>
        <p:txBody>
          <a:bodyPr spcFirstLastPara="1" vert="horz" wrap="square" lIns="91425" tIns="45700" rIns="91425" bIns="45700" rtlCol="0" anchor="t" anchorCtr="0">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Bef>
                <a:spcPts val="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Why are student of color targeted the most?</a:t>
            </a:r>
            <a:endParaRPr lang="en-US"/>
          </a:p>
          <a:p>
            <a:pPr marL="457200" indent="-457200">
              <a:spcBef>
                <a:spcPts val="60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How do disciplinary policies target specific racial groups?</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Do teachers nationwide take notice of these stats?</a:t>
            </a:r>
            <a:endParaRPr lang="en-US"/>
          </a:p>
          <a:p>
            <a:pPr marL="457200" indent="-457200">
              <a:spcBef>
                <a:spcPts val="60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How can teachers develop better &amp; effective disciplinary policies?</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Why do people see the stats &amp; data as a coincidence?</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What does a kid learn about the system once in jail?</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What do people believe expulsion will teach the students?</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Does going to juvie have a long-term effect on younger students about education</a:t>
            </a:r>
            <a:r>
              <a:rPr lang="en-US" sz="2000">
                <a:latin typeface="Century Gothic"/>
                <a:ea typeface="Century Gothic"/>
                <a:cs typeface="Century Gothic"/>
                <a:sym typeface="Century Gothic"/>
              </a:rPr>
              <a:t>?</a:t>
            </a:r>
            <a:endParaRPr lang="en-US" sz="2000">
              <a:solidFill>
                <a:schemeClr val="dk1"/>
              </a:solidFill>
              <a:latin typeface="Century Gothic"/>
              <a:ea typeface="Century Gothic"/>
              <a:cs typeface="Century Gothic"/>
              <a:sym typeface="Century Gothic"/>
            </a:endParaRPr>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When will it get better?</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What are some ways to improve behavior?</a:t>
            </a:r>
            <a:endParaRPr lang="en-US"/>
          </a:p>
          <a:p>
            <a:pPr marL="457200" indent="-457200">
              <a:spcBef>
                <a:spcPts val="60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What type of training will teachers go through that’ll bring justice to classrooms? </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Shouldn’t school police officers be trained like teachers?</a:t>
            </a:r>
            <a:endParaRPr lang="en-US"/>
          </a:p>
          <a:p>
            <a:pPr marL="457200" indent="-457200">
              <a:spcBef>
                <a:spcPts val="60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What is considered a criminal offense in school?</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Isn’t it the teacher’s job to keep the students “in line”?</a:t>
            </a:r>
            <a:endParaRPr lang="en-US"/>
          </a:p>
          <a:p>
            <a:pPr marL="457200" indent="-457200">
              <a:spcBef>
                <a:spcPts val="600"/>
              </a:spcBef>
              <a:buClr>
                <a:schemeClr val="dk1"/>
              </a:buClr>
              <a:buSzPts val="2000"/>
              <a:buFont typeface="Century Gothic"/>
              <a:buAutoNum type="arabicPeriod"/>
            </a:pPr>
            <a:r>
              <a:rPr lang="en-US" sz="2000">
                <a:solidFill>
                  <a:schemeClr val="dk1"/>
                </a:solidFill>
                <a:latin typeface="Century Gothic"/>
                <a:ea typeface="Century Gothic"/>
                <a:cs typeface="Century Gothic"/>
                <a:sym typeface="Century Gothic"/>
              </a:rPr>
              <a:t>How should disruption in class be handled?</a:t>
            </a:r>
            <a:endParaRPr lang="en-US"/>
          </a:p>
          <a:p>
            <a:pPr marL="457200" indent="-457200">
              <a:spcBef>
                <a:spcPts val="600"/>
              </a:spcBef>
              <a:buClr>
                <a:schemeClr val="dk1"/>
              </a:buClr>
              <a:buSzPts val="2000"/>
              <a:buFont typeface="Century Gothic"/>
              <a:buAutoNum type="arabicPeriod"/>
            </a:pPr>
            <a:r>
              <a:rPr lang="en-US" sz="2000" b="1">
                <a:solidFill>
                  <a:schemeClr val="dk1"/>
                </a:solidFill>
                <a:latin typeface="Century Gothic"/>
                <a:ea typeface="Century Gothic"/>
                <a:cs typeface="Century Gothic"/>
                <a:sym typeface="Century Gothic"/>
              </a:rPr>
              <a:t>How come there aren’t any policies keeping students out of prison?</a:t>
            </a:r>
            <a:endParaRPr lang="en-US"/>
          </a:p>
        </p:txBody>
      </p:sp>
    </p:spTree>
    <p:extLst>
      <p:ext uri="{BB962C8B-B14F-4D97-AF65-F5344CB8AC3E}">
        <p14:creationId xmlns:p14="http://schemas.microsoft.com/office/powerpoint/2010/main" val="313980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4" end="14"/>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38;p31"/>
          <p:cNvSpPr txBox="1">
            <a:spLocks noGrp="1"/>
          </p:cNvSpPr>
          <p:nvPr>
            <p:ph type="title"/>
          </p:nvPr>
        </p:nvSpPr>
        <p:spPr>
          <a:xfrm>
            <a:off x="848958" y="105311"/>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2"/>
              </a:buClr>
              <a:buSzPts val="4000"/>
              <a:buFont typeface="Century Gothic"/>
              <a:buNone/>
            </a:pPr>
            <a:r>
              <a:rPr lang="en-US" sz="4000" dirty="0"/>
              <a:t>Next Steps with Student Questions</a:t>
            </a:r>
            <a:endParaRPr dirty="0"/>
          </a:p>
        </p:txBody>
      </p:sp>
      <p:sp>
        <p:nvSpPr>
          <p:cNvPr id="6" name="Google Shape;239;p31"/>
          <p:cNvSpPr txBox="1">
            <a:spLocks/>
          </p:cNvSpPr>
          <p:nvPr/>
        </p:nvSpPr>
        <p:spPr>
          <a:xfrm>
            <a:off x="848958" y="1496975"/>
            <a:ext cx="10515600" cy="4351338"/>
          </a:xfrm>
          <a:prstGeom prst="rect">
            <a:avLst/>
          </a:prstGeom>
          <a:noFill/>
          <a:ln>
            <a:noFill/>
          </a:ln>
        </p:spPr>
        <p:txBody>
          <a:bodyPr spcFirstLastPara="1" vert="horz" wrap="square" lIns="91425" tIns="45700" rIns="91425" bIns="45700" rtlCol="0" anchor="t" anchorCtr="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171450" indent="-190500">
              <a:spcBef>
                <a:spcPts val="0"/>
              </a:spcBef>
              <a:buClr>
                <a:schemeClr val="dk2"/>
              </a:buClr>
              <a:buSzPts val="3000"/>
              <a:buFont typeface="Noto Sans Symbols"/>
              <a:buChar char="▪"/>
            </a:pPr>
            <a:r>
              <a:rPr lang="en-US" sz="3000">
                <a:latin typeface="Century Gothic" panose="020B0502020202020204" pitchFamily="34" charset="0"/>
              </a:rPr>
              <a:t>Students decided to research statistics and poll students and teachers.</a:t>
            </a:r>
            <a:endParaRPr lang="en-US">
              <a:latin typeface="Century Gothic" panose="020B0502020202020204" pitchFamily="34" charset="0"/>
            </a:endParaRPr>
          </a:p>
          <a:p>
            <a:pPr marL="171450" indent="-190500">
              <a:spcBef>
                <a:spcPts val="750"/>
              </a:spcBef>
              <a:buClr>
                <a:schemeClr val="dk2"/>
              </a:buClr>
              <a:buSzPts val="3000"/>
              <a:buFont typeface="Noto Sans Symbols"/>
              <a:buChar char="▪"/>
            </a:pPr>
            <a:r>
              <a:rPr lang="en-US" sz="3000">
                <a:latin typeface="Century Gothic" panose="020B0502020202020204" pitchFamily="34" charset="0"/>
              </a:rPr>
              <a:t>Students met with the school administration to ask questions and address their concerns.</a:t>
            </a:r>
            <a:endParaRPr lang="en-US">
              <a:latin typeface="Century Gothic" panose="020B0502020202020204" pitchFamily="34" charset="0"/>
            </a:endParaRPr>
          </a:p>
          <a:p>
            <a:pPr marL="171450" indent="-190500">
              <a:spcBef>
                <a:spcPts val="750"/>
              </a:spcBef>
              <a:buClr>
                <a:schemeClr val="dk2"/>
              </a:buClr>
              <a:buSzPts val="3000"/>
              <a:buFont typeface="Noto Sans Symbols"/>
              <a:buChar char="▪"/>
            </a:pPr>
            <a:r>
              <a:rPr lang="en-US" sz="3000">
                <a:latin typeface="Century Gothic" panose="020B0502020202020204" pitchFamily="34" charset="0"/>
              </a:rPr>
              <a:t>School principal founded a student advisory council, which many students joined, to give students a voice in new policies.</a:t>
            </a:r>
            <a:endParaRPr lang="en-US" dirty="0">
              <a:latin typeface="Century Gothic" panose="020B0502020202020204" pitchFamily="34" charset="0"/>
            </a:endParaRPr>
          </a:p>
        </p:txBody>
      </p:sp>
    </p:spTree>
    <p:extLst>
      <p:ext uri="{BB962C8B-B14F-4D97-AF65-F5344CB8AC3E}">
        <p14:creationId xmlns:p14="http://schemas.microsoft.com/office/powerpoint/2010/main" val="3633468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Google Shape;648;p69"/>
          <p:cNvSpPr txBox="1">
            <a:spLocks noGrp="1"/>
          </p:cNvSpPr>
          <p:nvPr>
            <p:ph type="title"/>
          </p:nvPr>
        </p:nvSpPr>
        <p:spPr>
          <a:xfrm>
            <a:off x="838200" y="307068"/>
            <a:ext cx="10515600" cy="1325563"/>
          </a:xfrm>
          <a:prstGeom prst="rect">
            <a:avLst/>
          </a:prstGeom>
          <a:noFill/>
          <a:ln>
            <a:noFill/>
          </a:ln>
        </p:spPr>
        <p:txBody>
          <a:bodyPr spcFirstLastPara="1" vert="horz" wrap="square" lIns="91425" tIns="45700" rIns="91425" bIns="45700" rtlCol="0" anchor="t" anchorCtr="0">
            <a:noAutofit/>
          </a:bodyPr>
          <a:lstStyle/>
          <a:p>
            <a:pPr algn="ctr">
              <a:buSzPts val="4000"/>
            </a:pPr>
            <a:r>
              <a:rPr lang="en-US" sz="4000" dirty="0"/>
              <a:t>Classroom Example: High School</a:t>
            </a:r>
            <a:endParaRPr dirty="0"/>
          </a:p>
        </p:txBody>
      </p:sp>
      <p:sp>
        <p:nvSpPr>
          <p:cNvPr id="649" name="Google Shape;649;p69"/>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250"/>
              <a:buNone/>
            </a:pPr>
            <a:r>
              <a:rPr lang="en-US" sz="3000" u="sng" dirty="0">
                <a:solidFill>
                  <a:schemeClr val="dk1"/>
                </a:solidFill>
              </a:rPr>
              <a:t>Teacher</a:t>
            </a:r>
            <a:r>
              <a:rPr lang="en-US" sz="3000" dirty="0">
                <a:solidFill>
                  <a:schemeClr val="dk1"/>
                </a:solidFill>
              </a:rPr>
              <a:t>: Daniel </a:t>
            </a:r>
            <a:r>
              <a:rPr lang="en-US" sz="3000" dirty="0" err="1">
                <a:solidFill>
                  <a:schemeClr val="dk1"/>
                </a:solidFill>
              </a:rPr>
              <a:t>Fouts</a:t>
            </a:r>
            <a:r>
              <a:rPr lang="en-US" sz="3000" dirty="0">
                <a:solidFill>
                  <a:schemeClr val="dk1"/>
                </a:solidFill>
              </a:rPr>
              <a:t>, Des Plaines, IL</a:t>
            </a:r>
            <a:endParaRPr dirty="0"/>
          </a:p>
          <a:p>
            <a:pPr marL="0" indent="0">
              <a:buSzPts val="2250"/>
              <a:buNone/>
            </a:pPr>
            <a:r>
              <a:rPr lang="en-US" sz="3000" u="sng" dirty="0">
                <a:solidFill>
                  <a:schemeClr val="dk1"/>
                </a:solidFill>
              </a:rPr>
              <a:t>Topic</a:t>
            </a:r>
            <a:r>
              <a:rPr lang="en-US" sz="3000" dirty="0">
                <a:solidFill>
                  <a:schemeClr val="dk1"/>
                </a:solidFill>
              </a:rPr>
              <a:t>: 12</a:t>
            </a:r>
            <a:r>
              <a:rPr lang="en-US" sz="3000" baseline="30000" dirty="0">
                <a:solidFill>
                  <a:schemeClr val="dk1"/>
                </a:solidFill>
              </a:rPr>
              <a:t>th</a:t>
            </a:r>
            <a:r>
              <a:rPr lang="en-US" sz="3000" dirty="0">
                <a:solidFill>
                  <a:schemeClr val="dk1"/>
                </a:solidFill>
              </a:rPr>
              <a:t> Grade Government unit on the American presidency at moments of crisis</a:t>
            </a:r>
            <a:endParaRPr dirty="0"/>
          </a:p>
          <a:p>
            <a:pPr marL="0" indent="0">
              <a:buSzPts val="2250"/>
              <a:buNone/>
            </a:pPr>
            <a:r>
              <a:rPr lang="en-US" sz="3000" u="sng" dirty="0">
                <a:solidFill>
                  <a:schemeClr val="dk1"/>
                </a:solidFill>
              </a:rPr>
              <a:t>Purpose</a:t>
            </a:r>
            <a:r>
              <a:rPr lang="en-US" sz="3000" dirty="0">
                <a:solidFill>
                  <a:schemeClr val="dk1"/>
                </a:solidFill>
              </a:rPr>
              <a:t>: To engage students at the start of the unit and to help students select a topic for an independent project</a:t>
            </a:r>
            <a:endParaRPr sz="3000" dirty="0"/>
          </a:p>
        </p:txBody>
      </p:sp>
    </p:spTree>
    <p:extLst>
      <p:ext uri="{BB962C8B-B14F-4D97-AF65-F5344CB8AC3E}">
        <p14:creationId xmlns:p14="http://schemas.microsoft.com/office/powerpoint/2010/main" val="8218266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Google Shape;655;p70"/>
          <p:cNvSpPr txBox="1">
            <a:spLocks noGrp="1"/>
          </p:cNvSpPr>
          <p:nvPr>
            <p:ph type="title"/>
          </p:nvPr>
        </p:nvSpPr>
        <p:spPr>
          <a:xfrm>
            <a:off x="838200" y="227013"/>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Question Focus</a:t>
            </a:r>
            <a:endParaRPr/>
          </a:p>
        </p:txBody>
      </p:sp>
      <p:sp>
        <p:nvSpPr>
          <p:cNvPr id="656" name="Google Shape;656;p70"/>
          <p:cNvSpPr txBox="1">
            <a:spLocks noGrp="1"/>
          </p:cNvSpPr>
          <p:nvPr>
            <p:ph idx="1"/>
          </p:nvPr>
        </p:nvSpPr>
        <p:spPr>
          <a:xfrm>
            <a:off x="838200" y="4311650"/>
            <a:ext cx="10515600" cy="1674813"/>
          </a:xfrm>
          <a:prstGeom prst="rect">
            <a:avLst/>
          </a:prstGeom>
          <a:noFill/>
          <a:ln>
            <a:noFill/>
          </a:ln>
        </p:spPr>
        <p:txBody>
          <a:bodyPr spcFirstLastPara="1" vert="horz" wrap="square" lIns="91425" tIns="45700" rIns="91425" bIns="45700" rtlCol="0" anchor="t" anchorCtr="0">
            <a:noAutofit/>
          </a:bodyPr>
          <a:lstStyle/>
          <a:p>
            <a:pPr marL="0" indent="0">
              <a:spcBef>
                <a:spcPts val="0"/>
              </a:spcBef>
              <a:buSzPts val="2700"/>
              <a:buNone/>
            </a:pPr>
            <a:r>
              <a:rPr lang="en-US" sz="3600">
                <a:solidFill>
                  <a:schemeClr val="dk1"/>
                </a:solidFill>
              </a:rPr>
              <a:t>“Nearly all men can handle adversity; but if you really want to test a man’s character, give him power.” </a:t>
            </a:r>
            <a:endParaRPr/>
          </a:p>
        </p:txBody>
      </p:sp>
      <p:pic>
        <p:nvPicPr>
          <p:cNvPr id="657" name="Google Shape;657;p70"/>
          <p:cNvPicPr preferRelativeResize="0"/>
          <p:nvPr/>
        </p:nvPicPr>
        <p:blipFill rotWithShape="1">
          <a:blip r:embed="rId3">
            <a:alphaModFix/>
          </a:blip>
          <a:srcRect/>
          <a:stretch/>
        </p:blipFill>
        <p:spPr>
          <a:xfrm>
            <a:off x="4787900" y="1552576"/>
            <a:ext cx="2025650" cy="2481263"/>
          </a:xfrm>
          <a:prstGeom prst="rect">
            <a:avLst/>
          </a:prstGeom>
          <a:noFill/>
          <a:ln>
            <a:noFill/>
          </a:ln>
        </p:spPr>
      </p:pic>
      <p:sp>
        <p:nvSpPr>
          <p:cNvPr id="658" name="Google Shape;658;p70"/>
          <p:cNvSpPr/>
          <p:nvPr/>
        </p:nvSpPr>
        <p:spPr>
          <a:xfrm>
            <a:off x="7140387" y="6580188"/>
            <a:ext cx="4876800" cy="277813"/>
          </a:xfrm>
          <a:prstGeom prst="rect">
            <a:avLst/>
          </a:prstGeom>
          <a:noFill/>
          <a:ln>
            <a:noFill/>
          </a:ln>
        </p:spPr>
        <p:txBody>
          <a:bodyPr spcFirstLastPara="1" wrap="square" lIns="91425" tIns="45700" rIns="91425" bIns="45700" anchor="t" anchorCtr="0">
            <a:noAutofit/>
          </a:bodyPr>
          <a:lstStyle/>
          <a:p>
            <a:pPr>
              <a:buClr>
                <a:srgbClr val="000000"/>
              </a:buClr>
              <a:buSzPts val="1200"/>
            </a:pPr>
            <a:r>
              <a:rPr lang="en-US" sz="1200">
                <a:solidFill>
                  <a:srgbClr val="000000"/>
                </a:solidFill>
                <a:latin typeface="Rockwell"/>
                <a:ea typeface="Rockwell"/>
                <a:cs typeface="Rockwell"/>
                <a:sym typeface="Rockwell"/>
              </a:rPr>
              <a:t>https://www.loc.gov/pictures/item/96522529/</a:t>
            </a:r>
            <a:endParaRPr sz="1400">
              <a:solidFill>
                <a:srgbClr val="000000"/>
              </a:solidFill>
              <a:latin typeface="Arial"/>
              <a:ea typeface="Arial"/>
              <a:cs typeface="Arial"/>
              <a:sym typeface="Arial"/>
            </a:endParaRPr>
          </a:p>
        </p:txBody>
      </p:sp>
    </p:spTree>
    <p:extLst>
      <p:ext uri="{BB962C8B-B14F-4D97-AF65-F5344CB8AC3E}">
        <p14:creationId xmlns:p14="http://schemas.microsoft.com/office/powerpoint/2010/main" val="42338740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71"/>
          <p:cNvSpPr txBox="1">
            <a:spLocks noGrp="1"/>
          </p:cNvSpPr>
          <p:nvPr>
            <p:ph type="title"/>
          </p:nvPr>
        </p:nvSpPr>
        <p:spPr>
          <a:xfrm>
            <a:off x="838200" y="323737"/>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Student Questions</a:t>
            </a:r>
            <a:endParaRPr/>
          </a:p>
        </p:txBody>
      </p:sp>
      <p:sp>
        <p:nvSpPr>
          <p:cNvPr id="665" name="Google Shape;665;p71"/>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marL="0" indent="0">
              <a:lnSpc>
                <a:spcPct val="115000"/>
              </a:lnSpc>
              <a:spcBef>
                <a:spcPts val="0"/>
              </a:spcBef>
              <a:buNone/>
            </a:pPr>
            <a:endParaRPr sz="1800">
              <a:solidFill>
                <a:schemeClr val="dk1"/>
              </a:solidFill>
            </a:endParaRPr>
          </a:p>
          <a:p>
            <a:pPr marL="0" indent="0">
              <a:lnSpc>
                <a:spcPct val="115000"/>
              </a:lnSpc>
              <a:spcBef>
                <a:spcPts val="0"/>
              </a:spcBef>
              <a:buNone/>
            </a:pPr>
            <a:endParaRPr sz="1800">
              <a:solidFill>
                <a:schemeClr val="dk1"/>
              </a:solidFill>
            </a:endParaRPr>
          </a:p>
        </p:txBody>
      </p:sp>
      <p:sp>
        <p:nvSpPr>
          <p:cNvPr id="666" name="Google Shape;666;p71"/>
          <p:cNvSpPr txBox="1"/>
          <p:nvPr/>
        </p:nvSpPr>
        <p:spPr>
          <a:xfrm>
            <a:off x="681037" y="1245950"/>
            <a:ext cx="5862638" cy="806700"/>
          </a:xfrm>
          <a:prstGeom prst="rect">
            <a:avLst/>
          </a:prstGeom>
          <a:noFill/>
          <a:ln>
            <a:noFill/>
          </a:ln>
        </p:spPr>
        <p:txBody>
          <a:bodyPr spcFirstLastPara="1" wrap="square" lIns="91425" tIns="91425" rIns="91425" bIns="91425" anchor="t" anchorCtr="0">
            <a:noAutofit/>
          </a:bodyPr>
          <a:lstStyle/>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does power challenge one’s morality?	</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Should everyone have some type of power? </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Does power make people corrupt?</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if the person who is is qualified for power doesn’t attain it?</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is a man’s power tested?</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is considered power?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What defines good character?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a:pPr>
            <a:r>
              <a:rPr lang="en-US" sz="2400" dirty="0">
                <a:solidFill>
                  <a:schemeClr val="dk1"/>
                </a:solidFill>
                <a:latin typeface="+mj-lt"/>
                <a:ea typeface="Rockwell"/>
                <a:cs typeface="Rockwell"/>
                <a:sym typeface="Rockwell"/>
              </a:rPr>
              <a:t>How can we ensure that the good men get the power?</a:t>
            </a:r>
            <a:endParaRPr sz="2400" dirty="0">
              <a:solidFill>
                <a:schemeClr val="accent1"/>
              </a:solidFill>
              <a:latin typeface="+mj-lt"/>
              <a:ea typeface="Rockwell"/>
              <a:cs typeface="Rockwell"/>
              <a:sym typeface="Rockwell"/>
            </a:endParaRPr>
          </a:p>
          <a:p>
            <a:endParaRPr dirty="0">
              <a:solidFill>
                <a:schemeClr val="dk1"/>
              </a:solidFill>
              <a:latin typeface="Rockwell"/>
              <a:ea typeface="Rockwell"/>
              <a:cs typeface="Rockwell"/>
              <a:sym typeface="Rockwell"/>
            </a:endParaRPr>
          </a:p>
          <a:p>
            <a:pPr>
              <a:lnSpc>
                <a:spcPct val="115000"/>
              </a:lnSpc>
              <a:spcBef>
                <a:spcPts val="600"/>
              </a:spcBef>
            </a:pPr>
            <a:endParaRPr dirty="0">
              <a:solidFill>
                <a:schemeClr val="dk1"/>
              </a:solidFill>
              <a:latin typeface="Rockwell"/>
              <a:ea typeface="Rockwell"/>
              <a:cs typeface="Rockwell"/>
              <a:sym typeface="Rockwell"/>
            </a:endParaRPr>
          </a:p>
        </p:txBody>
      </p:sp>
      <p:sp>
        <p:nvSpPr>
          <p:cNvPr id="667" name="Google Shape;667;p71"/>
          <p:cNvSpPr txBox="1"/>
          <p:nvPr/>
        </p:nvSpPr>
        <p:spPr>
          <a:xfrm>
            <a:off x="6700838" y="1472975"/>
            <a:ext cx="5311053" cy="4231200"/>
          </a:xfrm>
          <a:prstGeom prst="rect">
            <a:avLst/>
          </a:prstGeom>
          <a:noFill/>
          <a:ln>
            <a:noFill/>
          </a:ln>
        </p:spPr>
        <p:txBody>
          <a:bodyPr spcFirstLastPara="1" wrap="square" lIns="91425" tIns="91425" rIns="91425" bIns="91425" anchor="t" anchorCtr="0">
            <a:noAutofit/>
          </a:bodyPr>
          <a:lstStyle/>
          <a:p>
            <a:pPr marL="457200" indent="-342900">
              <a:lnSpc>
                <a:spcPct val="115000"/>
              </a:lnSpc>
              <a:spcBef>
                <a:spcPts val="600"/>
              </a:spcBef>
              <a:buClr>
                <a:schemeClr val="accent1"/>
              </a:buClr>
              <a:buSzPts val="1800"/>
              <a:buFont typeface="+mj-lt"/>
              <a:buAutoNum type="arabicPeriod" startAt="9"/>
            </a:pPr>
            <a:r>
              <a:rPr lang="en-US" sz="2400" dirty="0">
                <a:solidFill>
                  <a:schemeClr val="dk1"/>
                </a:solidFill>
                <a:ea typeface="Rockwell"/>
                <a:cs typeface="Rockwell"/>
                <a:sym typeface="Rockwell"/>
              </a:rPr>
              <a:t>What kind of man can handle adversity?</a:t>
            </a:r>
            <a:endParaRPr lang="en-US" sz="2400" dirty="0">
              <a:solidFill>
                <a:srgbClr val="595959"/>
              </a:solidFill>
              <a:ea typeface="Rockwell"/>
              <a:cs typeface="Rockwell"/>
              <a:sym typeface="Rockwell"/>
            </a:endParaRPr>
          </a:p>
          <a:p>
            <a:pPr marL="457200" indent="-342900">
              <a:lnSpc>
                <a:spcPct val="115000"/>
              </a:lnSpc>
              <a:spcBef>
                <a:spcPts val="600"/>
              </a:spcBef>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What can power tell us about a man’s character?</a:t>
            </a:r>
            <a:endParaRPr sz="2400" dirty="0">
              <a:solidFill>
                <a:schemeClr val="dk1"/>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How can power be obtained by adversity?</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Why are some people affected by power differently?</a:t>
            </a:r>
            <a:endParaRPr sz="2400" dirty="0">
              <a:solidFill>
                <a:srgbClr val="595959"/>
              </a:solidFill>
              <a:latin typeface="+mj-lt"/>
              <a:ea typeface="Rockwell"/>
              <a:cs typeface="Rockwell"/>
              <a:sym typeface="Rockwell"/>
            </a:endParaRPr>
          </a:p>
          <a:p>
            <a:pPr marL="457200" indent="-342900">
              <a:lnSpc>
                <a:spcPct val="115000"/>
              </a:lnSpc>
              <a:buClr>
                <a:schemeClr val="accent1"/>
              </a:buClr>
              <a:buSzPts val="1800"/>
              <a:buFont typeface="Rockwell"/>
              <a:buAutoNum type="arabicPeriod" startAt="9"/>
            </a:pPr>
            <a:r>
              <a:rPr lang="en-US" sz="2400" dirty="0">
                <a:solidFill>
                  <a:schemeClr val="dk1"/>
                </a:solidFill>
                <a:latin typeface="+mj-lt"/>
                <a:ea typeface="Rockwell"/>
                <a:cs typeface="Rockwell"/>
                <a:sym typeface="Rockwell"/>
              </a:rPr>
              <a:t>If adversity supposedly makes you stronger, does that mean that power makes you weaker?</a:t>
            </a:r>
            <a:endParaRPr sz="2400" dirty="0">
              <a:solidFill>
                <a:srgbClr val="595959"/>
              </a:solidFill>
              <a:latin typeface="+mj-lt"/>
              <a:ea typeface="Rockwell"/>
              <a:cs typeface="Rockwell"/>
              <a:sym typeface="Rockwell"/>
            </a:endParaRPr>
          </a:p>
          <a:p>
            <a:endParaRPr dirty="0">
              <a:latin typeface="Rockwell"/>
              <a:ea typeface="Rockwell"/>
              <a:cs typeface="Rockwell"/>
              <a:sym typeface="Rockwell"/>
            </a:endParaRPr>
          </a:p>
        </p:txBody>
      </p:sp>
    </p:spTree>
    <p:extLst>
      <p:ext uri="{BB962C8B-B14F-4D97-AF65-F5344CB8AC3E}">
        <p14:creationId xmlns:p14="http://schemas.microsoft.com/office/powerpoint/2010/main" val="1195160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6"/>
                                        </p:tgtEl>
                                        <p:attrNameLst>
                                          <p:attrName>style.visibility</p:attrName>
                                        </p:attrNameLst>
                                      </p:cBhvr>
                                      <p:to>
                                        <p:strVal val="visible"/>
                                      </p:to>
                                    </p:set>
                                    <p:animEffect transition="in" filter="fade">
                                      <p:cBhvr>
                                        <p:cTn id="7" dur="1000"/>
                                        <p:tgtEl>
                                          <p:spTgt spid="6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7"/>
                                        </p:tgtEl>
                                        <p:attrNameLst>
                                          <p:attrName>style.visibility</p:attrName>
                                        </p:attrNameLst>
                                      </p:cBhvr>
                                      <p:to>
                                        <p:strVal val="visible"/>
                                      </p:to>
                                    </p:set>
                                    <p:animEffect transition="in" filter="fade">
                                      <p:cBhvr>
                                        <p:cTn id="12" dur="1000"/>
                                        <p:tgtEl>
                                          <p:spTgt spid="6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72"/>
          <p:cNvSpPr txBox="1">
            <a:spLocks noGrp="1"/>
          </p:cNvSpPr>
          <p:nvPr>
            <p:ph type="title"/>
          </p:nvPr>
        </p:nvSpPr>
        <p:spPr>
          <a:xfrm>
            <a:off x="838200" y="500062"/>
            <a:ext cx="10515600" cy="1325563"/>
          </a:xfrm>
          <a:prstGeom prst="rect">
            <a:avLst/>
          </a:prstGeom>
          <a:noFill/>
          <a:ln>
            <a:noFill/>
          </a:ln>
        </p:spPr>
        <p:txBody>
          <a:bodyPr spcFirstLastPara="1" vert="horz" wrap="square" lIns="91425" tIns="45700" rIns="91425" bIns="45700" rtlCol="0" anchor="t" anchorCtr="0">
            <a:noAutofit/>
          </a:bodyPr>
          <a:lstStyle/>
          <a:p>
            <a:pPr>
              <a:buSzPts val="4000"/>
            </a:pPr>
            <a:r>
              <a:rPr lang="en-US" sz="4000"/>
              <a:t>Next Steps</a:t>
            </a:r>
            <a:endParaRPr/>
          </a:p>
        </p:txBody>
      </p:sp>
      <p:sp>
        <p:nvSpPr>
          <p:cNvPr id="674" name="Google Shape;674;p72"/>
          <p:cNvSpPr txBox="1">
            <a:spLocks noGrp="1"/>
          </p:cNvSpPr>
          <p:nvPr>
            <p:ph idx="1"/>
          </p:nvPr>
        </p:nvSpPr>
        <p:spPr>
          <a:prstGeom prst="rect">
            <a:avLst/>
          </a:prstGeom>
          <a:noFill/>
          <a:ln>
            <a:noFill/>
          </a:ln>
        </p:spPr>
        <p:txBody>
          <a:bodyPr spcFirstLastPara="1" vert="horz" wrap="square" lIns="91425" tIns="45700" rIns="91425" bIns="45700" rtlCol="0" anchor="t" anchorCtr="0">
            <a:noAutofit/>
          </a:bodyPr>
          <a:lstStyle/>
          <a:p>
            <a:pPr indent="-368300">
              <a:lnSpc>
                <a:spcPct val="115000"/>
              </a:lnSpc>
              <a:spcBef>
                <a:spcPts val="0"/>
              </a:spcBef>
              <a:buSzPts val="2200"/>
              <a:buFont typeface="Arial" charset="0"/>
              <a:buChar char="•"/>
            </a:pPr>
            <a:r>
              <a:rPr lang="en-US" dirty="0">
                <a:solidFill>
                  <a:schemeClr val="dk1"/>
                </a:solidFill>
              </a:rPr>
              <a:t>Each student selected l question from the class list to work on throughout the unit </a:t>
            </a:r>
            <a:endParaRPr dirty="0"/>
          </a:p>
          <a:p>
            <a:pPr indent="-368300">
              <a:lnSpc>
                <a:spcPct val="115000"/>
              </a:lnSpc>
              <a:spcBef>
                <a:spcPts val="0"/>
              </a:spcBef>
              <a:buSzPts val="2200"/>
              <a:buFont typeface="Arial" charset="0"/>
              <a:buChar char="•"/>
            </a:pPr>
            <a:r>
              <a:rPr lang="en-US" dirty="0">
                <a:solidFill>
                  <a:schemeClr val="dk1"/>
                </a:solidFill>
              </a:rPr>
              <a:t>Students answered their question using research and knowledge from the unit in a two-page reflection paper</a:t>
            </a:r>
            <a:endParaRPr dirty="0"/>
          </a:p>
          <a:p>
            <a:pPr indent="-368300">
              <a:lnSpc>
                <a:spcPct val="115000"/>
              </a:lnSpc>
              <a:spcBef>
                <a:spcPts val="0"/>
              </a:spcBef>
              <a:buSzPts val="2200"/>
              <a:buFont typeface="Arial" charset="0"/>
              <a:buChar char="•"/>
            </a:pPr>
            <a:r>
              <a:rPr lang="en-US" dirty="0">
                <a:solidFill>
                  <a:schemeClr val="dk1"/>
                </a:solidFill>
              </a:rPr>
              <a:t>Students shared their reflections in a class discussion on the final day of the unit</a:t>
            </a:r>
            <a:endParaRPr dirty="0"/>
          </a:p>
        </p:txBody>
      </p:sp>
    </p:spTree>
    <p:extLst>
      <p:ext uri="{BB962C8B-B14F-4D97-AF65-F5344CB8AC3E}">
        <p14:creationId xmlns:p14="http://schemas.microsoft.com/office/powerpoint/2010/main" val="118224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7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7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7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noAutofit/>
          </a:bodyPr>
          <a:lstStyle/>
          <a:p>
            <a:r>
              <a:rPr lang="en-US" altLang="en-US" dirty="0"/>
              <a:t>Today’s Agenda</a:t>
            </a:r>
          </a:p>
        </p:txBody>
      </p:sp>
      <p:sp>
        <p:nvSpPr>
          <p:cNvPr id="3" name="Content Placeholder 2"/>
          <p:cNvSpPr>
            <a:spLocks noGrp="1"/>
          </p:cNvSpPr>
          <p:nvPr>
            <p:ph idx="1"/>
          </p:nvPr>
        </p:nvSpPr>
        <p:spPr>
          <a:xfrm>
            <a:off x="838203" y="1398343"/>
            <a:ext cx="10755087" cy="4479944"/>
          </a:xfrm>
        </p:spPr>
        <p:txBody>
          <a:bodyPr>
            <a:noAutofit/>
          </a:bodyPr>
          <a:lstStyle/>
          <a:p>
            <a:pPr marL="457200" lvl="0" indent="-406400">
              <a:lnSpc>
                <a:spcPct val="100000"/>
              </a:lnSpc>
              <a:spcBef>
                <a:spcPts val="0"/>
              </a:spcBef>
              <a:spcAft>
                <a:spcPts val="1200"/>
              </a:spcAft>
              <a:buSzPts val="2800"/>
              <a:buFont typeface="Rockwell"/>
              <a:buAutoNum type="arabicParenR"/>
            </a:pPr>
            <a:r>
              <a:rPr lang="en-US" dirty="0">
                <a:solidFill>
                  <a:schemeClr val="dk1"/>
                </a:solidFill>
              </a:rPr>
              <a:t>Welcome &amp; Community Building</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Why Spend Time on Teaching the Skill of Question Formulation? </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Collaborative Learning with the Question Formulation Technique (QFT)</a:t>
            </a:r>
            <a:endParaRPr lang="en-US" dirty="0"/>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Explore Real Classroom Examples &amp; Applications</a:t>
            </a:r>
            <a:endParaRPr lang="en-US" dirty="0"/>
          </a:p>
          <a:p>
            <a:pPr marL="457200" lvl="0" indent="-406400">
              <a:lnSpc>
                <a:spcPct val="100000"/>
              </a:lnSpc>
              <a:spcBef>
                <a:spcPts val="0"/>
              </a:spcBef>
              <a:spcAft>
                <a:spcPts val="1200"/>
              </a:spcAft>
              <a:buSzPts val="2800"/>
              <a:buFont typeface="Rockwell"/>
              <a:buAutoNum type="arabicParenR"/>
            </a:pPr>
            <a:r>
              <a:rPr lang="en-US" b="1" dirty="0">
                <a:solidFill>
                  <a:schemeClr val="dk1"/>
                </a:solidFill>
              </a:rPr>
              <a:t>Why is Question Formulation Important Now?</a:t>
            </a:r>
          </a:p>
          <a:p>
            <a:pPr marL="457200" lvl="0" indent="-406400">
              <a:lnSpc>
                <a:spcPct val="100000"/>
              </a:lnSpc>
              <a:spcBef>
                <a:spcPts val="0"/>
              </a:spcBef>
              <a:spcAft>
                <a:spcPts val="1200"/>
              </a:spcAft>
              <a:buSzPts val="2800"/>
              <a:buFont typeface="Rockwell"/>
              <a:buAutoNum type="arabicParenR"/>
            </a:pPr>
            <a:r>
              <a:rPr lang="en-US" dirty="0">
                <a:solidFill>
                  <a:schemeClr val="dk1"/>
                </a:solidFill>
              </a:rPr>
              <a:t>Q&amp;A</a:t>
            </a:r>
            <a:endParaRPr lang="en-US" dirty="0"/>
          </a:p>
          <a:p>
            <a:pPr marL="0" indent="0">
              <a:buNone/>
              <a:defRPr/>
            </a:pPr>
            <a:endParaRPr lang="en-US" sz="3200" dirty="0">
              <a:latin typeface="Rockwell" panose="02060603020205020403" pitchFamily="18" charset="0"/>
            </a:endParaRPr>
          </a:p>
        </p:txBody>
      </p:sp>
    </p:spTree>
    <p:extLst>
      <p:ext uri="{BB962C8B-B14F-4D97-AF65-F5344CB8AC3E}">
        <p14:creationId xmlns:p14="http://schemas.microsoft.com/office/powerpoint/2010/main" val="209366365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652"/>
        <p:cNvGrpSpPr/>
        <p:nvPr/>
      </p:nvGrpSpPr>
      <p:grpSpPr>
        <a:xfrm>
          <a:off x="0" y="0"/>
          <a:ext cx="0" cy="0"/>
          <a:chOff x="0" y="0"/>
          <a:chExt cx="0" cy="0"/>
        </a:xfrm>
      </p:grpSpPr>
      <p:sp>
        <p:nvSpPr>
          <p:cNvPr id="1653" name="Google Shape;1653;p194"/>
          <p:cNvSpPr txBox="1">
            <a:spLocks noGrp="1"/>
          </p:cNvSpPr>
          <p:nvPr>
            <p:ph type="title"/>
          </p:nvPr>
        </p:nvSpPr>
        <p:spPr>
          <a:prstGeom prst="rect">
            <a:avLst/>
          </a:prstGeom>
          <a:noFill/>
          <a:ln>
            <a:noFill/>
          </a:ln>
        </p:spPr>
        <p:txBody>
          <a:bodyPr spcFirstLastPara="1" vert="horz" wrap="square" lIns="91425" tIns="45700" rIns="91425" bIns="45700" rtlCol="0" anchor="t" anchorCtr="0">
            <a:noAutofit/>
          </a:bodyPr>
          <a:lstStyle/>
          <a:p>
            <a:pPr>
              <a:lnSpc>
                <a:spcPct val="100000"/>
              </a:lnSpc>
            </a:pPr>
            <a:r>
              <a:rPr lang="en-US"/>
              <a:t> </a:t>
            </a:r>
            <a:endParaRPr/>
          </a:p>
        </p:txBody>
      </p:sp>
      <p:cxnSp>
        <p:nvCxnSpPr>
          <p:cNvPr id="4" name="Straight Connector 3"/>
          <p:cNvCxnSpPr/>
          <p:nvPr/>
        </p:nvCxnSpPr>
        <p:spPr>
          <a:xfrm>
            <a:off x="841235" y="5880761"/>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893040" y="2623306"/>
            <a:ext cx="10404227" cy="1446550"/>
          </a:xfrm>
          <a:prstGeom prst="rect">
            <a:avLst/>
          </a:prstGeom>
        </p:spPr>
        <p:txBody>
          <a:bodyPr wrap="square">
            <a:spAutoFit/>
          </a:bodyPr>
          <a:lstStyle/>
          <a:p>
            <a:r>
              <a:rPr lang="en-US" sz="4400" dirty="0">
                <a:solidFill>
                  <a:schemeClr val="accent1"/>
                </a:solidFill>
              </a:rPr>
              <a:t>Why is the skill of question formulation so important now? </a:t>
            </a:r>
            <a:endParaRPr lang="en-US" sz="4400" dirty="0"/>
          </a:p>
        </p:txBody>
      </p:sp>
    </p:spTree>
    <p:extLst>
      <p:ext uri="{BB962C8B-B14F-4D97-AF65-F5344CB8AC3E}">
        <p14:creationId xmlns:p14="http://schemas.microsoft.com/office/powerpoint/2010/main" val="3470229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11683" y="1711327"/>
            <a:ext cx="2921980" cy="4440351"/>
          </a:xfrm>
        </p:spPr>
      </p:pic>
      <p:sp>
        <p:nvSpPr>
          <p:cNvPr id="6" name="Text Placeholder 5"/>
          <p:cNvSpPr>
            <a:spLocks noGrp="1"/>
          </p:cNvSpPr>
          <p:nvPr>
            <p:ph type="body" sz="half" idx="4294967295"/>
          </p:nvPr>
        </p:nvSpPr>
        <p:spPr>
          <a:xfrm>
            <a:off x="6863013" y="4476837"/>
            <a:ext cx="5212611" cy="1046225"/>
          </a:xfrm>
        </p:spPr>
        <p:txBody>
          <a:bodyPr>
            <a:noAutofit/>
          </a:bodyPr>
          <a:lstStyle/>
          <a:p>
            <a:pPr marL="0" indent="0">
              <a:buNone/>
            </a:pPr>
            <a:r>
              <a:rPr lang="en-US" dirty="0"/>
              <a:t>– Clive Thompson</a:t>
            </a:r>
          </a:p>
          <a:p>
            <a:pPr marL="0" indent="0">
              <a:buNone/>
            </a:pPr>
            <a:r>
              <a:rPr lang="en-US" sz="2400" dirty="0"/>
              <a:t>Journalist and Technology Blogger</a:t>
            </a:r>
          </a:p>
        </p:txBody>
      </p:sp>
      <p:sp>
        <p:nvSpPr>
          <p:cNvPr id="5" name="Text Placeholder 4"/>
          <p:cNvSpPr>
            <a:spLocks noGrp="1"/>
          </p:cNvSpPr>
          <p:nvPr>
            <p:ph type="body" sz="half" idx="4294967295"/>
          </p:nvPr>
        </p:nvSpPr>
        <p:spPr>
          <a:xfrm>
            <a:off x="6028160" y="1801813"/>
            <a:ext cx="5899963" cy="2578100"/>
          </a:xfrm>
        </p:spPr>
        <p:txBody>
          <a:bodyPr>
            <a:noAutofit/>
          </a:bodyPr>
          <a:lstStyle/>
          <a:p>
            <a:pPr marL="0" indent="0">
              <a:buNone/>
            </a:pPr>
            <a:r>
              <a:rPr lang="en-US" sz="3200" dirty="0">
                <a:solidFill>
                  <a:schemeClr val="tx1"/>
                </a:solidFill>
              </a:rPr>
              <a:t>“How should you respond when you get powerful new tools for finding answers?</a:t>
            </a:r>
          </a:p>
          <a:p>
            <a:pPr marL="0" indent="0">
              <a:buNone/>
            </a:pPr>
            <a:endParaRPr lang="en-US" sz="2000" dirty="0">
              <a:solidFill>
                <a:schemeClr val="tx1"/>
              </a:solidFill>
            </a:endParaRPr>
          </a:p>
          <a:p>
            <a:pPr marL="0" indent="0">
              <a:buNone/>
            </a:pPr>
            <a:r>
              <a:rPr lang="en-US" sz="3200" dirty="0">
                <a:solidFill>
                  <a:schemeClr val="tx1"/>
                </a:solidFill>
              </a:rPr>
              <a:t>Think of harder questions.”</a:t>
            </a:r>
          </a:p>
        </p:txBody>
      </p:sp>
      <p:sp>
        <p:nvSpPr>
          <p:cNvPr id="8" name="Title 1"/>
          <p:cNvSpPr txBox="1">
            <a:spLocks/>
          </p:cNvSpPr>
          <p:nvPr/>
        </p:nvSpPr>
        <p:spPr>
          <a:xfrm>
            <a:off x="664516" y="547560"/>
            <a:ext cx="10515600" cy="74353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DIN Next Rounded LT Pro" panose="020F0503020203050203" pitchFamily="34" charset="0"/>
                <a:ea typeface="+mj-ea"/>
                <a:cs typeface="+mj-cs"/>
              </a:defRPr>
            </a:lvl1pPr>
          </a:lstStyle>
          <a:p>
            <a:r>
              <a:rPr lang="en-US" sz="4000" dirty="0">
                <a:solidFill>
                  <a:schemeClr val="tx2"/>
                </a:solidFill>
                <a:latin typeface="+mj-lt"/>
              </a:rPr>
              <a:t>In the Age of Google</a:t>
            </a:r>
          </a:p>
        </p:txBody>
      </p:sp>
    </p:spTree>
    <p:extLst>
      <p:ext uri="{BB962C8B-B14F-4D97-AF65-F5344CB8AC3E}">
        <p14:creationId xmlns:p14="http://schemas.microsoft.com/office/powerpoint/2010/main" val="90893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54209" y="4815436"/>
            <a:ext cx="10933735" cy="1257118"/>
          </a:xfrm>
        </p:spPr>
        <p:txBody>
          <a:bodyPr>
            <a:noAutofit/>
          </a:bodyPr>
          <a:lstStyle/>
          <a:p>
            <a:pPr marL="0" indent="0">
              <a:buNone/>
            </a:pPr>
            <a:r>
              <a:rPr lang="en-US" sz="4400" dirty="0">
                <a:solidFill>
                  <a:schemeClr val="accent1"/>
                </a:solidFill>
              </a:rPr>
              <a:t>Why spend time teaching the skill of question formulation?</a:t>
            </a:r>
            <a:endParaRPr lang="en-US" altLang="en-US" sz="4400" dirty="0">
              <a:solidFill>
                <a:schemeClr val="accent1"/>
              </a:solidFill>
              <a:latin typeface="Rockwell" panose="02060603020205020403" pitchFamily="18" charset="0"/>
            </a:endParaRPr>
          </a:p>
        </p:txBody>
      </p:sp>
      <p:cxnSp>
        <p:nvCxnSpPr>
          <p:cNvPr id="4" name="Straight Connector 3"/>
          <p:cNvCxnSpPr/>
          <p:nvPr/>
        </p:nvCxnSpPr>
        <p:spPr>
          <a:xfrm>
            <a:off x="654207" y="6343748"/>
            <a:ext cx="10625279"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3265" y="194999"/>
            <a:ext cx="5929081" cy="4405582"/>
          </a:xfrm>
          <a:prstGeom prst="rect">
            <a:avLst/>
          </a:prstGeom>
        </p:spPr>
      </p:pic>
    </p:spTree>
    <p:extLst>
      <p:ext uri="{BB962C8B-B14F-4D97-AF65-F5344CB8AC3E}">
        <p14:creationId xmlns:p14="http://schemas.microsoft.com/office/powerpoint/2010/main" val="380088294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9039" y="429147"/>
            <a:ext cx="10515600" cy="862165"/>
          </a:xfrm>
        </p:spPr>
        <p:txBody>
          <a:bodyPr>
            <a:normAutofit/>
          </a:bodyPr>
          <a:lstStyle/>
          <a:p>
            <a:r>
              <a:rPr lang="en-US" sz="4000" b="0" dirty="0">
                <a:latin typeface="+mn-lt"/>
              </a:rPr>
              <a:t>Questions and Democracy</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4187" y="1795077"/>
            <a:ext cx="6919440" cy="3793787"/>
          </a:xfrm>
          <a:prstGeom prst="rect">
            <a:avLst/>
          </a:prstGeom>
        </p:spPr>
      </p:pic>
      <p:sp>
        <p:nvSpPr>
          <p:cNvPr id="4" name="Text Placeholder 4"/>
          <p:cNvSpPr txBox="1">
            <a:spLocks/>
          </p:cNvSpPr>
          <p:nvPr/>
        </p:nvSpPr>
        <p:spPr>
          <a:xfrm>
            <a:off x="7730017" y="2451210"/>
            <a:ext cx="4024179" cy="1514531"/>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latin typeface="+mn-lt"/>
              </a:rPr>
              <a:t>“We need to be taught to study rather than to believe, to </a:t>
            </a:r>
            <a:r>
              <a:rPr lang="en-US" b="1" dirty="0">
                <a:latin typeface="+mn-lt"/>
              </a:rPr>
              <a:t>inquire</a:t>
            </a:r>
            <a:r>
              <a:rPr lang="en-US" dirty="0">
                <a:latin typeface="+mn-lt"/>
              </a:rPr>
              <a:t> rather than to affirm.”</a:t>
            </a:r>
          </a:p>
          <a:p>
            <a:pPr marL="0" indent="0">
              <a:buNone/>
            </a:pPr>
            <a:endParaRPr lang="en-US" dirty="0">
              <a:latin typeface="+mn-lt"/>
            </a:endParaRPr>
          </a:p>
        </p:txBody>
      </p:sp>
      <p:sp>
        <p:nvSpPr>
          <p:cNvPr id="6" name="Text Placeholder 5"/>
          <p:cNvSpPr txBox="1">
            <a:spLocks/>
          </p:cNvSpPr>
          <p:nvPr/>
        </p:nvSpPr>
        <p:spPr>
          <a:xfrm>
            <a:off x="7730019" y="4038217"/>
            <a:ext cx="3777343" cy="523641"/>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buNone/>
            </a:pPr>
            <a:endParaRPr lang="en-US" sz="2200" dirty="0">
              <a:latin typeface="Rockwell" panose="02060603020205020403" pitchFamily="18" charset="0"/>
            </a:endParaRPr>
          </a:p>
          <a:p>
            <a:pPr marL="0" indent="0" algn="r">
              <a:buNone/>
            </a:pPr>
            <a:r>
              <a:rPr lang="en-US" sz="2200" dirty="0">
                <a:latin typeface="+mn-lt"/>
              </a:rPr>
              <a:t>– </a:t>
            </a:r>
            <a:r>
              <a:rPr lang="en-US" sz="2200" dirty="0" err="1">
                <a:latin typeface="+mn-lt"/>
              </a:rPr>
              <a:t>Septima</a:t>
            </a:r>
            <a:r>
              <a:rPr lang="en-US" sz="2200" dirty="0">
                <a:latin typeface="+mn-lt"/>
              </a:rPr>
              <a:t> Clark</a:t>
            </a:r>
          </a:p>
          <a:p>
            <a:pPr marL="0" indent="0" algn="r">
              <a:buNone/>
            </a:pPr>
            <a:endParaRPr lang="en-US" sz="1200" dirty="0">
              <a:latin typeface="Rockwell" panose="02060603020205020403" pitchFamily="18" charset="0"/>
            </a:endParaRPr>
          </a:p>
          <a:p>
            <a:pPr marL="0" indent="0" algn="r">
              <a:buNone/>
            </a:pPr>
            <a:endParaRPr lang="en-US" sz="1200" dirty="0">
              <a:latin typeface="Rockwell" panose="02060603020205020403" pitchFamily="18" charset="0"/>
            </a:endParaRPr>
          </a:p>
        </p:txBody>
      </p:sp>
      <p:sp>
        <p:nvSpPr>
          <p:cNvPr id="5" name="テキスト ボックス 4"/>
          <p:cNvSpPr txBox="1"/>
          <p:nvPr/>
        </p:nvSpPr>
        <p:spPr>
          <a:xfrm>
            <a:off x="4788412" y="6596392"/>
            <a:ext cx="7596731" cy="261610"/>
          </a:xfrm>
          <a:prstGeom prst="rect">
            <a:avLst/>
          </a:prstGeom>
          <a:noFill/>
        </p:spPr>
        <p:txBody>
          <a:bodyPr wrap="square" rtlCol="0">
            <a:spAutoFit/>
          </a:bodyPr>
          <a:lstStyle/>
          <a:p>
            <a:r>
              <a:rPr lang="en-US" sz="1100" dirty="0"/>
              <a:t>Chapter 6 on </a:t>
            </a:r>
            <a:r>
              <a:rPr lang="en-US" sz="1100" dirty="0" err="1"/>
              <a:t>Septima</a:t>
            </a:r>
            <a:r>
              <a:rPr lang="en-US" sz="1100" dirty="0"/>
              <a:t> Clark in Freedom Road: Adult Education of African Americans (Peterson, 1996)</a:t>
            </a:r>
          </a:p>
        </p:txBody>
      </p:sp>
    </p:spTree>
    <p:extLst>
      <p:ext uri="{BB962C8B-B14F-4D97-AF65-F5344CB8AC3E}">
        <p14:creationId xmlns:p14="http://schemas.microsoft.com/office/powerpoint/2010/main" val="189455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319870"/>
            <a:ext cx="10515600" cy="1325563"/>
          </a:xfrm>
        </p:spPr>
        <p:txBody>
          <a:bodyPr/>
          <a:lstStyle/>
          <a:p>
            <a:r>
              <a:rPr lang="en-US" dirty="0"/>
              <a:t>Thank you! </a:t>
            </a:r>
          </a:p>
        </p:txBody>
      </p:sp>
      <p:sp>
        <p:nvSpPr>
          <p:cNvPr id="3" name="TextBox 2">
            <a:extLst>
              <a:ext uri="{FF2B5EF4-FFF2-40B4-BE49-F238E27FC236}">
                <a16:creationId xmlns:a16="http://schemas.microsoft.com/office/drawing/2014/main" id="{9D8EA1C8-0CFE-E44C-9E7B-CB3BC9180D05}"/>
              </a:ext>
            </a:extLst>
          </p:cNvPr>
          <p:cNvSpPr txBox="1"/>
          <p:nvPr/>
        </p:nvSpPr>
        <p:spPr>
          <a:xfrm>
            <a:off x="1260764" y="3255819"/>
            <a:ext cx="5219699" cy="584775"/>
          </a:xfrm>
          <a:prstGeom prst="rect">
            <a:avLst/>
          </a:prstGeom>
          <a:noFill/>
        </p:spPr>
        <p:txBody>
          <a:bodyPr wrap="none" rtlCol="0">
            <a:spAutoFit/>
          </a:bodyPr>
          <a:lstStyle/>
          <a:p>
            <a:r>
              <a:rPr lang="en-US" sz="3200" dirty="0"/>
              <a:t>What are your questions?</a:t>
            </a:r>
          </a:p>
        </p:txBody>
      </p:sp>
    </p:spTree>
    <p:extLst>
      <p:ext uri="{BB962C8B-B14F-4D97-AF65-F5344CB8AC3E}">
        <p14:creationId xmlns:p14="http://schemas.microsoft.com/office/powerpoint/2010/main" val="38933771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Content Placeholder 2"/>
          <p:cNvSpPr>
            <a:spLocks noGrp="1"/>
          </p:cNvSpPr>
          <p:nvPr>
            <p:ph type="body" sz="half" idx="4294967295"/>
          </p:nvPr>
        </p:nvSpPr>
        <p:spPr>
          <a:xfrm>
            <a:off x="687457" y="4670651"/>
            <a:ext cx="10933735" cy="1163723"/>
          </a:xfrm>
        </p:spPr>
        <p:txBody>
          <a:bodyPr>
            <a:noAutofit/>
          </a:bodyPr>
          <a:lstStyle/>
          <a:p>
            <a:pPr marL="0" indent="0">
              <a:buNone/>
            </a:pPr>
            <a:r>
              <a:rPr lang="en-US" altLang="en-US" sz="4400" dirty="0">
                <a:solidFill>
                  <a:schemeClr val="accent1"/>
                </a:solidFill>
              </a:rPr>
              <a:t>The Basics of QFT Lesson Planning</a:t>
            </a:r>
            <a:endParaRPr lang="en-US" altLang="en-US" sz="4400" dirty="0">
              <a:solidFill>
                <a:schemeClr val="tx2"/>
              </a:solidFill>
              <a:latin typeface="Rockwell" panose="02060603020205020403" pitchFamily="18" charset="0"/>
            </a:endParaRPr>
          </a:p>
        </p:txBody>
      </p:sp>
      <p:cxnSp>
        <p:nvCxnSpPr>
          <p:cNvPr id="5" name="Straight Connector 4"/>
          <p:cNvCxnSpPr/>
          <p:nvPr/>
        </p:nvCxnSpPr>
        <p:spPr>
          <a:xfrm>
            <a:off x="728522" y="5977988"/>
            <a:ext cx="10625278"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762925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Finding the Scale that Works for You</a:t>
            </a:r>
          </a:p>
        </p:txBody>
      </p:sp>
      <p:sp>
        <p:nvSpPr>
          <p:cNvPr id="5" name="Left-Right Arrow 4"/>
          <p:cNvSpPr/>
          <p:nvPr/>
        </p:nvSpPr>
        <p:spPr>
          <a:xfrm>
            <a:off x="838200" y="3576577"/>
            <a:ext cx="10377668" cy="532436"/>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87924" y="2455961"/>
            <a:ext cx="1611082" cy="707886"/>
          </a:xfrm>
          <a:prstGeom prst="rect">
            <a:avLst/>
          </a:prstGeom>
          <a:noFill/>
        </p:spPr>
        <p:txBody>
          <a:bodyPr wrap="square" rtlCol="0">
            <a:spAutoFit/>
          </a:bodyPr>
          <a:lstStyle/>
          <a:p>
            <a:pPr algn="ctr"/>
            <a:r>
              <a:rPr lang="en-US" sz="2000" dirty="0"/>
              <a:t>5 minute </a:t>
            </a:r>
          </a:p>
          <a:p>
            <a:pPr algn="ctr"/>
            <a:r>
              <a:rPr lang="en-US" sz="2000" dirty="0"/>
              <a:t>“Do Now”</a:t>
            </a:r>
          </a:p>
        </p:txBody>
      </p:sp>
      <p:sp>
        <p:nvSpPr>
          <p:cNvPr id="7" name="TextBox 6"/>
          <p:cNvSpPr txBox="1"/>
          <p:nvPr/>
        </p:nvSpPr>
        <p:spPr>
          <a:xfrm>
            <a:off x="3392180" y="2486668"/>
            <a:ext cx="1925979" cy="1015663"/>
          </a:xfrm>
          <a:prstGeom prst="rect">
            <a:avLst/>
          </a:prstGeom>
          <a:noFill/>
        </p:spPr>
        <p:txBody>
          <a:bodyPr wrap="square" rtlCol="0">
            <a:spAutoFit/>
          </a:bodyPr>
          <a:lstStyle/>
          <a:p>
            <a:r>
              <a:rPr lang="en-US" sz="2000" dirty="0"/>
              <a:t>One-day class discussion</a:t>
            </a:r>
          </a:p>
        </p:txBody>
      </p:sp>
      <p:sp>
        <p:nvSpPr>
          <p:cNvPr id="8" name="TextBox 7"/>
          <p:cNvSpPr txBox="1"/>
          <p:nvPr/>
        </p:nvSpPr>
        <p:spPr>
          <a:xfrm>
            <a:off x="9011186" y="2136864"/>
            <a:ext cx="2742214" cy="1015663"/>
          </a:xfrm>
          <a:prstGeom prst="rect">
            <a:avLst/>
          </a:prstGeom>
          <a:noFill/>
        </p:spPr>
        <p:txBody>
          <a:bodyPr wrap="square" rtlCol="0">
            <a:spAutoFit/>
          </a:bodyPr>
          <a:lstStyle/>
          <a:p>
            <a:r>
              <a:rPr lang="en-US" sz="2000" dirty="0"/>
              <a:t>Large scale, weeks- long civic action project or PBL unit</a:t>
            </a:r>
          </a:p>
        </p:txBody>
      </p:sp>
      <p:sp>
        <p:nvSpPr>
          <p:cNvPr id="9" name="TextBox 8"/>
          <p:cNvSpPr txBox="1"/>
          <p:nvPr/>
        </p:nvSpPr>
        <p:spPr>
          <a:xfrm>
            <a:off x="7459229" y="4230090"/>
            <a:ext cx="2702378" cy="1631216"/>
          </a:xfrm>
          <a:prstGeom prst="rect">
            <a:avLst/>
          </a:prstGeom>
          <a:noFill/>
        </p:spPr>
        <p:txBody>
          <a:bodyPr wrap="square" rtlCol="0">
            <a:spAutoFit/>
          </a:bodyPr>
          <a:lstStyle/>
          <a:p>
            <a:r>
              <a:rPr lang="en-US" sz="2000" dirty="0"/>
              <a:t>Students generate unit-long essential questions that are answered over course of unit</a:t>
            </a:r>
          </a:p>
        </p:txBody>
      </p:sp>
      <p:sp>
        <p:nvSpPr>
          <p:cNvPr id="10" name="TextBox 9"/>
          <p:cNvSpPr txBox="1"/>
          <p:nvPr/>
        </p:nvSpPr>
        <p:spPr>
          <a:xfrm>
            <a:off x="4840532" y="4172102"/>
            <a:ext cx="1935547" cy="1015663"/>
          </a:xfrm>
          <a:prstGeom prst="rect">
            <a:avLst/>
          </a:prstGeom>
          <a:noFill/>
        </p:spPr>
        <p:txBody>
          <a:bodyPr wrap="square" rtlCol="0">
            <a:spAutoFit/>
          </a:bodyPr>
          <a:lstStyle/>
          <a:p>
            <a:r>
              <a:rPr lang="en-US" sz="2000" dirty="0"/>
              <a:t>Student- designed lab investigation</a:t>
            </a:r>
          </a:p>
        </p:txBody>
      </p:sp>
      <p:sp>
        <p:nvSpPr>
          <p:cNvPr id="3" name="TextBox 2"/>
          <p:cNvSpPr txBox="1"/>
          <p:nvPr/>
        </p:nvSpPr>
        <p:spPr>
          <a:xfrm>
            <a:off x="1802845" y="4138257"/>
            <a:ext cx="2001953" cy="1631216"/>
          </a:xfrm>
          <a:prstGeom prst="rect">
            <a:avLst/>
          </a:prstGeom>
          <a:noFill/>
        </p:spPr>
        <p:txBody>
          <a:bodyPr wrap="square" rtlCol="0">
            <a:spAutoFit/>
          </a:bodyPr>
          <a:lstStyle/>
          <a:p>
            <a:r>
              <a:rPr lang="en-US" sz="2000" dirty="0"/>
              <a:t>15 minute brainstorm before guest speaker arrives</a:t>
            </a:r>
          </a:p>
        </p:txBody>
      </p:sp>
      <p:sp>
        <p:nvSpPr>
          <p:cNvPr id="4" name="TextBox 3"/>
          <p:cNvSpPr txBox="1"/>
          <p:nvPr/>
        </p:nvSpPr>
        <p:spPr>
          <a:xfrm>
            <a:off x="6290788" y="2491053"/>
            <a:ext cx="2260269" cy="1015663"/>
          </a:xfrm>
          <a:prstGeom prst="rect">
            <a:avLst/>
          </a:prstGeom>
          <a:noFill/>
        </p:spPr>
        <p:txBody>
          <a:bodyPr wrap="square" rtlCol="0">
            <a:spAutoFit/>
          </a:bodyPr>
          <a:lstStyle/>
          <a:p>
            <a:r>
              <a:rPr lang="en-US" sz="2000" dirty="0"/>
              <a:t>A multi-day research process</a:t>
            </a:r>
          </a:p>
        </p:txBody>
      </p:sp>
      <p:cxnSp>
        <p:nvCxnSpPr>
          <p:cNvPr id="12" name="Straight Arrow Connector 11"/>
          <p:cNvCxnSpPr/>
          <p:nvPr/>
        </p:nvCxnSpPr>
        <p:spPr>
          <a:xfrm flipH="1">
            <a:off x="4987000" y="1512590"/>
            <a:ext cx="1512910" cy="108308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574621" y="1344523"/>
            <a:ext cx="3418056" cy="369332"/>
          </a:xfrm>
          <a:prstGeom prst="rect">
            <a:avLst/>
          </a:prstGeom>
          <a:noFill/>
        </p:spPr>
        <p:txBody>
          <a:bodyPr wrap="square" rtlCol="0">
            <a:spAutoFit/>
          </a:bodyPr>
          <a:lstStyle/>
          <a:p>
            <a:r>
              <a:rPr lang="en-US" dirty="0">
                <a:solidFill>
                  <a:schemeClr val="accent1"/>
                </a:solidFill>
              </a:rPr>
              <a:t>Start here!</a:t>
            </a:r>
          </a:p>
        </p:txBody>
      </p:sp>
    </p:spTree>
    <p:custDataLst>
      <p:tags r:id="rId1"/>
    </p:custDataLst>
    <p:extLst>
      <p:ext uri="{BB962C8B-B14F-4D97-AF65-F5344CB8AC3E}">
        <p14:creationId xmlns:p14="http://schemas.microsoft.com/office/powerpoint/2010/main" val="41356648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53710" y="368946"/>
            <a:ext cx="10515600" cy="1325563"/>
          </a:xfrm>
        </p:spPr>
        <p:txBody>
          <a:bodyPr>
            <a:normAutofit/>
          </a:bodyPr>
          <a:lstStyle/>
          <a:p>
            <a:pPr eaLnBrk="1" hangingPunct="1"/>
            <a:r>
              <a:rPr lang="en-US" sz="4400" b="0" dirty="0">
                <a:latin typeface="Rockwell" charset="0"/>
                <a:ea typeface="MS PGothic" charset="0"/>
              </a:rPr>
              <a:t>Various Teaching Purposes</a:t>
            </a:r>
            <a:br>
              <a:rPr lang="en-US" sz="3400" dirty="0">
                <a:latin typeface="Rockwell" charset="0"/>
                <a:ea typeface="MS PGothic" charset="0"/>
              </a:rPr>
            </a:br>
            <a:endParaRPr lang="en-US" sz="3400" dirty="0">
              <a:latin typeface="Rockwell" charset="0"/>
              <a:ea typeface="MS PGothic" charset="0"/>
            </a:endParaRPr>
          </a:p>
        </p:txBody>
      </p:sp>
      <p:sp>
        <p:nvSpPr>
          <p:cNvPr id="103427" name="Content Placeholder 2"/>
          <p:cNvSpPr>
            <a:spLocks noGrp="1"/>
          </p:cNvSpPr>
          <p:nvPr>
            <p:ph idx="4294967295"/>
          </p:nvPr>
        </p:nvSpPr>
        <p:spPr>
          <a:xfrm>
            <a:off x="1003300" y="1586354"/>
            <a:ext cx="7556500" cy="5127625"/>
          </a:xfrm>
        </p:spPr>
        <p:txBody>
          <a:bodyPr>
            <a:normAutofit lnSpcReduction="10000"/>
          </a:bodyPr>
          <a:lstStyle/>
          <a:p>
            <a:pPr lvl="1">
              <a:lnSpc>
                <a:spcPct val="100000"/>
              </a:lnSpc>
            </a:pPr>
            <a:r>
              <a:rPr lang="en-US" sz="3200" dirty="0">
                <a:ea typeface="MS PGothic" charset="0"/>
              </a:rPr>
              <a:t> Engagement</a:t>
            </a:r>
          </a:p>
          <a:p>
            <a:pPr marL="400050" lvl="1">
              <a:lnSpc>
                <a:spcPct val="100000"/>
              </a:lnSpc>
            </a:pPr>
            <a:endParaRPr lang="en-US" sz="1000" dirty="0">
              <a:ea typeface="MS PGothic" charset="0"/>
            </a:endParaRPr>
          </a:p>
          <a:p>
            <a:pPr lvl="1">
              <a:lnSpc>
                <a:spcPct val="100000"/>
              </a:lnSpc>
            </a:pPr>
            <a:r>
              <a:rPr lang="en-US" sz="3200" dirty="0">
                <a:ea typeface="MS PGothic" charset="0"/>
              </a:rPr>
              <a:t> Research</a:t>
            </a:r>
          </a:p>
          <a:p>
            <a:pPr marL="400050" lvl="1">
              <a:lnSpc>
                <a:spcPct val="100000"/>
              </a:lnSpc>
            </a:pPr>
            <a:endParaRPr lang="en-US" sz="1000" dirty="0">
              <a:ea typeface="MS PGothic" charset="0"/>
            </a:endParaRPr>
          </a:p>
          <a:p>
            <a:pPr lvl="1">
              <a:lnSpc>
                <a:spcPct val="100000"/>
              </a:lnSpc>
            </a:pPr>
            <a:r>
              <a:rPr lang="en-US" sz="3200" dirty="0">
                <a:ea typeface="MS PGothic" charset="0"/>
              </a:rPr>
              <a:t> Formative assessment </a:t>
            </a:r>
          </a:p>
          <a:p>
            <a:pPr marL="400050" lvl="1">
              <a:lnSpc>
                <a:spcPct val="100000"/>
              </a:lnSpc>
            </a:pPr>
            <a:endParaRPr lang="en-US" sz="1000" dirty="0">
              <a:ea typeface="MS PGothic" charset="0"/>
            </a:endParaRPr>
          </a:p>
          <a:p>
            <a:pPr lvl="1">
              <a:lnSpc>
                <a:spcPct val="100000"/>
              </a:lnSpc>
            </a:pPr>
            <a:r>
              <a:rPr lang="en-US" sz="3200" dirty="0">
                <a:ea typeface="MS PGothic" charset="0"/>
              </a:rPr>
              <a:t> Summative assessment</a:t>
            </a:r>
          </a:p>
          <a:p>
            <a:pPr marL="400050" lvl="1">
              <a:lnSpc>
                <a:spcPct val="100000"/>
              </a:lnSpc>
            </a:pPr>
            <a:endParaRPr lang="en-US" sz="1000" dirty="0">
              <a:ea typeface="MS PGothic" charset="0"/>
            </a:endParaRPr>
          </a:p>
          <a:p>
            <a:pPr lvl="1">
              <a:lnSpc>
                <a:spcPct val="100000"/>
              </a:lnSpc>
            </a:pPr>
            <a:r>
              <a:rPr lang="en-US" sz="3200" dirty="0">
                <a:ea typeface="MS PGothic" charset="0"/>
              </a:rPr>
              <a:t> Peer review</a:t>
            </a:r>
          </a:p>
          <a:p>
            <a:pPr marL="400050" lvl="1">
              <a:lnSpc>
                <a:spcPct val="100000"/>
              </a:lnSpc>
            </a:pPr>
            <a:endParaRPr lang="en-US" sz="1000" dirty="0">
              <a:ea typeface="MS PGothic" charset="0"/>
            </a:endParaRPr>
          </a:p>
          <a:p>
            <a:pPr lvl="1">
              <a:lnSpc>
                <a:spcPct val="100000"/>
              </a:lnSpc>
            </a:pPr>
            <a:r>
              <a:rPr lang="en-US" sz="3200" dirty="0">
                <a:ea typeface="MS PGothic" charset="0"/>
              </a:rPr>
              <a:t> Skill development</a:t>
            </a:r>
          </a:p>
          <a:p>
            <a:pPr marL="342900" lvl="1" indent="0">
              <a:lnSpc>
                <a:spcPct val="100000"/>
              </a:lnSpc>
              <a:buNone/>
            </a:pPr>
            <a:endParaRPr lang="en-US" sz="800" dirty="0">
              <a:ea typeface="MS PGothic" charset="0"/>
            </a:endParaRPr>
          </a:p>
          <a:p>
            <a:pPr lvl="1">
              <a:lnSpc>
                <a:spcPct val="100000"/>
              </a:lnSpc>
            </a:pPr>
            <a:r>
              <a:rPr lang="en-US" sz="3200" dirty="0">
                <a:ea typeface="MS PGothic" charset="0"/>
              </a:rPr>
              <a:t> Problem-solving</a:t>
            </a:r>
          </a:p>
        </p:txBody>
      </p:sp>
      <p:sp>
        <p:nvSpPr>
          <p:cNvPr id="5" name="Rounded Rectangular Callout 4"/>
          <p:cNvSpPr/>
          <p:nvPr/>
        </p:nvSpPr>
        <p:spPr>
          <a:xfrm>
            <a:off x="8112964" y="1773107"/>
            <a:ext cx="3145330" cy="1584595"/>
          </a:xfrm>
          <a:prstGeom prst="wedgeRoundRectCallout">
            <a:avLst/>
          </a:prstGeom>
          <a:ln/>
        </p:spPr>
        <p:style>
          <a:lnRef idx="1">
            <a:schemeClr val="accent1"/>
          </a:lnRef>
          <a:fillRef idx="3">
            <a:schemeClr val="accent1"/>
          </a:fillRef>
          <a:effectRef idx="2">
            <a:schemeClr val="accent1"/>
          </a:effectRef>
          <a:fontRef idx="minor">
            <a:schemeClr val="lt1"/>
          </a:fontRef>
        </p:style>
        <p:txBody>
          <a:bodyPr/>
          <a:lstStyle/>
          <a:p>
            <a:r>
              <a:rPr lang="en-US" sz="2400" dirty="0"/>
              <a:t>Is the QFT the right tool for your objective? </a:t>
            </a:r>
          </a:p>
        </p:txBody>
      </p:sp>
      <p:sp>
        <p:nvSpPr>
          <p:cNvPr id="3" name="Oval Callout 2"/>
          <p:cNvSpPr/>
          <p:nvPr/>
        </p:nvSpPr>
        <p:spPr>
          <a:xfrm>
            <a:off x="8007811" y="4111033"/>
            <a:ext cx="3508799" cy="1894089"/>
          </a:xfrm>
          <a:prstGeom prst="wedgeEllipseCallout">
            <a:avLst/>
          </a:prstGeom>
        </p:spPr>
        <p:style>
          <a:lnRef idx="1">
            <a:schemeClr val="accent1"/>
          </a:lnRef>
          <a:fillRef idx="3">
            <a:schemeClr val="accent1"/>
          </a:fillRef>
          <a:effectRef idx="2">
            <a:schemeClr val="accent1"/>
          </a:effectRef>
          <a:fontRef idx="minor">
            <a:schemeClr val="lt1"/>
          </a:fontRef>
        </p:style>
        <p:txBody>
          <a:bodyPr rtlCol="0" anchor="ctr"/>
          <a:lstStyle/>
          <a:p>
            <a:r>
              <a:rPr lang="en-US" sz="2400" dirty="0"/>
              <a:t>How will you make use of the questions students ask?</a:t>
            </a:r>
          </a:p>
        </p:txBody>
      </p:sp>
    </p:spTree>
    <p:custDataLst>
      <p:tags r:id="rId1"/>
    </p:custDataLst>
    <p:extLst>
      <p:ext uri="{BB962C8B-B14F-4D97-AF65-F5344CB8AC3E}">
        <p14:creationId xmlns:p14="http://schemas.microsoft.com/office/powerpoint/2010/main" val="223814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t>Next Steps? </a:t>
            </a:r>
          </a:p>
        </p:txBody>
      </p:sp>
      <p:sp>
        <p:nvSpPr>
          <p:cNvPr id="37" name="TextBox 36"/>
          <p:cNvSpPr txBox="1"/>
          <p:nvPr/>
        </p:nvSpPr>
        <p:spPr>
          <a:xfrm>
            <a:off x="4805523" y="3063632"/>
            <a:ext cx="3151163" cy="369332"/>
          </a:xfrm>
          <a:prstGeom prst="rect">
            <a:avLst/>
          </a:prstGeom>
          <a:noFill/>
        </p:spPr>
        <p:txBody>
          <a:bodyPr wrap="square" rtlCol="0">
            <a:spAutoFit/>
          </a:bodyPr>
          <a:lstStyle/>
          <a:p>
            <a:r>
              <a:rPr lang="en-US" dirty="0"/>
              <a:t>Homework</a:t>
            </a:r>
          </a:p>
        </p:txBody>
      </p:sp>
      <p:sp>
        <p:nvSpPr>
          <p:cNvPr id="38" name="TextBox 37"/>
          <p:cNvSpPr txBox="1"/>
          <p:nvPr/>
        </p:nvSpPr>
        <p:spPr>
          <a:xfrm>
            <a:off x="5174006" y="1273563"/>
            <a:ext cx="3390314" cy="369332"/>
          </a:xfrm>
          <a:prstGeom prst="rect">
            <a:avLst/>
          </a:prstGeom>
          <a:noFill/>
        </p:spPr>
        <p:txBody>
          <a:bodyPr wrap="square" rtlCol="0">
            <a:spAutoFit/>
          </a:bodyPr>
          <a:lstStyle/>
          <a:p>
            <a:r>
              <a:rPr lang="en-US"/>
              <a:t>Debate Prep</a:t>
            </a:r>
          </a:p>
        </p:txBody>
      </p:sp>
      <p:sp>
        <p:nvSpPr>
          <p:cNvPr id="39" name="TextBox 38"/>
          <p:cNvSpPr txBox="1"/>
          <p:nvPr/>
        </p:nvSpPr>
        <p:spPr>
          <a:xfrm>
            <a:off x="4231770" y="2289245"/>
            <a:ext cx="2883877" cy="369332"/>
          </a:xfrm>
          <a:prstGeom prst="rect">
            <a:avLst/>
          </a:prstGeom>
          <a:noFill/>
        </p:spPr>
        <p:txBody>
          <a:bodyPr wrap="square" rtlCol="0">
            <a:spAutoFit/>
          </a:bodyPr>
          <a:lstStyle/>
          <a:p>
            <a:r>
              <a:rPr lang="en-US" dirty="0"/>
              <a:t>Research</a:t>
            </a:r>
          </a:p>
        </p:txBody>
      </p:sp>
      <p:sp>
        <p:nvSpPr>
          <p:cNvPr id="40" name="TextBox 39"/>
          <p:cNvSpPr txBox="1"/>
          <p:nvPr/>
        </p:nvSpPr>
        <p:spPr>
          <a:xfrm>
            <a:off x="9017494" y="1380289"/>
            <a:ext cx="2067951" cy="369332"/>
          </a:xfrm>
          <a:prstGeom prst="rect">
            <a:avLst/>
          </a:prstGeom>
          <a:noFill/>
        </p:spPr>
        <p:txBody>
          <a:bodyPr wrap="square" rtlCol="0">
            <a:spAutoFit/>
          </a:bodyPr>
          <a:lstStyle/>
          <a:p>
            <a:r>
              <a:rPr lang="en-US" dirty="0"/>
              <a:t>Paper topic</a:t>
            </a:r>
          </a:p>
        </p:txBody>
      </p:sp>
      <p:sp>
        <p:nvSpPr>
          <p:cNvPr id="41" name="TextBox 40"/>
          <p:cNvSpPr txBox="1"/>
          <p:nvPr/>
        </p:nvSpPr>
        <p:spPr>
          <a:xfrm>
            <a:off x="8248357" y="2303529"/>
            <a:ext cx="2110154" cy="369332"/>
          </a:xfrm>
          <a:prstGeom prst="rect">
            <a:avLst/>
          </a:prstGeom>
          <a:noFill/>
        </p:spPr>
        <p:txBody>
          <a:bodyPr wrap="square" rtlCol="0">
            <a:spAutoFit/>
          </a:bodyPr>
          <a:lstStyle/>
          <a:p>
            <a:r>
              <a:rPr lang="en-US" dirty="0"/>
              <a:t>Projects</a:t>
            </a:r>
          </a:p>
        </p:txBody>
      </p:sp>
      <p:sp>
        <p:nvSpPr>
          <p:cNvPr id="42" name="TextBox 41"/>
          <p:cNvSpPr txBox="1"/>
          <p:nvPr/>
        </p:nvSpPr>
        <p:spPr>
          <a:xfrm>
            <a:off x="5884519" y="1782904"/>
            <a:ext cx="2743148" cy="369332"/>
          </a:xfrm>
          <a:prstGeom prst="rect">
            <a:avLst/>
          </a:prstGeom>
          <a:noFill/>
        </p:spPr>
        <p:txBody>
          <a:bodyPr wrap="square" rtlCol="0">
            <a:spAutoFit/>
          </a:bodyPr>
          <a:lstStyle/>
          <a:p>
            <a:r>
              <a:rPr lang="en-US" dirty="0"/>
              <a:t>Exit ticket or ”Do Now”</a:t>
            </a:r>
          </a:p>
        </p:txBody>
      </p:sp>
      <p:sp>
        <p:nvSpPr>
          <p:cNvPr id="43" name="TextBox 42"/>
          <p:cNvSpPr txBox="1"/>
          <p:nvPr/>
        </p:nvSpPr>
        <p:spPr>
          <a:xfrm>
            <a:off x="2494507" y="3176749"/>
            <a:ext cx="2293034" cy="369332"/>
          </a:xfrm>
          <a:prstGeom prst="rect">
            <a:avLst/>
          </a:prstGeom>
          <a:noFill/>
        </p:spPr>
        <p:txBody>
          <a:bodyPr wrap="square" rtlCol="0">
            <a:spAutoFit/>
          </a:bodyPr>
          <a:lstStyle/>
          <a:p>
            <a:r>
              <a:rPr lang="en-US" dirty="0"/>
              <a:t>Presentations</a:t>
            </a:r>
          </a:p>
        </p:txBody>
      </p:sp>
      <p:sp>
        <p:nvSpPr>
          <p:cNvPr id="44" name="TextBox 43"/>
          <p:cNvSpPr txBox="1"/>
          <p:nvPr/>
        </p:nvSpPr>
        <p:spPr>
          <a:xfrm>
            <a:off x="8986348" y="3144394"/>
            <a:ext cx="2919512" cy="369332"/>
          </a:xfrm>
          <a:prstGeom prst="rect">
            <a:avLst/>
          </a:prstGeom>
          <a:noFill/>
        </p:spPr>
        <p:txBody>
          <a:bodyPr wrap="square" rtlCol="0">
            <a:spAutoFit/>
          </a:bodyPr>
          <a:lstStyle/>
          <a:p>
            <a:r>
              <a:rPr lang="en-US" dirty="0"/>
              <a:t>Class discussion prompts</a:t>
            </a:r>
          </a:p>
        </p:txBody>
      </p:sp>
      <p:sp>
        <p:nvSpPr>
          <p:cNvPr id="45" name="TextBox 44"/>
          <p:cNvSpPr txBox="1"/>
          <p:nvPr/>
        </p:nvSpPr>
        <p:spPr>
          <a:xfrm>
            <a:off x="682839" y="2210367"/>
            <a:ext cx="2828070" cy="646331"/>
          </a:xfrm>
          <a:prstGeom prst="rect">
            <a:avLst/>
          </a:prstGeom>
          <a:noFill/>
        </p:spPr>
        <p:txBody>
          <a:bodyPr wrap="square" rtlCol="0">
            <a:spAutoFit/>
          </a:bodyPr>
          <a:lstStyle/>
          <a:p>
            <a:r>
              <a:rPr lang="en-US" dirty="0"/>
              <a:t>Hang on walls, </a:t>
            </a:r>
          </a:p>
          <a:p>
            <a:r>
              <a:rPr lang="en-US" dirty="0"/>
              <a:t>Check Off as Answered</a:t>
            </a:r>
          </a:p>
        </p:txBody>
      </p:sp>
      <p:sp>
        <p:nvSpPr>
          <p:cNvPr id="46" name="TextBox 45"/>
          <p:cNvSpPr txBox="1"/>
          <p:nvPr/>
        </p:nvSpPr>
        <p:spPr>
          <a:xfrm>
            <a:off x="6381104" y="2708046"/>
            <a:ext cx="2074985" cy="369332"/>
          </a:xfrm>
          <a:prstGeom prst="rect">
            <a:avLst/>
          </a:prstGeom>
          <a:noFill/>
        </p:spPr>
        <p:txBody>
          <a:bodyPr wrap="square" rtlCol="0">
            <a:spAutoFit/>
          </a:bodyPr>
          <a:lstStyle/>
          <a:p>
            <a:r>
              <a:rPr lang="en-US" dirty="0"/>
              <a:t>Test Prep</a:t>
            </a:r>
          </a:p>
        </p:txBody>
      </p:sp>
      <p:sp>
        <p:nvSpPr>
          <p:cNvPr id="47" name="TextBox 46"/>
          <p:cNvSpPr txBox="1"/>
          <p:nvPr/>
        </p:nvSpPr>
        <p:spPr>
          <a:xfrm>
            <a:off x="2441296" y="1635923"/>
            <a:ext cx="3084989" cy="369332"/>
          </a:xfrm>
          <a:prstGeom prst="rect">
            <a:avLst/>
          </a:prstGeom>
          <a:noFill/>
        </p:spPr>
        <p:txBody>
          <a:bodyPr wrap="square" rtlCol="0">
            <a:spAutoFit/>
          </a:bodyPr>
          <a:lstStyle/>
          <a:p>
            <a:r>
              <a:rPr lang="en-US" dirty="0"/>
              <a:t>Lab work </a:t>
            </a:r>
            <a:r>
              <a:rPr lang="en-US"/>
              <a:t>&amp; Experiments</a:t>
            </a:r>
          </a:p>
        </p:txBody>
      </p:sp>
      <p:sp>
        <p:nvSpPr>
          <p:cNvPr id="48" name="TextBox 47"/>
          <p:cNvSpPr txBox="1"/>
          <p:nvPr/>
        </p:nvSpPr>
        <p:spPr>
          <a:xfrm>
            <a:off x="7060475" y="500461"/>
            <a:ext cx="3154912" cy="369332"/>
          </a:xfrm>
          <a:prstGeom prst="rect">
            <a:avLst/>
          </a:prstGeom>
          <a:noFill/>
        </p:spPr>
        <p:txBody>
          <a:bodyPr wrap="square" rtlCol="0">
            <a:spAutoFit/>
          </a:bodyPr>
          <a:lstStyle/>
          <a:p>
            <a:r>
              <a:rPr lang="en-US" dirty="0"/>
              <a:t>Pop Quiz or Reading Check</a:t>
            </a:r>
          </a:p>
        </p:txBody>
      </p:sp>
      <p:sp>
        <p:nvSpPr>
          <p:cNvPr id="49" name="TextBox 48"/>
          <p:cNvSpPr txBox="1"/>
          <p:nvPr/>
        </p:nvSpPr>
        <p:spPr>
          <a:xfrm>
            <a:off x="8850555" y="4253980"/>
            <a:ext cx="2859791" cy="369332"/>
          </a:xfrm>
          <a:prstGeom prst="rect">
            <a:avLst/>
          </a:prstGeom>
          <a:noFill/>
        </p:spPr>
        <p:txBody>
          <a:bodyPr wrap="square" rtlCol="0">
            <a:spAutoFit/>
          </a:bodyPr>
          <a:lstStyle/>
          <a:p>
            <a:r>
              <a:rPr lang="en-US" dirty="0"/>
              <a:t>Interview an Expert</a:t>
            </a:r>
          </a:p>
        </p:txBody>
      </p:sp>
      <p:sp>
        <p:nvSpPr>
          <p:cNvPr id="50" name="TextBox 49"/>
          <p:cNvSpPr txBox="1"/>
          <p:nvPr/>
        </p:nvSpPr>
        <p:spPr>
          <a:xfrm>
            <a:off x="7195401" y="5034844"/>
            <a:ext cx="2342296" cy="369332"/>
          </a:xfrm>
          <a:prstGeom prst="rect">
            <a:avLst/>
          </a:prstGeom>
          <a:noFill/>
        </p:spPr>
        <p:txBody>
          <a:bodyPr wrap="square" rtlCol="0">
            <a:spAutoFit/>
          </a:bodyPr>
          <a:lstStyle/>
          <a:p>
            <a:r>
              <a:rPr lang="en-US" dirty="0"/>
              <a:t>Guest speakers</a:t>
            </a:r>
          </a:p>
        </p:txBody>
      </p:sp>
      <p:sp>
        <p:nvSpPr>
          <p:cNvPr id="51" name="TextBox 50"/>
          <p:cNvSpPr txBox="1"/>
          <p:nvPr/>
        </p:nvSpPr>
        <p:spPr>
          <a:xfrm>
            <a:off x="1829325" y="6060474"/>
            <a:ext cx="2634823" cy="369332"/>
          </a:xfrm>
          <a:prstGeom prst="rect">
            <a:avLst/>
          </a:prstGeom>
          <a:noFill/>
        </p:spPr>
        <p:txBody>
          <a:bodyPr wrap="square" rtlCol="0">
            <a:spAutoFit/>
          </a:bodyPr>
          <a:lstStyle/>
          <a:p>
            <a:r>
              <a:rPr lang="en-US" dirty="0"/>
              <a:t>Tailoring Instruction</a:t>
            </a:r>
          </a:p>
        </p:txBody>
      </p:sp>
      <p:sp>
        <p:nvSpPr>
          <p:cNvPr id="52" name="TextBox 51"/>
          <p:cNvSpPr txBox="1"/>
          <p:nvPr/>
        </p:nvSpPr>
        <p:spPr>
          <a:xfrm>
            <a:off x="4006974" y="4542482"/>
            <a:ext cx="3094893" cy="369332"/>
          </a:xfrm>
          <a:prstGeom prst="rect">
            <a:avLst/>
          </a:prstGeom>
          <a:noFill/>
        </p:spPr>
        <p:txBody>
          <a:bodyPr wrap="square" rtlCol="0">
            <a:spAutoFit/>
          </a:bodyPr>
          <a:lstStyle/>
          <a:p>
            <a:r>
              <a:rPr lang="en-US"/>
              <a:t>Make Your Own Final Test</a:t>
            </a:r>
          </a:p>
        </p:txBody>
      </p:sp>
      <p:sp>
        <p:nvSpPr>
          <p:cNvPr id="53" name="TextBox 52"/>
          <p:cNvSpPr txBox="1"/>
          <p:nvPr/>
        </p:nvSpPr>
        <p:spPr>
          <a:xfrm>
            <a:off x="3641215" y="5404176"/>
            <a:ext cx="3460652" cy="369332"/>
          </a:xfrm>
          <a:prstGeom prst="rect">
            <a:avLst/>
          </a:prstGeom>
          <a:noFill/>
        </p:spPr>
        <p:txBody>
          <a:bodyPr wrap="square" rtlCol="0">
            <a:spAutoFit/>
          </a:bodyPr>
          <a:lstStyle/>
          <a:p>
            <a:r>
              <a:rPr lang="en-US" dirty="0"/>
              <a:t>Close Reading Protocol</a:t>
            </a:r>
          </a:p>
        </p:txBody>
      </p:sp>
      <p:sp>
        <p:nvSpPr>
          <p:cNvPr id="54" name="TextBox 53"/>
          <p:cNvSpPr txBox="1"/>
          <p:nvPr/>
        </p:nvSpPr>
        <p:spPr>
          <a:xfrm>
            <a:off x="4464148" y="6305930"/>
            <a:ext cx="3134662" cy="369332"/>
          </a:xfrm>
          <a:prstGeom prst="rect">
            <a:avLst/>
          </a:prstGeom>
          <a:noFill/>
        </p:spPr>
        <p:txBody>
          <a:bodyPr wrap="square" rtlCol="0">
            <a:spAutoFit/>
          </a:bodyPr>
          <a:lstStyle/>
          <a:p>
            <a:r>
              <a:rPr lang="en-US" dirty="0"/>
              <a:t>Service Action Projects</a:t>
            </a:r>
          </a:p>
        </p:txBody>
      </p:sp>
      <p:sp>
        <p:nvSpPr>
          <p:cNvPr id="55" name="TextBox 54"/>
          <p:cNvSpPr txBox="1"/>
          <p:nvPr/>
        </p:nvSpPr>
        <p:spPr>
          <a:xfrm>
            <a:off x="942067" y="3993122"/>
            <a:ext cx="3221501" cy="369332"/>
          </a:xfrm>
          <a:prstGeom prst="rect">
            <a:avLst/>
          </a:prstGeom>
          <a:noFill/>
        </p:spPr>
        <p:txBody>
          <a:bodyPr wrap="square" rtlCol="0">
            <a:spAutoFit/>
          </a:bodyPr>
          <a:lstStyle/>
          <a:p>
            <a:r>
              <a:rPr lang="en-US" dirty="0"/>
              <a:t>Socratic Seminar Prompts</a:t>
            </a:r>
          </a:p>
        </p:txBody>
      </p:sp>
      <p:sp>
        <p:nvSpPr>
          <p:cNvPr id="56" name="TextBox 55"/>
          <p:cNvSpPr txBox="1"/>
          <p:nvPr/>
        </p:nvSpPr>
        <p:spPr>
          <a:xfrm>
            <a:off x="5399676" y="3788030"/>
            <a:ext cx="2743148" cy="369332"/>
          </a:xfrm>
          <a:prstGeom prst="rect">
            <a:avLst/>
          </a:prstGeom>
          <a:noFill/>
        </p:spPr>
        <p:txBody>
          <a:bodyPr wrap="square" rtlCol="0">
            <a:spAutoFit/>
          </a:bodyPr>
          <a:lstStyle/>
          <a:p>
            <a:r>
              <a:rPr lang="en-US" dirty="0"/>
              <a:t>Student </a:t>
            </a:r>
            <a:r>
              <a:rPr lang="en-US"/>
              <a:t>Choice Projects</a:t>
            </a:r>
          </a:p>
        </p:txBody>
      </p:sp>
      <p:sp>
        <p:nvSpPr>
          <p:cNvPr id="57" name="TextBox 56"/>
          <p:cNvSpPr txBox="1"/>
          <p:nvPr/>
        </p:nvSpPr>
        <p:spPr>
          <a:xfrm>
            <a:off x="1347911" y="4989023"/>
            <a:ext cx="2757268" cy="369332"/>
          </a:xfrm>
          <a:prstGeom prst="rect">
            <a:avLst/>
          </a:prstGeom>
          <a:noFill/>
        </p:spPr>
        <p:txBody>
          <a:bodyPr wrap="square" rtlCol="0">
            <a:spAutoFit/>
          </a:bodyPr>
          <a:lstStyle/>
          <a:p>
            <a:r>
              <a:rPr lang="en-US" dirty="0"/>
              <a:t>Journal Prompt</a:t>
            </a:r>
          </a:p>
        </p:txBody>
      </p:sp>
      <p:sp>
        <p:nvSpPr>
          <p:cNvPr id="58" name="TextBox 57"/>
          <p:cNvSpPr txBox="1"/>
          <p:nvPr/>
        </p:nvSpPr>
        <p:spPr>
          <a:xfrm>
            <a:off x="8370354" y="5790667"/>
            <a:ext cx="2848708" cy="646331"/>
          </a:xfrm>
          <a:prstGeom prst="rect">
            <a:avLst/>
          </a:prstGeom>
          <a:noFill/>
        </p:spPr>
        <p:txBody>
          <a:bodyPr wrap="square" rtlCol="0">
            <a:spAutoFit/>
          </a:bodyPr>
          <a:lstStyle/>
          <a:p>
            <a:r>
              <a:rPr lang="en-US" dirty="0"/>
              <a:t>Year-long or Unit-long Essential Questions</a:t>
            </a:r>
          </a:p>
        </p:txBody>
      </p:sp>
      <p:sp>
        <p:nvSpPr>
          <p:cNvPr id="59" name="TextBox 58"/>
          <p:cNvSpPr txBox="1"/>
          <p:nvPr/>
        </p:nvSpPr>
        <p:spPr>
          <a:xfrm>
            <a:off x="3677204" y="3198704"/>
            <a:ext cx="5150625" cy="1815882"/>
          </a:xfrm>
          <a:prstGeom prst="rect">
            <a:avLst/>
          </a:prstGeom>
          <a:solidFill>
            <a:schemeClr val="accent1"/>
          </a:solidFill>
          <a:ln>
            <a:noFill/>
          </a:ln>
          <a:effectLst>
            <a:glow rad="88900">
              <a:schemeClr val="accent1">
                <a:alpha val="57000"/>
              </a:schemeClr>
            </a:glow>
            <a:outerShdw dist="50800" sx="1000" sy="1000" algn="ctr" rotWithShape="0">
              <a:srgbClr val="000000"/>
            </a:outerShdw>
          </a:effectLst>
        </p:spPr>
        <p:txBody>
          <a:bodyPr wrap="square" rtlCol="0">
            <a:spAutoFit/>
          </a:bodyPr>
          <a:lstStyle/>
          <a:p>
            <a:endParaRPr lang="en-US" sz="1600" dirty="0"/>
          </a:p>
          <a:p>
            <a:pPr algn="ctr"/>
            <a:r>
              <a:rPr lang="en-US" sz="3200" dirty="0">
                <a:solidFill>
                  <a:schemeClr val="bg1"/>
                </a:solidFill>
              </a:rPr>
              <a:t>And sometimes</a:t>
            </a:r>
            <a:r>
              <a:rPr lang="mr-IN" sz="3200" dirty="0">
                <a:solidFill>
                  <a:schemeClr val="bg1"/>
                </a:solidFill>
              </a:rPr>
              <a:t>…</a:t>
            </a:r>
            <a:endParaRPr lang="en-US" sz="3200" dirty="0">
              <a:solidFill>
                <a:schemeClr val="bg1"/>
              </a:solidFill>
            </a:endParaRPr>
          </a:p>
          <a:p>
            <a:pPr algn="ctr"/>
            <a:endParaRPr lang="en-US" sz="1600" dirty="0">
              <a:solidFill>
                <a:schemeClr val="bg1"/>
              </a:solidFill>
            </a:endParaRPr>
          </a:p>
          <a:p>
            <a:pPr algn="ctr"/>
            <a:r>
              <a:rPr lang="en-US" sz="3200" dirty="0">
                <a:solidFill>
                  <a:schemeClr val="bg1"/>
                </a:solidFill>
              </a:rPr>
              <a:t>Nothing!</a:t>
            </a:r>
          </a:p>
          <a:p>
            <a:endParaRPr lang="en-US" sz="1600" dirty="0"/>
          </a:p>
        </p:txBody>
      </p:sp>
    </p:spTree>
    <p:custDataLst>
      <p:tags r:id="rId1"/>
    </p:custDataLst>
    <p:extLst>
      <p:ext uri="{BB962C8B-B14F-4D97-AF65-F5344CB8AC3E}">
        <p14:creationId xmlns:p14="http://schemas.microsoft.com/office/powerpoint/2010/main" val="14952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mph" presetSubtype="0" nodeType="clickEffect">
                                  <p:stCondLst>
                                    <p:cond delay="0"/>
                                  </p:stCondLst>
                                  <p:iterate type="lt">
                                    <p:tmAbs val="25"/>
                                  </p:iterate>
                                  <p:childTnLst>
                                    <p:set>
                                      <p:cBhvr override="childStyle">
                                        <p:cTn id="10" dur="indefinite"/>
                                        <p:tgtEl>
                                          <p:spTgt spid="51">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374" y="416397"/>
            <a:ext cx="10515600" cy="1325563"/>
          </a:xfrm>
        </p:spPr>
        <p:txBody>
          <a:bodyPr/>
          <a:lstStyle/>
          <a:p>
            <a:r>
              <a:rPr lang="en-US" sz="4000" dirty="0"/>
              <a:t>Question Focus (QFocus):</a:t>
            </a:r>
            <a:r>
              <a:rPr lang="en-US" dirty="0"/>
              <a:t> </a:t>
            </a:r>
            <a:br>
              <a:rPr lang="en-US" dirty="0"/>
            </a:br>
            <a:r>
              <a:rPr lang="en-US" sz="2800" dirty="0"/>
              <a:t>A stimulus or prompt for student questions</a:t>
            </a:r>
          </a:p>
        </p:txBody>
      </p:sp>
      <p:sp>
        <p:nvSpPr>
          <p:cNvPr id="3" name="Content Placeholder 2"/>
          <p:cNvSpPr>
            <a:spLocks noGrp="1"/>
          </p:cNvSpPr>
          <p:nvPr>
            <p:ph idx="1"/>
          </p:nvPr>
        </p:nvSpPr>
        <p:spPr>
          <a:xfrm>
            <a:off x="1073469" y="2010515"/>
            <a:ext cx="10515600" cy="4351338"/>
          </a:xfrm>
        </p:spPr>
        <p:txBody>
          <a:bodyPr>
            <a:normAutofit/>
          </a:bodyPr>
          <a:lstStyle/>
          <a:p>
            <a:r>
              <a:rPr lang="en-US" sz="2800" dirty="0"/>
              <a:t>A phrase or quotation</a:t>
            </a:r>
          </a:p>
          <a:p>
            <a:r>
              <a:rPr lang="en-US" sz="2800" dirty="0"/>
              <a:t>An image or video</a:t>
            </a:r>
          </a:p>
          <a:p>
            <a:r>
              <a:rPr lang="en-US" sz="2800" dirty="0"/>
              <a:t>A primary source</a:t>
            </a:r>
          </a:p>
          <a:p>
            <a:r>
              <a:rPr lang="en-US" sz="2800" dirty="0"/>
              <a:t>A podcast or speech</a:t>
            </a:r>
          </a:p>
          <a:p>
            <a:r>
              <a:rPr lang="en-US" sz="2800" dirty="0"/>
              <a:t>A hands-on experience or experiment</a:t>
            </a:r>
          </a:p>
          <a:p>
            <a:r>
              <a:rPr lang="en-US" sz="2800" dirty="0"/>
              <a:t>An equation or data set </a:t>
            </a:r>
          </a:p>
          <a:p>
            <a:pPr marL="0" indent="0">
              <a:buNone/>
            </a:pPr>
            <a:endParaRPr lang="en-US" sz="2800" dirty="0"/>
          </a:p>
          <a:p>
            <a:pPr marL="0" indent="0">
              <a:buNone/>
            </a:pPr>
            <a:r>
              <a:rPr lang="en-US" sz="2800" dirty="0">
                <a:solidFill>
                  <a:schemeClr val="tx2"/>
                </a:solidFill>
              </a:rPr>
              <a:t>The QFocus is </a:t>
            </a:r>
            <a:r>
              <a:rPr lang="en-US" sz="2800" b="1" i="1" dirty="0">
                <a:solidFill>
                  <a:schemeClr val="tx2"/>
                </a:solidFill>
              </a:rPr>
              <a:t>not</a:t>
            </a:r>
            <a:r>
              <a:rPr lang="en-US" sz="2800" b="1" dirty="0">
                <a:solidFill>
                  <a:schemeClr val="tx2"/>
                </a:solidFill>
              </a:rPr>
              <a:t> </a:t>
            </a:r>
            <a:r>
              <a:rPr lang="en-US" sz="2800" dirty="0">
                <a:solidFill>
                  <a:schemeClr val="tx2"/>
                </a:solidFill>
              </a:rPr>
              <a:t>a question!</a:t>
            </a:r>
          </a:p>
          <a:p>
            <a:pPr marL="0" indent="0">
              <a:buNone/>
            </a:pPr>
            <a:endParaRPr lang="en-US" sz="2400" dirty="0"/>
          </a:p>
        </p:txBody>
      </p:sp>
    </p:spTree>
    <p:custDataLst>
      <p:tags r:id="rId1"/>
    </p:custDataLst>
    <p:extLst>
      <p:ext uri="{BB962C8B-B14F-4D97-AF65-F5344CB8AC3E}">
        <p14:creationId xmlns:p14="http://schemas.microsoft.com/office/powerpoint/2010/main" val="159869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a:xfrm>
            <a:off x="883207" y="358647"/>
            <a:ext cx="10515600" cy="1325563"/>
          </a:xfrm>
        </p:spPr>
        <p:txBody>
          <a:bodyPr/>
          <a:lstStyle/>
          <a:p>
            <a:r>
              <a:rPr lang="en-US" sz="4000" b="0" dirty="0">
                <a:latin typeface="+mn-lt"/>
                <a:ea typeface="MS PGothic" charset="0"/>
              </a:rPr>
              <a:t>Designing a Question Focus</a:t>
            </a:r>
            <a:br>
              <a:rPr lang="en-US" b="0" dirty="0">
                <a:latin typeface="+mn-lt"/>
                <a:ea typeface="MS PGothic" charset="0"/>
              </a:rPr>
            </a:br>
            <a:endParaRPr lang="en-US" sz="2800" b="0" dirty="0">
              <a:latin typeface="+mn-lt"/>
              <a:ea typeface="MS PGothic" charset="0"/>
            </a:endParaRPr>
          </a:p>
        </p:txBody>
      </p:sp>
      <p:sp>
        <p:nvSpPr>
          <p:cNvPr id="137219" name="Content Placeholder 2"/>
          <p:cNvSpPr>
            <a:spLocks noGrp="1"/>
          </p:cNvSpPr>
          <p:nvPr>
            <p:ph idx="4294967295"/>
          </p:nvPr>
        </p:nvSpPr>
        <p:spPr>
          <a:xfrm>
            <a:off x="1114147" y="2724151"/>
            <a:ext cx="10053719" cy="3830637"/>
          </a:xfrm>
        </p:spPr>
        <p:txBody>
          <a:bodyPr>
            <a:normAutofit/>
          </a:bodyPr>
          <a:lstStyle/>
          <a:p>
            <a:pPr marL="742950" indent="-742950">
              <a:buFont typeface="Rockwell" charset="0"/>
              <a:buAutoNum type="arabicPeriod"/>
            </a:pPr>
            <a:r>
              <a:rPr lang="en-US" sz="2800" dirty="0">
                <a:solidFill>
                  <a:srgbClr val="000000"/>
                </a:solidFill>
                <a:ea typeface="MS PGothic" charset="0"/>
              </a:rPr>
              <a:t>Directly tied to lesson’s main idea or objective</a:t>
            </a:r>
          </a:p>
          <a:p>
            <a:pPr marL="742950" indent="-742950">
              <a:buFont typeface="Rockwell" charset="0"/>
              <a:buAutoNum type="arabicPeriod"/>
            </a:pPr>
            <a:r>
              <a:rPr lang="en-US" sz="2800" dirty="0">
                <a:solidFill>
                  <a:srgbClr val="000000"/>
                </a:solidFill>
                <a:ea typeface="MS PGothic" charset="0"/>
              </a:rPr>
              <a:t>Simple</a:t>
            </a:r>
            <a:r>
              <a:rPr lang="mr-IN" sz="2800" dirty="0">
                <a:solidFill>
                  <a:srgbClr val="000000"/>
                </a:solidFill>
                <a:ea typeface="MS PGothic" charset="0"/>
              </a:rPr>
              <a:t>…</a:t>
            </a:r>
            <a:r>
              <a:rPr lang="en-US" sz="2800" dirty="0">
                <a:solidFill>
                  <a:srgbClr val="000000"/>
                </a:solidFill>
                <a:ea typeface="MS PGothic" charset="0"/>
              </a:rPr>
              <a:t>but not too simple</a:t>
            </a:r>
          </a:p>
          <a:p>
            <a:pPr marL="742950" indent="-742950">
              <a:buFont typeface="Rockwell" charset="0"/>
              <a:buAutoNum type="arabicPeriod"/>
            </a:pPr>
            <a:r>
              <a:rPr lang="en-US" sz="2800" dirty="0">
                <a:solidFill>
                  <a:srgbClr val="000000"/>
                </a:solidFill>
                <a:ea typeface="MS PGothic" charset="0"/>
              </a:rPr>
              <a:t>Interesting or provocative to students</a:t>
            </a:r>
            <a:r>
              <a:rPr lang="mr-IN" sz="2800" dirty="0">
                <a:solidFill>
                  <a:srgbClr val="000000"/>
                </a:solidFill>
                <a:ea typeface="MS PGothic" charset="0"/>
              </a:rPr>
              <a:t>…</a:t>
            </a:r>
            <a:r>
              <a:rPr lang="en-US" sz="2800" dirty="0">
                <a:solidFill>
                  <a:srgbClr val="000000"/>
                </a:solidFill>
                <a:ea typeface="MS PGothic" charset="0"/>
              </a:rPr>
              <a:t>but not biased or leading</a:t>
            </a:r>
          </a:p>
        </p:txBody>
      </p:sp>
      <p:sp>
        <p:nvSpPr>
          <p:cNvPr id="2" name="TextBox 1"/>
          <p:cNvSpPr txBox="1"/>
          <p:nvPr/>
        </p:nvSpPr>
        <p:spPr>
          <a:xfrm>
            <a:off x="883207" y="2163188"/>
            <a:ext cx="6700603" cy="584775"/>
          </a:xfrm>
          <a:prstGeom prst="rect">
            <a:avLst/>
          </a:prstGeom>
          <a:noFill/>
        </p:spPr>
        <p:txBody>
          <a:bodyPr wrap="square" rtlCol="0">
            <a:spAutoFit/>
          </a:bodyPr>
          <a:lstStyle/>
          <a:p>
            <a:r>
              <a:rPr lang="en-US" sz="3200" dirty="0">
                <a:solidFill>
                  <a:schemeClr val="accent1"/>
                </a:solidFill>
              </a:rPr>
              <a:t>An effective QFocus is:</a:t>
            </a:r>
          </a:p>
        </p:txBody>
      </p:sp>
    </p:spTree>
    <p:custDataLst>
      <p:tags r:id="rId1"/>
    </p:custDataLst>
    <p:extLst>
      <p:ext uri="{BB962C8B-B14F-4D97-AF65-F5344CB8AC3E}">
        <p14:creationId xmlns:p14="http://schemas.microsoft.com/office/powerpoint/2010/main" val="2093933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7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lt">
                                    <p:tmAbs val="0"/>
                                  </p:iterate>
                                  <p:childTnLst>
                                    <p:set>
                                      <p:cBhvr>
                                        <p:cTn id="14" dur="1" fill="hold">
                                          <p:stCondLst>
                                            <p:cond delay="0"/>
                                          </p:stCondLst>
                                        </p:cTn>
                                        <p:tgtEl>
                                          <p:spTgt spid="137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5" presetClass="emph" presetSubtype="0" nodeType="clickEffect">
                                  <p:stCondLst>
                                    <p:cond delay="0"/>
                                  </p:stCondLst>
                                  <p:iterate type="lt">
                                    <p:tmAbs val="25"/>
                                  </p:iterate>
                                  <p:childTnLst>
                                    <p:set>
                                      <p:cBhvr override="childStyle">
                                        <p:cTn id="18" dur="indefinite"/>
                                        <p:tgtEl>
                                          <p:spTgt spid="137219">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600" y="-25400"/>
            <a:ext cx="10515600" cy="1325563"/>
          </a:xfrm>
        </p:spPr>
        <p:txBody>
          <a:bodyPr>
            <a:normAutofit/>
          </a:bodyPr>
          <a:lstStyle/>
          <a:p>
            <a:r>
              <a:rPr lang="en-US" sz="4000" dirty="0"/>
              <a:t>Initial Question Focus:</a:t>
            </a:r>
          </a:p>
        </p:txBody>
      </p:sp>
      <p:pic>
        <p:nvPicPr>
          <p:cNvPr id="1026" name="Picture 2" descr="https://lh4.googleusercontent.com/vQWucYgzVpABpxc1MSCDDu4wBGgiaQhV5m7IItjsA3_qRgUeO52csCXNBozHAQE_fMjBJkXemcdXFb-fC79cch9yi4dIeVmCEg87ZCldywD8Piz8-7ibQQnyMmMMurmm5SilLMA8"/>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8313" t="13188" r="7892"/>
          <a:stretch/>
        </p:blipFill>
        <p:spPr bwMode="auto">
          <a:xfrm>
            <a:off x="120469" y="919163"/>
            <a:ext cx="6199776" cy="406588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320245" y="379408"/>
            <a:ext cx="5871755" cy="6217087"/>
          </a:xfrm>
          <a:prstGeom prst="rect">
            <a:avLst/>
          </a:prstGeom>
          <a:solidFill>
            <a:schemeClr val="bg1"/>
          </a:solidFill>
        </p:spPr>
        <p:txBody>
          <a:bodyPr wrap="square">
            <a:spAutoFit/>
          </a:bodyPr>
          <a:lstStyle/>
          <a:p>
            <a:r>
              <a:rPr lang="en-US" sz="2000" u="sng" dirty="0">
                <a:solidFill>
                  <a:srgbClr val="000000"/>
                </a:solidFill>
              </a:rPr>
              <a:t>Student Questions:</a:t>
            </a:r>
            <a:br>
              <a:rPr lang="en-US" dirty="0">
                <a:solidFill>
                  <a:srgbClr val="000000"/>
                </a:solidFill>
              </a:rPr>
            </a:br>
            <a:r>
              <a:rPr lang="en-US" dirty="0">
                <a:solidFill>
                  <a:srgbClr val="000000"/>
                </a:solidFill>
              </a:rPr>
              <a:t>1. Why does it look so old?</a:t>
            </a:r>
            <a:endParaRPr lang="en-US" dirty="0"/>
          </a:p>
          <a:p>
            <a:r>
              <a:rPr lang="en-US" dirty="0">
                <a:solidFill>
                  <a:srgbClr val="000000"/>
                </a:solidFill>
              </a:rPr>
              <a:t>2. Why does the school have a Fallout Zone?</a:t>
            </a:r>
            <a:endParaRPr lang="en-US" dirty="0"/>
          </a:p>
          <a:p>
            <a:r>
              <a:rPr lang="en-US" dirty="0">
                <a:solidFill>
                  <a:srgbClr val="000000"/>
                </a:solidFill>
              </a:rPr>
              <a:t>3. Why is there a flag hanging upside</a:t>
            </a:r>
            <a:endParaRPr lang="en-US" dirty="0"/>
          </a:p>
          <a:p>
            <a:r>
              <a:rPr lang="en-US" dirty="0">
                <a:solidFill>
                  <a:srgbClr val="000000"/>
                </a:solidFill>
              </a:rPr>
              <a:t>down?</a:t>
            </a:r>
            <a:endParaRPr lang="en-US" dirty="0"/>
          </a:p>
          <a:p>
            <a:r>
              <a:rPr lang="en-US" dirty="0">
                <a:solidFill>
                  <a:srgbClr val="000000"/>
                </a:solidFill>
              </a:rPr>
              <a:t>4. How old is the building?</a:t>
            </a:r>
            <a:endParaRPr lang="en-US" dirty="0"/>
          </a:p>
          <a:p>
            <a:r>
              <a:rPr lang="en-US" dirty="0">
                <a:solidFill>
                  <a:srgbClr val="000000"/>
                </a:solidFill>
              </a:rPr>
              <a:t>5. Why are the classrooms numbered?</a:t>
            </a:r>
            <a:endParaRPr lang="en-US" dirty="0"/>
          </a:p>
          <a:p>
            <a:r>
              <a:rPr lang="en-US" dirty="0">
                <a:solidFill>
                  <a:srgbClr val="000000"/>
                </a:solidFill>
              </a:rPr>
              <a:t>6. How many acres does it take up?</a:t>
            </a:r>
            <a:endParaRPr lang="en-US" dirty="0"/>
          </a:p>
          <a:p>
            <a:r>
              <a:rPr lang="en-US" dirty="0">
                <a:solidFill>
                  <a:srgbClr val="000000"/>
                </a:solidFill>
              </a:rPr>
              <a:t>7. Why are there so many windows?</a:t>
            </a:r>
            <a:endParaRPr lang="en-US" dirty="0"/>
          </a:p>
          <a:p>
            <a:r>
              <a:rPr lang="en-US" dirty="0">
                <a:solidFill>
                  <a:srgbClr val="000000"/>
                </a:solidFill>
              </a:rPr>
              <a:t>8. Why is there 4 big pillars at the</a:t>
            </a:r>
            <a:endParaRPr lang="en-US" dirty="0"/>
          </a:p>
          <a:p>
            <a:r>
              <a:rPr lang="en-US" dirty="0">
                <a:solidFill>
                  <a:srgbClr val="000000"/>
                </a:solidFill>
              </a:rPr>
              <a:t>front?</a:t>
            </a:r>
            <a:endParaRPr lang="en-US" dirty="0"/>
          </a:p>
          <a:p>
            <a:r>
              <a:rPr lang="en-US" dirty="0">
                <a:solidFill>
                  <a:srgbClr val="000000"/>
                </a:solidFill>
              </a:rPr>
              <a:t>9. What is the big tower at the top?</a:t>
            </a:r>
            <a:endParaRPr lang="en-US" dirty="0"/>
          </a:p>
          <a:p>
            <a:r>
              <a:rPr lang="en-US" dirty="0">
                <a:solidFill>
                  <a:srgbClr val="000000"/>
                </a:solidFill>
              </a:rPr>
              <a:t>10. Why are we being fit into one</a:t>
            </a:r>
            <a:endParaRPr lang="en-US" dirty="0"/>
          </a:p>
          <a:p>
            <a:r>
              <a:rPr lang="en-US" dirty="0">
                <a:solidFill>
                  <a:srgbClr val="000000"/>
                </a:solidFill>
              </a:rPr>
              <a:t>building?</a:t>
            </a:r>
            <a:endParaRPr lang="en-US" dirty="0"/>
          </a:p>
          <a:p>
            <a:r>
              <a:rPr lang="en-US" dirty="0">
                <a:solidFill>
                  <a:srgbClr val="000000"/>
                </a:solidFill>
              </a:rPr>
              <a:t>11. When was the school made?</a:t>
            </a:r>
            <a:endParaRPr lang="en-US" dirty="0"/>
          </a:p>
          <a:p>
            <a:r>
              <a:rPr lang="en-US" dirty="0">
                <a:solidFill>
                  <a:srgbClr val="000000"/>
                </a:solidFill>
              </a:rPr>
              <a:t>12. How much money did it cost to build it?</a:t>
            </a:r>
            <a:endParaRPr lang="en-US" dirty="0"/>
          </a:p>
          <a:p>
            <a:r>
              <a:rPr lang="en-US" dirty="0">
                <a:solidFill>
                  <a:srgbClr val="000000"/>
                </a:solidFill>
              </a:rPr>
              <a:t>13. Why does it look like so many parts put together?</a:t>
            </a:r>
            <a:endParaRPr lang="en-US" dirty="0"/>
          </a:p>
          <a:p>
            <a:r>
              <a:rPr lang="en-US" dirty="0">
                <a:solidFill>
                  <a:srgbClr val="000000"/>
                </a:solidFill>
              </a:rPr>
              <a:t>14. What is that white thing on top?</a:t>
            </a:r>
            <a:endParaRPr lang="en-US" dirty="0"/>
          </a:p>
          <a:p>
            <a:r>
              <a:rPr lang="en-US" dirty="0">
                <a:solidFill>
                  <a:srgbClr val="000000"/>
                </a:solidFill>
              </a:rPr>
              <a:t>15. Why does it have 2 chimneys?</a:t>
            </a:r>
            <a:endParaRPr lang="en-US" dirty="0"/>
          </a:p>
          <a:p>
            <a:r>
              <a:rPr lang="en-US" dirty="0">
                <a:solidFill>
                  <a:srgbClr val="000000"/>
                </a:solidFill>
              </a:rPr>
              <a:t>16. What is the point of lockers?</a:t>
            </a:r>
            <a:endParaRPr lang="en-US" dirty="0"/>
          </a:p>
          <a:p>
            <a:r>
              <a:rPr lang="en-US" dirty="0">
                <a:solidFill>
                  <a:srgbClr val="000000"/>
                </a:solidFill>
              </a:rPr>
              <a:t>17. Who was the first principal?</a:t>
            </a:r>
            <a:endParaRPr lang="en-US" dirty="0"/>
          </a:p>
          <a:p>
            <a:r>
              <a:rPr lang="en-US" dirty="0">
                <a:solidFill>
                  <a:srgbClr val="000000"/>
                </a:solidFill>
              </a:rPr>
              <a:t> 18. Who is the boss of the superintendents?</a:t>
            </a:r>
            <a:endParaRPr lang="en-US" dirty="0"/>
          </a:p>
        </p:txBody>
      </p:sp>
      <p:sp>
        <p:nvSpPr>
          <p:cNvPr id="8" name="Rectangle 7"/>
          <p:cNvSpPr/>
          <p:nvPr/>
        </p:nvSpPr>
        <p:spPr>
          <a:xfrm>
            <a:off x="858157" y="5027776"/>
            <a:ext cx="4724400" cy="1477328"/>
          </a:xfrm>
          <a:prstGeom prst="rect">
            <a:avLst/>
          </a:prstGeom>
          <a:ln w="38100">
            <a:solidFill>
              <a:schemeClr val="tx2"/>
            </a:solidFill>
          </a:ln>
        </p:spPr>
        <p:txBody>
          <a:bodyPr wrap="square">
            <a:spAutoFit/>
          </a:bodyPr>
          <a:lstStyle/>
          <a:p>
            <a:r>
              <a:rPr lang="en-US" u="sng" dirty="0"/>
              <a:t>Context:</a:t>
            </a:r>
            <a:r>
              <a:rPr lang="en-US" dirty="0"/>
              <a:t> 6th Grade. The teacher designed this </a:t>
            </a:r>
            <a:r>
              <a:rPr lang="en-US" dirty="0" err="1"/>
              <a:t>QFocus</a:t>
            </a:r>
            <a:r>
              <a:rPr lang="en-US" dirty="0"/>
              <a:t> to elicit questions students might have related to their first few days of middle school. (the image is the exterior of their middle school building)</a:t>
            </a:r>
            <a:endParaRPr lang="en-US" sz="2400" dirty="0"/>
          </a:p>
        </p:txBody>
      </p:sp>
    </p:spTree>
    <p:custDataLst>
      <p:tags r:id="rId1"/>
    </p:custDataLst>
    <p:extLst>
      <p:ext uri="{BB962C8B-B14F-4D97-AF65-F5344CB8AC3E}">
        <p14:creationId xmlns:p14="http://schemas.microsoft.com/office/powerpoint/2010/main" val="1669025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6280" y="367072"/>
            <a:ext cx="10515600" cy="1325563"/>
          </a:xfrm>
        </p:spPr>
        <p:txBody>
          <a:bodyPr>
            <a:noAutofit/>
          </a:bodyPr>
          <a:lstStyle/>
          <a:p>
            <a:r>
              <a:rPr lang="en-US" sz="4000" b="0" dirty="0">
                <a:latin typeface="+mn-lt"/>
                <a:ea typeface="Rockwell" charset="0"/>
                <a:cs typeface="Rockwell" charset="0"/>
              </a:rPr>
              <a:t>Initial Question Focus: </a:t>
            </a:r>
            <a:br>
              <a:rPr lang="en-US" sz="4000" b="0" dirty="0">
                <a:latin typeface="+mn-lt"/>
                <a:ea typeface="Rockwell" charset="0"/>
                <a:cs typeface="Rockwell" charset="0"/>
              </a:rPr>
            </a:br>
            <a:r>
              <a:rPr lang="en-US" sz="4000" b="0" dirty="0">
                <a:latin typeface="+mn-lt"/>
                <a:ea typeface="Rockwell" charset="0"/>
                <a:cs typeface="Rockwell" charset="0"/>
              </a:rPr>
              <a:t>“People, Animals, and Friends”</a:t>
            </a:r>
          </a:p>
        </p:txBody>
      </p:sp>
      <p:sp>
        <p:nvSpPr>
          <p:cNvPr id="3" name="Content Placeholder 2"/>
          <p:cNvSpPr>
            <a:spLocks noGrp="1"/>
          </p:cNvSpPr>
          <p:nvPr>
            <p:ph idx="1"/>
          </p:nvPr>
        </p:nvSpPr>
        <p:spPr>
          <a:xfrm>
            <a:off x="838201" y="1820727"/>
            <a:ext cx="4648200" cy="4356236"/>
          </a:xfrm>
        </p:spPr>
        <p:txBody>
          <a:bodyPr numCol="1">
            <a:noAutofit/>
          </a:bodyPr>
          <a:lstStyle/>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exist?</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Where do people live?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live in the zoo?</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the pool?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are friends fun? </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animals bite?</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people go to school?</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people, animals, and friends play together?</a:t>
            </a:r>
          </a:p>
          <a:p>
            <a:pPr marL="385763" indent="-385763" defTabSz="685800">
              <a:spcBef>
                <a:spcPts val="300"/>
              </a:spcBef>
              <a:spcAft>
                <a:spcPts val="900"/>
              </a:spcAft>
              <a:buFont typeface="+mj-lt"/>
              <a:buAutoNum type="arabicPeriod"/>
              <a:defRPr/>
            </a:pPr>
            <a:r>
              <a:rPr lang="en-US" sz="1800" dirty="0">
                <a:ea typeface="Rockwell" charset="0"/>
                <a:cs typeface="Rockwell" charset="0"/>
              </a:rPr>
              <a:t>Do animals make friends?</a:t>
            </a:r>
          </a:p>
          <a:p>
            <a:pPr marL="385763" indent="-385763" defTabSz="685800">
              <a:spcBef>
                <a:spcPts val="300"/>
              </a:spcBef>
              <a:spcAft>
                <a:spcPts val="900"/>
              </a:spcAft>
              <a:buFont typeface="+mj-lt"/>
              <a:buAutoNum type="arabicPeriod"/>
              <a:defRPr/>
            </a:pPr>
            <a:r>
              <a:rPr lang="en-US" sz="1800" dirty="0">
                <a:ea typeface="Rockwell" charset="0"/>
                <a:cs typeface="Rockwell" charset="0"/>
              </a:rPr>
              <a:t>Why do I need friends?</a:t>
            </a:r>
          </a:p>
        </p:txBody>
      </p:sp>
      <p:sp>
        <p:nvSpPr>
          <p:cNvPr id="5" name="TextBox 4"/>
          <p:cNvSpPr txBox="1"/>
          <p:nvPr/>
        </p:nvSpPr>
        <p:spPr>
          <a:xfrm>
            <a:off x="5876344" y="1820727"/>
            <a:ext cx="5477456" cy="5401479"/>
          </a:xfrm>
          <a:prstGeom prst="rect">
            <a:avLst/>
          </a:prstGeom>
          <a:noFill/>
        </p:spPr>
        <p:txBody>
          <a:bodyPr wrap="square" rtlCol="0">
            <a:spAutoFit/>
          </a:bodyPr>
          <a:lstStyle/>
          <a:p>
            <a:pPr marL="385763" indent="-385763">
              <a:spcBef>
                <a:spcPts val="300"/>
              </a:spcBef>
              <a:spcAft>
                <a:spcPts val="900"/>
              </a:spcAft>
              <a:buFont typeface="+mj-lt"/>
              <a:buAutoNum type="arabicPeriod" startAt="11"/>
              <a:defRPr/>
            </a:pPr>
            <a:r>
              <a:rPr lang="en-US" dirty="0">
                <a:ea typeface="Rockwell" charset="0"/>
                <a:cs typeface="Rockwell" charset="0"/>
              </a:rPr>
              <a:t>Why do people want to be friends with animals?</a:t>
            </a:r>
          </a:p>
          <a:p>
            <a:pPr marL="385763" indent="-385763">
              <a:spcBef>
                <a:spcPts val="300"/>
              </a:spcBef>
              <a:spcAft>
                <a:spcPts val="900"/>
              </a:spcAft>
              <a:buFont typeface="+mj-lt"/>
              <a:buAutoNum type="arabicPeriod" startAt="11"/>
              <a:defRPr/>
            </a:pPr>
            <a:r>
              <a:rPr lang="en-US" dirty="0">
                <a:ea typeface="Rockwell" charset="0"/>
                <a:cs typeface="Rockwell" charset="0"/>
              </a:rPr>
              <a:t>Why are people making friends with animals?</a:t>
            </a:r>
          </a:p>
          <a:p>
            <a:pPr marL="385763" indent="-385763">
              <a:spcBef>
                <a:spcPts val="300"/>
              </a:spcBef>
              <a:spcAft>
                <a:spcPts val="900"/>
              </a:spcAft>
              <a:buFont typeface="+mj-lt"/>
              <a:buAutoNum type="arabicPeriod" startAt="11"/>
              <a:defRPr/>
            </a:pPr>
            <a:r>
              <a:rPr lang="en-US" dirty="0">
                <a:ea typeface="Rockwell" charset="0"/>
                <a:cs typeface="Rockwell" charset="0"/>
              </a:rPr>
              <a:t>Why do people, animal, and friends live in different countries?</a:t>
            </a:r>
          </a:p>
          <a:p>
            <a:pPr marL="385763" indent="-385763">
              <a:spcBef>
                <a:spcPts val="300"/>
              </a:spcBef>
              <a:spcAft>
                <a:spcPts val="900"/>
              </a:spcAft>
              <a:buFont typeface="+mj-lt"/>
              <a:buAutoNum type="arabicPeriod" startAt="11"/>
              <a:defRPr/>
            </a:pPr>
            <a:r>
              <a:rPr lang="en-US" dirty="0">
                <a:ea typeface="Rockwell" charset="0"/>
                <a:cs typeface="Rockwell" charset="0"/>
              </a:rPr>
              <a:t>Where did my dog and friend go?</a:t>
            </a:r>
          </a:p>
          <a:p>
            <a:pPr marL="385763" indent="-385763">
              <a:spcBef>
                <a:spcPts val="300"/>
              </a:spcBef>
              <a:spcAft>
                <a:spcPts val="900"/>
              </a:spcAft>
              <a:buFont typeface="+mj-lt"/>
              <a:buAutoNum type="arabicPeriod" startAt="11"/>
              <a:defRPr/>
            </a:pPr>
            <a:r>
              <a:rPr lang="en-US" dirty="0">
                <a:ea typeface="Rockwell" charset="0"/>
                <a:cs typeface="Rockwell" charset="0"/>
              </a:rPr>
              <a:t>Can my friend pet our new dog?</a:t>
            </a:r>
          </a:p>
          <a:p>
            <a:pPr marL="385763" indent="-385763">
              <a:spcBef>
                <a:spcPts val="300"/>
              </a:spcBef>
              <a:spcAft>
                <a:spcPts val="900"/>
              </a:spcAft>
              <a:buFont typeface="+mj-lt"/>
              <a:buAutoNum type="arabicPeriod" startAt="11"/>
              <a:defRPr/>
            </a:pPr>
            <a:r>
              <a:rPr lang="en-US" dirty="0">
                <a:ea typeface="Rockwell" charset="0"/>
                <a:cs typeface="Rockwell" charset="0"/>
              </a:rPr>
              <a:t>Why do I have eyes?</a:t>
            </a:r>
          </a:p>
          <a:p>
            <a:pPr marL="385763" indent="-385763">
              <a:spcBef>
                <a:spcPts val="300"/>
              </a:spcBef>
              <a:spcAft>
                <a:spcPts val="900"/>
              </a:spcAft>
              <a:buFont typeface="+mj-lt"/>
              <a:buAutoNum type="arabicPeriod" startAt="11"/>
              <a:defRPr/>
            </a:pPr>
            <a:r>
              <a:rPr lang="en-US" dirty="0">
                <a:ea typeface="Rockwell" charset="0"/>
                <a:cs typeface="Rockwell" charset="0"/>
              </a:rPr>
              <a:t>How do people smell?</a:t>
            </a:r>
          </a:p>
          <a:p>
            <a:pPr marL="385763" indent="-385763">
              <a:spcBef>
                <a:spcPts val="300"/>
              </a:spcBef>
              <a:spcAft>
                <a:spcPts val="900"/>
              </a:spcAft>
              <a:buFont typeface="+mj-lt"/>
              <a:buAutoNum type="arabicPeriod" startAt="11"/>
              <a:defRPr/>
            </a:pPr>
            <a:r>
              <a:rPr lang="en-US" dirty="0">
                <a:ea typeface="Rockwell" charset="0"/>
                <a:cs typeface="Rockwell" charset="0"/>
              </a:rPr>
              <a:t>Can animals speak?</a:t>
            </a:r>
          </a:p>
          <a:p>
            <a:pPr marL="385763" indent="-385763">
              <a:spcBef>
                <a:spcPts val="300"/>
              </a:spcBef>
              <a:spcAft>
                <a:spcPts val="900"/>
              </a:spcAft>
              <a:buFont typeface="+mj-lt"/>
              <a:buAutoNum type="arabicPeriod" startAt="11"/>
              <a:defRPr/>
            </a:pPr>
            <a:r>
              <a:rPr lang="en-US" dirty="0">
                <a:ea typeface="Rockwell" charset="0"/>
                <a:cs typeface="Rockwell" charset="0"/>
              </a:rPr>
              <a:t>Can people fly?</a:t>
            </a:r>
          </a:p>
          <a:p>
            <a:pPr marL="385763" indent="-385763">
              <a:spcBef>
                <a:spcPts val="300"/>
              </a:spcBef>
              <a:spcAft>
                <a:spcPts val="900"/>
              </a:spcAft>
              <a:buFont typeface="+mj-lt"/>
              <a:buAutoNum type="arabicPeriod" startAt="11"/>
              <a:defRPr/>
            </a:pPr>
            <a:r>
              <a:rPr lang="en-US" dirty="0">
                <a:ea typeface="Rockwell" charset="0"/>
                <a:cs typeface="Rockwell" charset="0"/>
              </a:rPr>
              <a:t>Where is my bunny? What happened?</a:t>
            </a:r>
          </a:p>
          <a:p>
            <a:endParaRPr lang="en-US" sz="1350" dirty="0"/>
          </a:p>
        </p:txBody>
      </p:sp>
    </p:spTree>
    <p:custDataLst>
      <p:tags r:id="rId1"/>
    </p:custDataLst>
    <p:extLst>
      <p:ext uri="{BB962C8B-B14F-4D97-AF65-F5344CB8AC3E}">
        <p14:creationId xmlns:p14="http://schemas.microsoft.com/office/powerpoint/2010/main" val="3451645455"/>
      </p:ext>
    </p:extLst>
  </p:cSld>
  <p:clrMapOvr>
    <a:masterClrMapping/>
  </p:clrMapOvr>
  <mc:AlternateContent xmlns:mc="http://schemas.openxmlformats.org/markup-compatibility/2006" xmlns:p14="http://schemas.microsoft.com/office/powerpoint/2010/main">
    <mc:Choice Requires="p14">
      <p:transition spd="slow" p14:dur="2000" advTm="99351"/>
    </mc:Choice>
    <mc:Fallback xmlns="">
      <p:transition spd="slow" advTm="993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iterate type="lt">
                                    <p:tmAbs val="0"/>
                                  </p:iterate>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iterate type="lt">
                                    <p:tmAbs val="0"/>
                                  </p:iterate>
                                  <p:childTnLst>
                                    <p:set>
                                      <p:cBhvr>
                                        <p:cTn id="30" dur="1" fill="hold">
                                          <p:stCondLst>
                                            <p:cond delay="0"/>
                                          </p:stCondLst>
                                        </p:cTn>
                                        <p:tgtEl>
                                          <p:spTgt spid="5">
                                            <p:txEl>
                                              <p:pRg st="0" end="0"/>
                                            </p:txEl>
                                          </p:spTgt>
                                        </p:tgtEl>
                                        <p:attrNameLst>
                                          <p:attrName>style.visibility</p:attrName>
                                        </p:attrNameLst>
                                      </p:cBhvr>
                                      <p:to>
                                        <p:strVal val="visible"/>
                                      </p:to>
                                    </p:set>
                                  </p:childTnLst>
                                </p:cTn>
                              </p:par>
                              <p:par>
                                <p:cTn id="31" presetID="1" presetClass="entr" presetSubtype="0" fill="hold" nodeType="withEffect">
                                  <p:stCondLst>
                                    <p:cond delay="0"/>
                                  </p:stCondLst>
                                  <p:iterate type="lt">
                                    <p:tmAbs val="0"/>
                                  </p:iterate>
                                  <p:childTnLst>
                                    <p:set>
                                      <p:cBhvr>
                                        <p:cTn id="32" dur="1" fill="hold">
                                          <p:stCondLst>
                                            <p:cond delay="0"/>
                                          </p:stCondLst>
                                        </p:cTn>
                                        <p:tgtEl>
                                          <p:spTgt spid="5">
                                            <p:txEl>
                                              <p:pRg st="1" end="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
                                            <p:txEl>
                                              <p:pRg st="5" end="5"/>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
                                            <p:txEl>
                                              <p:pRg st="7" end="7"/>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3" presetClass="emph" presetSubtype="2" fill="hold" nodeType="clickEffect">
                                  <p:stCondLst>
                                    <p:cond delay="0"/>
                                  </p:stCondLst>
                                  <p:childTnLst>
                                    <p:animClr clrSpc="rgb" dir="cw">
                                      <p:cBhvr override="childStyle">
                                        <p:cTn id="52" dur="2000" fill="hold"/>
                                        <p:tgtEl>
                                          <p:spTgt spid="5">
                                            <p:txEl>
                                              <p:pRg st="6" end="6"/>
                                            </p:txEl>
                                          </p:spTgt>
                                        </p:tgtEl>
                                        <p:attrNameLst>
                                          <p:attrName>style.color</p:attrName>
                                        </p:attrNameLst>
                                      </p:cBhvr>
                                      <p:to>
                                        <a:srgbClr val="FF9300"/>
                                      </p:to>
                                    </p:animClr>
                                  </p:childTnLst>
                                </p:cTn>
                              </p:par>
                              <p:par>
                                <p:cTn id="53" presetID="3" presetClass="emph" presetSubtype="2" fill="hold" nodeType="withEffect">
                                  <p:stCondLst>
                                    <p:cond delay="0"/>
                                  </p:stCondLst>
                                  <p:childTnLst>
                                    <p:animClr clrSpc="rgb" dir="cw">
                                      <p:cBhvr override="childStyle">
                                        <p:cTn id="54" dur="2000" fill="hold"/>
                                        <p:tgtEl>
                                          <p:spTgt spid="5">
                                            <p:txEl>
                                              <p:pRg st="7" end="7"/>
                                            </p:txEl>
                                          </p:spTgt>
                                        </p:tgtEl>
                                        <p:attrNameLst>
                                          <p:attrName>style.color</p:attrName>
                                        </p:attrNameLst>
                                      </p:cBhvr>
                                      <p:to>
                                        <a:srgbClr val="FF9300"/>
                                      </p:to>
                                    </p:animClr>
                                  </p:childTnLst>
                                </p:cTn>
                              </p:par>
                              <p:par>
                                <p:cTn id="55" presetID="3" presetClass="emph" presetSubtype="2" fill="hold" nodeType="withEffect">
                                  <p:stCondLst>
                                    <p:cond delay="0"/>
                                  </p:stCondLst>
                                  <p:childTnLst>
                                    <p:animClr clrSpc="rgb" dir="cw">
                                      <p:cBhvr override="childStyle">
                                        <p:cTn id="56" dur="2000" fill="hold"/>
                                        <p:tgtEl>
                                          <p:spTgt spid="5">
                                            <p:txEl>
                                              <p:pRg st="8" end="8"/>
                                            </p:txEl>
                                          </p:spTgt>
                                        </p:tgtEl>
                                        <p:attrNameLst>
                                          <p:attrName>style.color</p:attrName>
                                        </p:attrNameLst>
                                      </p:cBhvr>
                                      <p:to>
                                        <a:srgbClr val="FF9300"/>
                                      </p:to>
                                    </p:animClr>
                                  </p:childTnLst>
                                </p:cTn>
                              </p:par>
                              <p:par>
                                <p:cTn id="57" presetID="3" presetClass="emph" presetSubtype="2" fill="hold" nodeType="withEffect">
                                  <p:stCondLst>
                                    <p:cond delay="0"/>
                                  </p:stCondLst>
                                  <p:childTnLst>
                                    <p:animClr clrSpc="rgb" dir="cw">
                                      <p:cBhvr override="childStyle">
                                        <p:cTn id="58" dur="2000" fill="hold"/>
                                        <p:tgtEl>
                                          <p:spTgt spid="3">
                                            <p:txEl>
                                              <p:pRg st="1" end="1"/>
                                            </p:txEl>
                                          </p:spTgt>
                                        </p:tgtEl>
                                        <p:attrNameLst>
                                          <p:attrName>style.color</p:attrName>
                                        </p:attrNameLst>
                                      </p:cBhvr>
                                      <p:to>
                                        <a:srgbClr val="FF9300"/>
                                      </p:to>
                                    </p:animClr>
                                  </p:childTnLst>
                                </p:cTn>
                              </p:par>
                              <p:par>
                                <p:cTn id="59" presetID="3" presetClass="emph" presetSubtype="2" fill="hold" nodeType="withEffect">
                                  <p:stCondLst>
                                    <p:cond delay="0"/>
                                  </p:stCondLst>
                                  <p:childTnLst>
                                    <p:animClr clrSpc="rgb" dir="cw">
                                      <p:cBhvr override="childStyle">
                                        <p:cTn id="60" dur="2000" fill="hold"/>
                                        <p:tgtEl>
                                          <p:spTgt spid="3">
                                            <p:txEl>
                                              <p:pRg st="2" end="2"/>
                                            </p:txEl>
                                          </p:spTgt>
                                        </p:tgtEl>
                                        <p:attrNameLst>
                                          <p:attrName>style.color</p:attrName>
                                        </p:attrNameLst>
                                      </p:cBhvr>
                                      <p:to>
                                        <a:srgbClr val="FF9300"/>
                                      </p:to>
                                    </p:animClr>
                                  </p:childTnLst>
                                </p:cTn>
                              </p:par>
                              <p:par>
                                <p:cTn id="61" presetID="3" presetClass="emph" presetSubtype="2" fill="hold" nodeType="withEffect">
                                  <p:stCondLst>
                                    <p:cond delay="0"/>
                                  </p:stCondLst>
                                  <p:childTnLst>
                                    <p:animClr clrSpc="rgb" dir="cw">
                                      <p:cBhvr override="childStyle">
                                        <p:cTn id="62" dur="2000" fill="hold"/>
                                        <p:tgtEl>
                                          <p:spTgt spid="3">
                                            <p:txEl>
                                              <p:pRg st="3" end="3"/>
                                            </p:txEl>
                                          </p:spTgt>
                                        </p:tgtEl>
                                        <p:attrNameLst>
                                          <p:attrName>style.color</p:attrName>
                                        </p:attrNameLst>
                                      </p:cBhvr>
                                      <p:to>
                                        <a:srgbClr val="FF9300"/>
                                      </p:to>
                                    </p:animClr>
                                  </p:childTnLst>
                                </p:cTn>
                              </p:par>
                              <p:par>
                                <p:cTn id="63" presetID="3" presetClass="emph" presetSubtype="2" fill="hold" nodeType="withEffect">
                                  <p:stCondLst>
                                    <p:cond delay="0"/>
                                  </p:stCondLst>
                                  <p:childTnLst>
                                    <p:animClr clrSpc="rgb" dir="cw">
                                      <p:cBhvr override="childStyle">
                                        <p:cTn id="64" dur="500" fill="hold"/>
                                        <p:tgtEl>
                                          <p:spTgt spid="3">
                                            <p:txEl>
                                              <p:pRg st="4" end="4"/>
                                            </p:txEl>
                                          </p:spTgt>
                                        </p:tgtEl>
                                        <p:attrNameLst>
                                          <p:attrName>style.color</p:attrName>
                                        </p:attrNameLst>
                                      </p:cBhvr>
                                      <p:to>
                                        <a:srgbClr val="FF9300"/>
                                      </p:to>
                                    </p:animClr>
                                  </p:childTnLst>
                                </p:cTn>
                              </p:par>
                              <p:par>
                                <p:cTn id="65" presetID="3" presetClass="emph" presetSubtype="2" fill="hold" nodeType="withEffect">
                                  <p:stCondLst>
                                    <p:cond delay="0"/>
                                  </p:stCondLst>
                                  <p:childTnLst>
                                    <p:animClr clrSpc="rgb" dir="cw">
                                      <p:cBhvr override="childStyle">
                                        <p:cTn id="66" dur="500" fill="hold"/>
                                        <p:tgtEl>
                                          <p:spTgt spid="3">
                                            <p:txEl>
                                              <p:pRg st="5" end="5"/>
                                            </p:txEl>
                                          </p:spTgt>
                                        </p:tgtEl>
                                        <p:attrNameLst>
                                          <p:attrName>style.color</p:attrName>
                                        </p:attrNameLst>
                                      </p:cBhvr>
                                      <p:to>
                                        <a:srgbClr val="FF9300"/>
                                      </p:to>
                                    </p:animClr>
                                  </p:childTnLst>
                                </p:cTn>
                              </p:par>
                              <p:par>
                                <p:cTn id="67" presetID="3" presetClass="emph" presetSubtype="2" fill="hold" nodeType="withEffect">
                                  <p:stCondLst>
                                    <p:cond delay="0"/>
                                  </p:stCondLst>
                                  <p:childTnLst>
                                    <p:animClr clrSpc="rgb" dir="cw">
                                      <p:cBhvr override="childStyle">
                                        <p:cTn id="68" dur="500" fill="hold"/>
                                        <p:tgtEl>
                                          <p:spTgt spid="3">
                                            <p:txEl>
                                              <p:pRg st="6" end="6"/>
                                            </p:txEl>
                                          </p:spTgt>
                                        </p:tgtEl>
                                        <p:attrNameLst>
                                          <p:attrName>style.color</p:attrName>
                                        </p:attrNameLst>
                                      </p:cBhvr>
                                      <p:to>
                                        <a:srgbClr val="FF9300"/>
                                      </p:to>
                                    </p:animClr>
                                  </p:childTnLst>
                                </p:cTn>
                              </p:par>
                              <p:par>
                                <p:cTn id="69" presetID="3" presetClass="emph" presetSubtype="2" fill="hold" nodeType="withEffect">
                                  <p:stCondLst>
                                    <p:cond delay="0"/>
                                  </p:stCondLst>
                                  <p:childTnLst>
                                    <p:animClr clrSpc="rgb" dir="cw">
                                      <p:cBhvr override="childStyle">
                                        <p:cTn id="70" dur="500" fill="hold"/>
                                        <p:tgtEl>
                                          <p:spTgt spid="3">
                                            <p:txEl>
                                              <p:pRg st="2" end="2"/>
                                            </p:txEl>
                                          </p:spTgt>
                                        </p:tgtEl>
                                        <p:attrNameLst>
                                          <p:attrName>style.color</p:attrName>
                                        </p:attrNameLst>
                                      </p:cBhvr>
                                      <p:to>
                                        <a:srgbClr val="FF9300"/>
                                      </p:to>
                                    </p:animClr>
                                  </p:childTnLst>
                                </p:cTn>
                              </p:par>
                              <p:par>
                                <p:cTn id="71" presetID="3" presetClass="emph" presetSubtype="2" fill="hold" nodeType="withEffect">
                                  <p:stCondLst>
                                    <p:cond delay="0"/>
                                  </p:stCondLst>
                                  <p:childTnLst>
                                    <p:animClr clrSpc="rgb" dir="cw">
                                      <p:cBhvr override="childStyle">
                                        <p:cTn id="72" dur="2000" fill="hold"/>
                                        <p:tgtEl>
                                          <p:spTgt spid="3">
                                            <p:txEl>
                                              <p:pRg st="0" end="0"/>
                                            </p:txEl>
                                          </p:spTgt>
                                        </p:tgtEl>
                                        <p:attrNameLst>
                                          <p:attrName>style.color</p:attrName>
                                        </p:attrNameLst>
                                      </p:cBhvr>
                                      <p:to>
                                        <a:srgbClr val="FF9300"/>
                                      </p:to>
                                    </p:animClr>
                                  </p:childTnLst>
                                </p:cTn>
                              </p:par>
                            </p:childTnLst>
                          </p:cTn>
                        </p:par>
                      </p:childTnLst>
                    </p:cTn>
                  </p:par>
                  <p:par>
                    <p:cTn id="73" fill="hold">
                      <p:stCondLst>
                        <p:cond delay="indefinite"/>
                      </p:stCondLst>
                      <p:childTnLst>
                        <p:par>
                          <p:cTn id="74" fill="hold">
                            <p:stCondLst>
                              <p:cond delay="0"/>
                            </p:stCondLst>
                            <p:childTnLst>
                              <p:par>
                                <p:cTn id="75" presetID="3" presetClass="emph" presetSubtype="2" fill="hold" nodeType="clickEffect">
                                  <p:stCondLst>
                                    <p:cond delay="0"/>
                                  </p:stCondLst>
                                  <p:childTnLst>
                                    <p:animClr clrSpc="rgb" dir="cw">
                                      <p:cBhvr override="childStyle">
                                        <p:cTn id="76" dur="2000" fill="hold"/>
                                        <p:tgtEl>
                                          <p:spTgt spid="3">
                                            <p:txEl>
                                              <p:pRg st="9" end="9"/>
                                            </p:txEl>
                                          </p:spTgt>
                                        </p:tgtEl>
                                        <p:attrNameLst>
                                          <p:attrName>style.color</p:attrName>
                                        </p:attrNameLst>
                                      </p:cBhvr>
                                      <p:to>
                                        <a:schemeClr val="accent2"/>
                                      </p:to>
                                    </p:animClr>
                                  </p:childTnLst>
                                </p:cTn>
                              </p:par>
                              <p:par>
                                <p:cTn id="77" presetID="3" presetClass="emph" presetSubtype="2" fill="hold" nodeType="withEffect">
                                  <p:stCondLst>
                                    <p:cond delay="0"/>
                                  </p:stCondLst>
                                  <p:childTnLst>
                                    <p:animClr clrSpc="rgb" dir="cw">
                                      <p:cBhvr override="childStyle">
                                        <p:cTn id="78" dur="2000" fill="hold"/>
                                        <p:tgtEl>
                                          <p:spTgt spid="5">
                                            <p:txEl>
                                              <p:pRg st="3" end="3"/>
                                            </p:txEl>
                                          </p:spTgt>
                                        </p:tgtEl>
                                        <p:attrNameLst>
                                          <p:attrName>style.color</p:attrName>
                                        </p:attrNameLst>
                                      </p:cBhvr>
                                      <p:to>
                                        <a:schemeClr val="accent2"/>
                                      </p:to>
                                    </p:animClr>
                                  </p:childTnLst>
                                </p:cTn>
                              </p:par>
                              <p:par>
                                <p:cTn id="79" presetID="3" presetClass="emph" presetSubtype="2" fill="hold" nodeType="withEffect">
                                  <p:stCondLst>
                                    <p:cond delay="0"/>
                                  </p:stCondLst>
                                  <p:childTnLst>
                                    <p:animClr clrSpc="rgb" dir="cw">
                                      <p:cBhvr override="childStyle">
                                        <p:cTn id="80" dur="2000" fill="hold"/>
                                        <p:tgtEl>
                                          <p:spTgt spid="5">
                                            <p:txEl>
                                              <p:pRg st="4" end="4"/>
                                            </p:txEl>
                                          </p:spTgt>
                                        </p:tgtEl>
                                        <p:attrNameLst>
                                          <p:attrName>style.color</p:attrName>
                                        </p:attrNameLst>
                                      </p:cBhvr>
                                      <p:to>
                                        <a:schemeClr val="accent2"/>
                                      </p:to>
                                    </p:animClr>
                                  </p:childTnLst>
                                </p:cTn>
                              </p:par>
                            </p:childTnLst>
                          </p:cTn>
                        </p:par>
                      </p:childTnLst>
                    </p:cTn>
                  </p:par>
                  <p:par>
                    <p:cTn id="81" fill="hold">
                      <p:stCondLst>
                        <p:cond delay="indefinite"/>
                      </p:stCondLst>
                      <p:childTnLst>
                        <p:par>
                          <p:cTn id="82" fill="hold">
                            <p:stCondLst>
                              <p:cond delay="0"/>
                            </p:stCondLst>
                            <p:childTnLst>
                              <p:par>
                                <p:cTn id="83" presetID="3" presetClass="emph" presetSubtype="2" fill="hold" nodeType="clickEffect">
                                  <p:stCondLst>
                                    <p:cond delay="0"/>
                                  </p:stCondLst>
                                  <p:iterate type="lt">
                                    <p:tmPct val="0"/>
                                  </p:iterate>
                                  <p:childTnLst>
                                    <p:animClr clrSpc="rgb" dir="cw">
                                      <p:cBhvr override="childStyle">
                                        <p:cTn id="84" dur="500" fill="hold"/>
                                        <p:tgtEl>
                                          <p:spTgt spid="3">
                                            <p:txEl>
                                              <p:pRg st="7" end="7"/>
                                            </p:txEl>
                                          </p:spTgt>
                                        </p:tgtEl>
                                        <p:attrNameLst>
                                          <p:attrName>style.color</p:attrName>
                                        </p:attrNameLst>
                                      </p:cBhvr>
                                      <p:to>
                                        <a:schemeClr val="hlink"/>
                                      </p:to>
                                    </p:animClr>
                                  </p:childTnLst>
                                </p:cTn>
                              </p:par>
                              <p:par>
                                <p:cTn id="85" presetID="3" presetClass="emph" presetSubtype="2" fill="hold" nodeType="withEffect">
                                  <p:stCondLst>
                                    <p:cond delay="0"/>
                                  </p:stCondLst>
                                  <p:iterate type="lt">
                                    <p:tmPct val="0"/>
                                  </p:iterate>
                                  <p:childTnLst>
                                    <p:animClr clrSpc="rgb" dir="cw">
                                      <p:cBhvr override="childStyle">
                                        <p:cTn id="86" dur="500" fill="hold"/>
                                        <p:tgtEl>
                                          <p:spTgt spid="5">
                                            <p:txEl>
                                              <p:pRg st="1" end="1"/>
                                            </p:txEl>
                                          </p:spTgt>
                                        </p:tgtEl>
                                        <p:attrNameLst>
                                          <p:attrName>style.color</p:attrName>
                                        </p:attrNameLst>
                                      </p:cBhvr>
                                      <p:to>
                                        <a:schemeClr val="hlink"/>
                                      </p:to>
                                    </p:animClr>
                                  </p:childTnLst>
                                </p:cTn>
                              </p:par>
                              <p:par>
                                <p:cTn id="87" presetID="3" presetClass="emph" presetSubtype="2" fill="hold" nodeType="withEffect">
                                  <p:stCondLst>
                                    <p:cond delay="0"/>
                                  </p:stCondLst>
                                  <p:iterate type="lt">
                                    <p:tmPct val="0"/>
                                  </p:iterate>
                                  <p:childTnLst>
                                    <p:animClr clrSpc="rgb" dir="cw">
                                      <p:cBhvr override="childStyle">
                                        <p:cTn id="88" dur="500" fill="hold"/>
                                        <p:tgtEl>
                                          <p:spTgt spid="5">
                                            <p:txEl>
                                              <p:pRg st="0" end="0"/>
                                            </p:txEl>
                                          </p:spTgt>
                                        </p:tgtEl>
                                        <p:attrNameLst>
                                          <p:attrName>style.color</p:attrName>
                                        </p:attrNameLst>
                                      </p:cBhvr>
                                      <p:to>
                                        <a:schemeClr val="hlink"/>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3467" y="297510"/>
            <a:ext cx="11160924" cy="1325563"/>
          </a:xfrm>
        </p:spPr>
        <p:txBody>
          <a:bodyPr>
            <a:noAutofit/>
          </a:bodyPr>
          <a:lstStyle/>
          <a:p>
            <a:r>
              <a:rPr lang="en-US" sz="4000" b="0" dirty="0"/>
              <a:t>Honoring the Original Source: </a:t>
            </a:r>
            <a:br>
              <a:rPr lang="en-US" sz="4000" b="0" dirty="0"/>
            </a:br>
            <a:r>
              <a:rPr lang="en-US" sz="4000" b="0" dirty="0"/>
              <a:t>Parents in Lawrence, Massachusetts, 1990</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913" y="2089887"/>
            <a:ext cx="5635603" cy="4233948"/>
          </a:xfrm>
          <a:prstGeom prst="rect">
            <a:avLst/>
          </a:prstGeom>
        </p:spPr>
      </p:pic>
      <p:sp>
        <p:nvSpPr>
          <p:cNvPr id="4" name="Text Placeholder 4"/>
          <p:cNvSpPr txBox="1">
            <a:spLocks/>
          </p:cNvSpPr>
          <p:nvPr/>
        </p:nvSpPr>
        <p:spPr>
          <a:xfrm>
            <a:off x="6848043" y="2718563"/>
            <a:ext cx="4894780" cy="2048691"/>
          </a:xfrm>
          <a:prstGeom prst="rect">
            <a:avLst/>
          </a:prstGeom>
        </p:spPr>
        <p:txBody>
          <a:bodyPr>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DIN Next Rounded LT Pro" panose="020F0503020203050203" pitchFamily="34" charset="0"/>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DIN Next Rounded LT Pro" panose="020F0503020203050203" pitchFamily="34" charset="0"/>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DIN Next Rounded LT Pro" panose="020F0503020203050203" pitchFamily="34" charset="0"/>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DIN Next Rounded LT Pro" panose="020F0503020203050203" pitchFamily="34"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3200" b="0" i="0" u="none" strike="noStrike" kern="1200" cap="none" spc="0" normalizeH="0" baseline="0" noProof="0" dirty="0">
                <a:ln>
                  <a:noFill/>
                </a:ln>
                <a:solidFill>
                  <a:srgbClr val="000000"/>
                </a:solidFill>
                <a:effectLst/>
                <a:uLnTx/>
                <a:uFillTx/>
                <a:latin typeface="+mn-lt"/>
                <a:cs typeface="+mn-cs"/>
              </a:rPr>
              <a:t>“We don’t go to the school because we don’t even know what to ask.”</a:t>
            </a:r>
          </a:p>
        </p:txBody>
      </p:sp>
    </p:spTree>
    <p:extLst>
      <p:ext uri="{BB962C8B-B14F-4D97-AF65-F5344CB8AC3E}">
        <p14:creationId xmlns:p14="http://schemas.microsoft.com/office/powerpoint/2010/main" val="635151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solidFill>
                  <a:schemeClr val="accent1"/>
                </a:solidFill>
                <a:latin typeface="+mn-lt"/>
                <a:ea typeface="Rockwell" charset="0"/>
                <a:cs typeface="Rockwell" charset="0"/>
              </a:rPr>
              <a:t>Revising the Question Focus</a:t>
            </a:r>
          </a:p>
        </p:txBody>
      </p:sp>
      <p:sp>
        <p:nvSpPr>
          <p:cNvPr id="3" name="Content Placeholder 2"/>
          <p:cNvSpPr>
            <a:spLocks noGrp="1"/>
          </p:cNvSpPr>
          <p:nvPr>
            <p:ph idx="4294967295"/>
          </p:nvPr>
        </p:nvSpPr>
        <p:spPr>
          <a:xfrm>
            <a:off x="1888401" y="2263293"/>
            <a:ext cx="8524875" cy="3967163"/>
          </a:xfrm>
        </p:spPr>
        <p:txBody>
          <a:bodyPr>
            <a:normAutofit/>
          </a:bodyPr>
          <a:lstStyle/>
          <a:p>
            <a:pPr marL="0" indent="0" algn="ctr">
              <a:buNone/>
            </a:pPr>
            <a:r>
              <a:rPr lang="en-US" dirty="0">
                <a:ea typeface="Rockwell" charset="0"/>
                <a:cs typeface="Rockwell" charset="0"/>
              </a:rPr>
              <a:t>“People, Animals, and Friends”</a:t>
            </a:r>
          </a:p>
          <a:p>
            <a:pPr marL="0" indent="0" algn="ctr">
              <a:buNone/>
            </a:pPr>
            <a:endParaRPr lang="en-US" sz="2400" dirty="0">
              <a:ea typeface="Rockwell" charset="0"/>
              <a:cs typeface="Rockwell" charset="0"/>
            </a:endParaRPr>
          </a:p>
          <a:p>
            <a:pPr marL="0" indent="0" algn="ctr">
              <a:buNone/>
            </a:pPr>
            <a:endParaRPr lang="en-US" sz="2400" dirty="0">
              <a:ea typeface="Rockwell" charset="0"/>
              <a:cs typeface="Rockwell" charset="0"/>
            </a:endParaRPr>
          </a:p>
          <a:p>
            <a:pPr marL="0" indent="0" algn="ctr">
              <a:buNone/>
            </a:pPr>
            <a:endParaRPr lang="en-US" sz="2400" dirty="0">
              <a:ea typeface="Rockwell" charset="0"/>
              <a:cs typeface="Rockwell" charset="0"/>
            </a:endParaRPr>
          </a:p>
          <a:p>
            <a:pPr marL="0" indent="0" algn="ctr">
              <a:buNone/>
            </a:pPr>
            <a:r>
              <a:rPr lang="en-US" dirty="0">
                <a:ea typeface="Rockwell" charset="0"/>
                <a:cs typeface="Rockwell" charset="0"/>
              </a:rPr>
              <a:t>Your idea here!</a:t>
            </a:r>
          </a:p>
          <a:p>
            <a:pPr marL="0" indent="0" algn="ctr">
              <a:buNone/>
            </a:pPr>
            <a:endParaRPr lang="en-US" dirty="0"/>
          </a:p>
          <a:p>
            <a:pPr marL="0" indent="0" algn="ctr">
              <a:buNone/>
            </a:pPr>
            <a:endParaRPr lang="en-US" sz="1650" dirty="0"/>
          </a:p>
          <a:p>
            <a:pPr marL="0" indent="0" algn="ctr">
              <a:buNone/>
            </a:pPr>
            <a:endParaRPr lang="en-US" dirty="0">
              <a:solidFill>
                <a:schemeClr val="tx1"/>
              </a:solidFill>
            </a:endParaRPr>
          </a:p>
          <a:p>
            <a:pPr marL="0" indent="0">
              <a:buNone/>
            </a:pPr>
            <a:endParaRPr lang="en-US" dirty="0"/>
          </a:p>
        </p:txBody>
      </p:sp>
      <p:sp>
        <p:nvSpPr>
          <p:cNvPr id="4" name="Down Arrow 3"/>
          <p:cNvSpPr/>
          <p:nvPr/>
        </p:nvSpPr>
        <p:spPr>
          <a:xfrm>
            <a:off x="5795622" y="3119375"/>
            <a:ext cx="442452" cy="652964"/>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7577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4939" y="421875"/>
            <a:ext cx="10515600" cy="683026"/>
          </a:xfrm>
        </p:spPr>
        <p:txBody>
          <a:bodyPr>
            <a:noAutofit/>
          </a:bodyPr>
          <a:lstStyle/>
          <a:p>
            <a:r>
              <a:rPr lang="en-US" sz="4400" b="0" dirty="0"/>
              <a:t>Initial Question Focus</a:t>
            </a:r>
          </a:p>
        </p:txBody>
      </p:sp>
      <p:pic>
        <p:nvPicPr>
          <p:cNvPr id="3" name="Picture 2" descr="Image 10-21-19 at 7.53 P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23329" y="1688028"/>
            <a:ext cx="8143607" cy="4317093"/>
          </a:xfrm>
          <a:prstGeom prst="rect">
            <a:avLst/>
          </a:prstGeom>
        </p:spPr>
      </p:pic>
    </p:spTree>
    <p:extLst>
      <p:ext uri="{BB962C8B-B14F-4D97-AF65-F5344CB8AC3E}">
        <p14:creationId xmlns:p14="http://schemas.microsoft.com/office/powerpoint/2010/main" val="8842930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0" dirty="0"/>
              <a:t>Revised Question Focus</a:t>
            </a:r>
          </a:p>
        </p:txBody>
      </p:sp>
      <p:sp>
        <p:nvSpPr>
          <p:cNvPr id="3" name="TextBox 2"/>
          <p:cNvSpPr txBox="1"/>
          <p:nvPr/>
        </p:nvSpPr>
        <p:spPr>
          <a:xfrm>
            <a:off x="1657531" y="2173897"/>
            <a:ext cx="8825813" cy="2246769"/>
          </a:xfrm>
          <a:prstGeom prst="rect">
            <a:avLst/>
          </a:prstGeom>
          <a:noFill/>
        </p:spPr>
        <p:txBody>
          <a:bodyPr wrap="square" rtlCol="0">
            <a:spAutoFit/>
          </a:bodyPr>
          <a:lstStyle/>
          <a:p>
            <a:r>
              <a:rPr lang="en-US" sz="2800" dirty="0"/>
              <a:t>“How you behave online is how you are in real life. That’s you. There’s no separation. You are a person who says those kind of things.”</a:t>
            </a:r>
          </a:p>
          <a:p>
            <a:r>
              <a:rPr lang="en-US" sz="2800" dirty="0"/>
              <a:t>			</a:t>
            </a:r>
          </a:p>
          <a:p>
            <a:r>
              <a:rPr lang="en-US" sz="2800" dirty="0"/>
              <a:t>					 </a:t>
            </a:r>
            <a:r>
              <a:rPr lang="mr-IN" sz="2800" dirty="0"/>
              <a:t>–</a:t>
            </a:r>
            <a:r>
              <a:rPr lang="en-US" sz="2800" dirty="0"/>
              <a:t> Mitch </a:t>
            </a:r>
            <a:r>
              <a:rPr lang="en-US" sz="2800" dirty="0" err="1"/>
              <a:t>Gerads</a:t>
            </a:r>
            <a:r>
              <a:rPr lang="en-US" sz="2800" dirty="0"/>
              <a:t> </a:t>
            </a:r>
          </a:p>
        </p:txBody>
      </p:sp>
    </p:spTree>
    <p:extLst>
      <p:ext uri="{BB962C8B-B14F-4D97-AF65-F5344CB8AC3E}">
        <p14:creationId xmlns:p14="http://schemas.microsoft.com/office/powerpoint/2010/main" val="28363851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0" dirty="0"/>
              <a:t>Initial Question Focus</a:t>
            </a:r>
          </a:p>
        </p:txBody>
      </p:sp>
      <p:sp>
        <p:nvSpPr>
          <p:cNvPr id="3" name="TextBox 2"/>
          <p:cNvSpPr txBox="1"/>
          <p:nvPr/>
        </p:nvSpPr>
        <p:spPr>
          <a:xfrm>
            <a:off x="1162423" y="2023231"/>
            <a:ext cx="9708395" cy="954107"/>
          </a:xfrm>
          <a:prstGeom prst="rect">
            <a:avLst/>
          </a:prstGeom>
          <a:noFill/>
        </p:spPr>
        <p:txBody>
          <a:bodyPr wrap="square" rtlCol="0">
            <a:spAutoFit/>
          </a:bodyPr>
          <a:lstStyle/>
          <a:p>
            <a:pPr algn="ctr"/>
            <a:r>
              <a:rPr lang="en-US" sz="2800" dirty="0"/>
              <a:t>“There are books in every library that </a:t>
            </a:r>
            <a:r>
              <a:rPr lang="en-US" sz="2800" u="sng" dirty="0"/>
              <a:t>MUST</a:t>
            </a:r>
            <a:r>
              <a:rPr lang="en-US" sz="2800" dirty="0"/>
              <a:t> be banned.” </a:t>
            </a:r>
          </a:p>
        </p:txBody>
      </p:sp>
      <p:sp>
        <p:nvSpPr>
          <p:cNvPr id="4" name="Down Arrow 3"/>
          <p:cNvSpPr/>
          <p:nvPr/>
        </p:nvSpPr>
        <p:spPr>
          <a:xfrm flipH="1">
            <a:off x="5510751" y="3336179"/>
            <a:ext cx="645791" cy="13129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2841482" y="5122649"/>
            <a:ext cx="5876700" cy="523220"/>
          </a:xfrm>
          <a:prstGeom prst="rect">
            <a:avLst/>
          </a:prstGeom>
          <a:noFill/>
        </p:spPr>
        <p:txBody>
          <a:bodyPr wrap="square" rtlCol="0">
            <a:spAutoFit/>
          </a:bodyPr>
          <a:lstStyle/>
          <a:p>
            <a:pPr algn="ctr"/>
            <a:r>
              <a:rPr lang="en-US" sz="2800" dirty="0"/>
              <a:t>Your idea here!</a:t>
            </a:r>
          </a:p>
        </p:txBody>
      </p:sp>
    </p:spTree>
    <p:extLst>
      <p:ext uri="{BB962C8B-B14F-4D97-AF65-F5344CB8AC3E}">
        <p14:creationId xmlns:p14="http://schemas.microsoft.com/office/powerpoint/2010/main" val="418164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24891" y="2855944"/>
            <a:ext cx="8212975" cy="25542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rtl="0" eaLnBrk="0" fontAlgn="base" hangingPunct="0">
              <a:spcBef>
                <a:spcPts val="20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1pPr>
            <a:lvl2pPr marL="457200" indent="-228600" algn="l" rtl="0" eaLnBrk="0" fontAlgn="base" hangingPunct="0">
              <a:spcBef>
                <a:spcPts val="600"/>
              </a:spcBef>
              <a:spcAft>
                <a:spcPct val="0"/>
              </a:spcAft>
              <a:buClr>
                <a:srgbClr val="A1C4E3"/>
              </a:buClr>
              <a:buSzPct val="75000"/>
              <a:buFont typeface="Wingdings" panose="05000000000000000000" pitchFamily="2" charset="2"/>
              <a:buChar char="n"/>
              <a:defRPr sz="2800" kern="1200">
                <a:solidFill>
                  <a:srgbClr val="595959"/>
                </a:solidFill>
                <a:latin typeface="+mn-lt"/>
                <a:ea typeface="MS PGothic" panose="020B0600070205080204" pitchFamily="34" charset="-128"/>
                <a:cs typeface="MS PGothic" charset="0"/>
              </a:defRPr>
            </a:lvl2pPr>
            <a:lvl3pPr marL="685800" indent="-228600" algn="l" rtl="0" eaLnBrk="0" fontAlgn="base" hangingPunct="0">
              <a:spcBef>
                <a:spcPts val="600"/>
              </a:spcBef>
              <a:spcAft>
                <a:spcPct val="0"/>
              </a:spcAft>
              <a:buClr>
                <a:schemeClr val="accent1"/>
              </a:buClr>
              <a:buSzPct val="75000"/>
              <a:buFont typeface="Wingdings" panose="05000000000000000000" pitchFamily="2" charset="2"/>
              <a:buChar char="n"/>
              <a:defRPr sz="2400" kern="1200">
                <a:solidFill>
                  <a:srgbClr val="595959"/>
                </a:solidFill>
                <a:latin typeface="+mn-lt"/>
                <a:ea typeface="MS PGothic" panose="020B0600070205080204" pitchFamily="34" charset="-128"/>
                <a:cs typeface="MS PGothic" charset="0"/>
              </a:defRPr>
            </a:lvl3pPr>
            <a:lvl4pPr marL="914400" indent="-228600" algn="l" rtl="0" eaLnBrk="0" fontAlgn="base" hangingPunct="0">
              <a:spcBef>
                <a:spcPts val="600"/>
              </a:spcBef>
              <a:spcAft>
                <a:spcPct val="0"/>
              </a:spcAft>
              <a:buClr>
                <a:srgbClr val="A1C4E3"/>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4pPr>
            <a:lvl5pPr marL="1143000" indent="-228600" algn="l" rtl="0" eaLnBrk="0" fontAlgn="base" hangingPunct="0">
              <a:spcBef>
                <a:spcPts val="600"/>
              </a:spcBef>
              <a:spcAft>
                <a:spcPct val="0"/>
              </a:spcAft>
              <a:buClr>
                <a:schemeClr val="accent1"/>
              </a:buClr>
              <a:buSzPct val="75000"/>
              <a:buFont typeface="Wingdings" panose="05000000000000000000" pitchFamily="2" charset="2"/>
              <a:buChar char="n"/>
              <a:defRPr sz="2000" kern="1200">
                <a:solidFill>
                  <a:srgbClr val="595959"/>
                </a:solidFill>
                <a:latin typeface="+mn-lt"/>
                <a:ea typeface="MS PGothic" panose="020B0600070205080204" pitchFamily="34" charset="-128"/>
                <a:cs typeface="MS PGothic" charset="0"/>
              </a:defRPr>
            </a:lvl5pPr>
            <a:lvl6pPr marL="1377950"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dirty="0" smtClean="0">
                <a:solidFill>
                  <a:schemeClr val="tx1">
                    <a:lumMod val="65000"/>
                    <a:lumOff val="35000"/>
                  </a:schemeClr>
                </a:solidFill>
                <a:latin typeface="+mn-lt"/>
                <a:ea typeface="+mn-ea"/>
                <a:cs typeface="+mn-cs"/>
              </a:defRPr>
            </a:lvl6pPr>
            <a:lvl7pPr marL="1603375" indent="-228600" algn="l" defTabSz="914400" rtl="0" eaLnBrk="1" latinLnBrk="0" hangingPunct="1">
              <a:spcBef>
                <a:spcPct val="20000"/>
              </a:spcBef>
              <a:buClr>
                <a:schemeClr val="accent1"/>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7pPr>
            <a:lvl8pPr marL="1830388" indent="-228600" algn="l" defTabSz="914400" rtl="0" eaLnBrk="1" latinLnBrk="0" hangingPunct="1">
              <a:spcBef>
                <a:spcPct val="20000"/>
              </a:spcBef>
              <a:buClr>
                <a:schemeClr val="accent1">
                  <a:lumMod val="60000"/>
                  <a:lumOff val="40000"/>
                </a:schemeClr>
              </a:buClr>
              <a:buSzPct val="75000"/>
              <a:buFont typeface="Wingdings" pitchFamily="2" charset="2"/>
              <a:buChar char=""/>
              <a:defRPr lang="en-US" sz="1800" kern="1200" baseline="0" dirty="0" smtClean="0">
                <a:solidFill>
                  <a:schemeClr val="tx1">
                    <a:lumMod val="65000"/>
                    <a:lumOff val="35000"/>
                  </a:schemeClr>
                </a:solidFill>
                <a:latin typeface="+mn-lt"/>
                <a:ea typeface="+mn-ea"/>
                <a:cs typeface="+mn-cs"/>
              </a:defRPr>
            </a:lvl8pPr>
            <a:lvl9pPr marL="2057400" indent="-228600" algn="l" defTabSz="914400" rtl="0" eaLnBrk="1" latinLnBrk="0" hangingPunct="1">
              <a:spcBef>
                <a:spcPct val="20000"/>
              </a:spcBef>
              <a:buClr>
                <a:schemeClr val="accent1"/>
              </a:buClr>
              <a:buSzPct val="75000"/>
              <a:buFont typeface="Wingdings" pitchFamily="2" charset="2"/>
              <a:buChar char=""/>
              <a:defRPr lang="en-US" sz="1800" kern="1200" baseline="0" dirty="0">
                <a:solidFill>
                  <a:schemeClr val="tx1">
                    <a:lumMod val="65000"/>
                    <a:lumOff val="35000"/>
                  </a:schemeClr>
                </a:solidFill>
                <a:latin typeface="+mn-lt"/>
                <a:ea typeface="+mn-ea"/>
                <a:cs typeface="+mn-cs"/>
              </a:defRPr>
            </a:lvl9pPr>
          </a:lstStyle>
          <a:p>
            <a:pPr marL="0" indent="0" defTabSz="457200">
              <a:buClr>
                <a:srgbClr val="629DD1"/>
              </a:buClr>
              <a:buNone/>
              <a:defRPr/>
            </a:pPr>
            <a:r>
              <a:rPr kumimoji="0" lang="en-US" altLang="en-US" b="0" i="0" u="none" strike="noStrike" kern="1200" cap="none" spc="0" normalizeH="0" baseline="0" noProof="0" dirty="0">
                <a:ln>
                  <a:noFill/>
                </a:ln>
                <a:solidFill>
                  <a:schemeClr val="tx1"/>
                </a:solidFill>
                <a:effectLst/>
                <a:uLnTx/>
                <a:uFillTx/>
              </a:rPr>
              <a:t>The Right Question Institute offers materials through a Creative Commons License. </a:t>
            </a:r>
            <a:r>
              <a:rPr lang="en-US" altLang="en-US" noProof="0" dirty="0">
                <a:solidFill>
                  <a:schemeClr val="tx1"/>
                </a:solidFill>
              </a:rPr>
              <a:t>Y</a:t>
            </a:r>
            <a:r>
              <a:rPr lang="en-US" dirty="0" err="1">
                <a:solidFill>
                  <a:schemeClr val="tx1"/>
                </a:solidFill>
              </a:rPr>
              <a:t>ou</a:t>
            </a:r>
            <a:r>
              <a:rPr lang="en-US" dirty="0">
                <a:solidFill>
                  <a:schemeClr val="tx1"/>
                </a:solidFill>
              </a:rPr>
              <a:t> are welcome to use, adapt, and share our materials for noncommercial use, as long as you include the following reference: </a:t>
            </a:r>
          </a:p>
          <a:p>
            <a:pPr marL="0" indent="0" defTabSz="457200">
              <a:buClr>
                <a:srgbClr val="629DD1"/>
              </a:buClr>
              <a:buNone/>
              <a:defRPr/>
            </a:pPr>
            <a:r>
              <a:rPr lang="en-US" dirty="0">
                <a:solidFill>
                  <a:schemeClr val="tx1"/>
                </a:solidFill>
              </a:rPr>
              <a:t>“Source: The Right Question Institute (RQI). The Question Formulation Technique (QFT) was created by RQI. Visit </a:t>
            </a:r>
            <a:r>
              <a:rPr lang="en-US" u="sng" dirty="0">
                <a:solidFill>
                  <a:schemeClr val="tx1"/>
                </a:solidFill>
                <a:hlinkClick r:id="rId2"/>
              </a:rPr>
              <a:t>rightquestion.org</a:t>
            </a:r>
            <a:r>
              <a:rPr lang="en-US" dirty="0">
                <a:solidFill>
                  <a:schemeClr val="tx1"/>
                </a:solidFill>
              </a:rPr>
              <a:t> for more information and free resources.”</a:t>
            </a:r>
          </a:p>
          <a:p>
            <a:pPr marL="0" lvl="0" indent="0" defTabSz="457200">
              <a:buClr>
                <a:srgbClr val="629DD1"/>
              </a:buClr>
              <a:buNone/>
              <a:defRPr/>
            </a:pPr>
            <a:endParaRPr kumimoji="0" lang="en-US" altLang="en-US" sz="1050" b="0" i="0" u="none" strike="noStrike" kern="1200" cap="none" spc="0" normalizeH="0" baseline="0" noProof="0" dirty="0">
              <a:ln>
                <a:noFill/>
              </a:ln>
              <a:solidFill>
                <a:prstClr val="black"/>
              </a:solidFill>
              <a:effectLst/>
              <a:uLnTx/>
              <a:uFillTx/>
              <a:latin typeface="Rockwell" panose="02060603020205020403" pitchFamily="18" charset="0"/>
              <a:ea typeface="MS PGothic" panose="020B0600070205080204" pitchFamily="34" charset="-128"/>
            </a:endParaRPr>
          </a:p>
        </p:txBody>
      </p:sp>
      <p:pic>
        <p:nvPicPr>
          <p:cNvPr id="7" name="Picture 1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00375" y="1967396"/>
            <a:ext cx="2044700" cy="484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1228725" y="318836"/>
            <a:ext cx="10662912" cy="707886"/>
          </a:xfrm>
          <a:prstGeom prst="rect">
            <a:avLst/>
          </a:prstGeom>
          <a:noFill/>
        </p:spPr>
        <p:txBody>
          <a:bodyPr wrap="square" rtlCol="0">
            <a:spAutoFit/>
          </a:bodyPr>
          <a:lstStyle/>
          <a:p>
            <a:r>
              <a:rPr lang="en-US" sz="4000" dirty="0"/>
              <a:t>Using &amp; Sharing RQI’s Resources</a:t>
            </a:r>
          </a:p>
        </p:txBody>
      </p:sp>
      <p:sp>
        <p:nvSpPr>
          <p:cNvPr id="2" name="Rectangle 1"/>
          <p:cNvSpPr/>
          <p:nvPr/>
        </p:nvSpPr>
        <p:spPr>
          <a:xfrm>
            <a:off x="1484599" y="6289320"/>
            <a:ext cx="9121408" cy="369332"/>
          </a:xfrm>
          <a:prstGeom prst="rect">
            <a:avLst/>
          </a:prstGeom>
        </p:spPr>
        <p:txBody>
          <a:bodyPr wrap="none">
            <a:spAutoFit/>
          </a:bodyPr>
          <a:lstStyle/>
          <a:p>
            <a:pPr>
              <a:defRPr/>
            </a:pPr>
            <a:r>
              <a:rPr lang="en-US" altLang="en-US" b="1" dirty="0"/>
              <a:t>Access the full library of resources: http://</a:t>
            </a:r>
            <a:r>
              <a:rPr lang="en-US" altLang="en-US" b="1" dirty="0" err="1"/>
              <a:t>rightquestion.org</a:t>
            </a:r>
            <a:r>
              <a:rPr lang="en-US" altLang="en-US" b="1" dirty="0"/>
              <a:t>/education/resources</a:t>
            </a:r>
            <a:endParaRPr lang="en-US" b="1" dirty="0"/>
          </a:p>
        </p:txBody>
      </p:sp>
    </p:spTree>
    <p:extLst>
      <p:ext uri="{BB962C8B-B14F-4D97-AF65-F5344CB8AC3E}">
        <p14:creationId xmlns:p14="http://schemas.microsoft.com/office/powerpoint/2010/main" val="1678666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2"/>
          </p:nvPr>
        </p:nvSpPr>
        <p:spPr>
          <a:xfrm>
            <a:off x="1525037" y="1738800"/>
            <a:ext cx="9830355" cy="2248071"/>
          </a:xfrm>
        </p:spPr>
        <p:txBody>
          <a:bodyPr>
            <a:noAutofit/>
          </a:bodyPr>
          <a:lstStyle/>
          <a:p>
            <a:r>
              <a:rPr lang="en-US" sz="5400" dirty="0">
                <a:solidFill>
                  <a:schemeClr val="tx1"/>
                </a:solidFill>
              </a:rPr>
              <a:t>"There is no learning without having to pose a question." </a:t>
            </a:r>
          </a:p>
          <a:p>
            <a:r>
              <a:rPr lang="en-US" sz="5400" dirty="0">
                <a:solidFill>
                  <a:schemeClr val="tx1"/>
                </a:solidFill>
              </a:rPr>
              <a:t>	</a:t>
            </a:r>
          </a:p>
        </p:txBody>
      </p:sp>
      <p:sp>
        <p:nvSpPr>
          <p:cNvPr id="6" name="Text Placeholder 5"/>
          <p:cNvSpPr>
            <a:spLocks noGrp="1"/>
          </p:cNvSpPr>
          <p:nvPr>
            <p:ph type="body" sz="half" idx="10"/>
          </p:nvPr>
        </p:nvSpPr>
        <p:spPr>
          <a:xfrm>
            <a:off x="6679661" y="4070685"/>
            <a:ext cx="4675731" cy="1299478"/>
          </a:xfrm>
        </p:spPr>
        <p:txBody>
          <a:bodyPr>
            <a:normAutofit/>
          </a:bodyPr>
          <a:lstStyle/>
          <a:p>
            <a:r>
              <a:rPr lang="en-US" sz="2400" dirty="0"/>
              <a:t>- Richard Feynman</a:t>
            </a:r>
          </a:p>
          <a:p>
            <a:r>
              <a:rPr lang="en-US" sz="2400" dirty="0"/>
              <a:t>Nobel Laureate, Physics, 1965</a:t>
            </a:r>
          </a:p>
        </p:txBody>
      </p:sp>
    </p:spTree>
    <p:extLst>
      <p:ext uri="{BB962C8B-B14F-4D97-AF65-F5344CB8AC3E}">
        <p14:creationId xmlns:p14="http://schemas.microsoft.com/office/powerpoint/2010/main" val="5467137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TIMING" val="|33.2|1.6|10.3|16.9|15.8"/>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RQI Brand Colors (Final)">
      <a:dk1>
        <a:srgbClr val="000000"/>
      </a:dk1>
      <a:lt1>
        <a:srgbClr val="FFFFFF"/>
      </a:lt1>
      <a:dk2>
        <a:srgbClr val="59C4C7"/>
      </a:dk2>
      <a:lt2>
        <a:srgbClr val="E7E6E6"/>
      </a:lt2>
      <a:accent1>
        <a:srgbClr val="59C4C7"/>
      </a:accent1>
      <a:accent2>
        <a:srgbClr val="F6921E"/>
      </a:accent2>
      <a:accent3>
        <a:srgbClr val="74D061"/>
      </a:accent3>
      <a:accent4>
        <a:srgbClr val="156993"/>
      </a:accent4>
      <a:accent5>
        <a:srgbClr val="DD5050"/>
      </a:accent5>
      <a:accent6>
        <a:srgbClr val="7979D8"/>
      </a:accent6>
      <a:hlink>
        <a:srgbClr val="59C4C7"/>
      </a:hlink>
      <a:folHlink>
        <a:srgbClr val="59C4C7"/>
      </a:folHlink>
    </a:clrScheme>
    <a:fontScheme name="Custom 1">
      <a:majorFont>
        <a:latin typeface="Century Gothic"/>
        <a:ea typeface="MS Gothic"/>
        <a:cs typeface=""/>
      </a:majorFont>
      <a:minorFont>
        <a:latin typeface="Century Gothic"/>
        <a:ea typeface="Meiryo"/>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35957</TotalTime>
  <Words>4099</Words>
  <Application>Microsoft Macintosh PowerPoint</Application>
  <PresentationFormat>Widescreen</PresentationFormat>
  <Paragraphs>579</Paragraphs>
  <Slides>84</Slides>
  <Notes>56</Notes>
  <HiddenSlides>0</HiddenSlides>
  <MMClips>0</MMClips>
  <ScaleCrop>false</ScaleCrop>
  <HeadingPairs>
    <vt:vector size="6" baseType="variant">
      <vt:variant>
        <vt:lpstr>Fonts Used</vt:lpstr>
      </vt:variant>
      <vt:variant>
        <vt:i4>17</vt:i4>
      </vt:variant>
      <vt:variant>
        <vt:lpstr>Theme</vt:lpstr>
      </vt:variant>
      <vt:variant>
        <vt:i4>1</vt:i4>
      </vt:variant>
      <vt:variant>
        <vt:lpstr>Slide Titles</vt:lpstr>
      </vt:variant>
      <vt:variant>
        <vt:i4>84</vt:i4>
      </vt:variant>
    </vt:vector>
  </HeadingPairs>
  <TitlesOfParts>
    <vt:vector size="102" baseType="lpstr">
      <vt:lpstr>Meiryo</vt:lpstr>
      <vt:lpstr>MS Gothic</vt:lpstr>
      <vt:lpstr>MS PGothic</vt:lpstr>
      <vt:lpstr>游ゴシック</vt:lpstr>
      <vt:lpstr>ヒラギノ角ゴ ProN W3</vt:lpstr>
      <vt:lpstr>ヒラギノ角ゴ ProN W6</vt:lpstr>
      <vt:lpstr>Arial</vt:lpstr>
      <vt:lpstr>Calibri</vt:lpstr>
      <vt:lpstr>Century Gothic</vt:lpstr>
      <vt:lpstr>Gill Sans</vt:lpstr>
      <vt:lpstr>Mangal</vt:lpstr>
      <vt:lpstr>Noto Sans Symbols</vt:lpstr>
      <vt:lpstr>Rockwell</vt:lpstr>
      <vt:lpstr>Rockwell (Body)</vt:lpstr>
      <vt:lpstr>Rokkitt</vt:lpstr>
      <vt:lpstr>Times New Roman</vt:lpstr>
      <vt:lpstr>Wingdings</vt:lpstr>
      <vt:lpstr>Office Theme</vt:lpstr>
      <vt:lpstr>An Experience in the Question Formulation Technique (QFT)</vt:lpstr>
      <vt:lpstr>Who is in the room?</vt:lpstr>
      <vt:lpstr>PowerPoint Presentation</vt:lpstr>
      <vt:lpstr>Access RQI’s Free QFT Resources</vt:lpstr>
      <vt:lpstr>PowerPoint Presentation</vt:lpstr>
      <vt:lpstr>Today’s Agenda</vt:lpstr>
      <vt:lpstr>PowerPoint Presentation</vt:lpstr>
      <vt:lpstr>Honoring the Original Source:  Parents in Lawrence, Massachusetts, 1990</vt:lpstr>
      <vt:lpstr>PowerPoint Presentation</vt:lpstr>
      <vt:lpstr>PowerPoint Presentation</vt:lpstr>
      <vt:lpstr>College Presidents on What College Students Should Learn</vt:lpstr>
      <vt:lpstr>Yet, Only 27% of Graduates Believe College Taught Them How to Ask Their Own Questions</vt:lpstr>
      <vt:lpstr>But, the problem begins long before college… </vt:lpstr>
      <vt:lpstr>Question Asking Declines with Age</vt:lpstr>
      <vt:lpstr>We can work together on creating more opportunities for students to ask their own questions </vt:lpstr>
      <vt:lpstr>We Are Not Alone </vt:lpstr>
      <vt:lpstr>What happens when students do learn to ask their own questions? </vt:lpstr>
      <vt:lpstr>Research Confirms  the Importance of Questioning</vt:lpstr>
      <vt:lpstr>Student Reflection</vt:lpstr>
      <vt:lpstr>Today’s Agenda</vt:lpstr>
      <vt:lpstr>Collaborative Learning with the Question Formulation Technique (QFT)</vt:lpstr>
      <vt:lpstr>The Question Formulation Technique (QFT)</vt:lpstr>
      <vt:lpstr>Rules for Producing Questions</vt:lpstr>
      <vt:lpstr>Produce Questions</vt:lpstr>
      <vt:lpstr>Question Focus</vt:lpstr>
      <vt:lpstr>Categorize Questions: Closed/Open</vt:lpstr>
      <vt:lpstr>Discuss</vt:lpstr>
      <vt:lpstr>Discuss</vt:lpstr>
      <vt:lpstr>Improve Questions</vt:lpstr>
      <vt:lpstr>Prioritize Questions </vt:lpstr>
      <vt:lpstr>Action Plan</vt:lpstr>
      <vt:lpstr>Share</vt:lpstr>
      <vt:lpstr>Reflect</vt:lpstr>
      <vt:lpstr> </vt:lpstr>
      <vt:lpstr>The QFT, on one slide…</vt:lpstr>
      <vt:lpstr>PowerPoint Presentation</vt:lpstr>
      <vt:lpstr>Thinking in many different directions</vt:lpstr>
      <vt:lpstr>Narrowing Down, Focusing</vt:lpstr>
      <vt:lpstr>Thinking about Thinking</vt:lpstr>
      <vt:lpstr>Today’s Agenda</vt:lpstr>
      <vt:lpstr>PowerPoint Presentation</vt:lpstr>
      <vt:lpstr>Classroom Example: Kindergarten</vt:lpstr>
      <vt:lpstr>Question Focus</vt:lpstr>
      <vt:lpstr>Student Questions</vt:lpstr>
      <vt:lpstr>Next Steps with Student Questions</vt:lpstr>
      <vt:lpstr>Classroom Example: 4th Grade</vt:lpstr>
      <vt:lpstr>Question Focus</vt:lpstr>
      <vt:lpstr>Student Questions</vt:lpstr>
      <vt:lpstr>Next Steps</vt:lpstr>
      <vt:lpstr>Classroom Example: 6th Grade </vt:lpstr>
      <vt:lpstr>Question Focus</vt:lpstr>
      <vt:lpstr>Student Questions</vt:lpstr>
      <vt:lpstr>Virtual Classroom Example: 7th Grade</vt:lpstr>
      <vt:lpstr>Question Focus </vt:lpstr>
      <vt:lpstr>Selected Questions</vt:lpstr>
      <vt:lpstr>Asking and Answering via Padlet</vt:lpstr>
      <vt:lpstr>Student Reflections</vt:lpstr>
      <vt:lpstr>Make Your Own Padlet</vt:lpstr>
      <vt:lpstr>PowerPoint Presentation</vt:lpstr>
      <vt:lpstr>PowerPoint Presentation</vt:lpstr>
      <vt:lpstr>Students’ Questions</vt:lpstr>
      <vt:lpstr>Next Steps with Student Questions</vt:lpstr>
      <vt:lpstr>Classroom Example: High School</vt:lpstr>
      <vt:lpstr>Question Focus</vt:lpstr>
      <vt:lpstr>Student Questions</vt:lpstr>
      <vt:lpstr>Next Steps</vt:lpstr>
      <vt:lpstr>Today’s Agenda</vt:lpstr>
      <vt:lpstr> </vt:lpstr>
      <vt:lpstr>PowerPoint Presentation</vt:lpstr>
      <vt:lpstr>Questions and Democracy</vt:lpstr>
      <vt:lpstr>Thank you! </vt:lpstr>
      <vt:lpstr>PowerPoint Presentation</vt:lpstr>
      <vt:lpstr>Finding the Scale that Works for You</vt:lpstr>
      <vt:lpstr>Various Teaching Purposes </vt:lpstr>
      <vt:lpstr>Next Steps? </vt:lpstr>
      <vt:lpstr>Question Focus (QFocus):  A stimulus or prompt for student questions</vt:lpstr>
      <vt:lpstr>Designing a Question Focus </vt:lpstr>
      <vt:lpstr>Initial Question Focus:</vt:lpstr>
      <vt:lpstr>Initial Question Focus:  “People, Animals, and Friends”</vt:lpstr>
      <vt:lpstr>Revising the Question Focus</vt:lpstr>
      <vt:lpstr>Initial Question Focus</vt:lpstr>
      <vt:lpstr>Revised Question Focus</vt:lpstr>
      <vt:lpstr>Initial Question Focus</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Danikqwa S. Rambert (Student)</dc:creator>
  <cp:lastModifiedBy>Sarah</cp:lastModifiedBy>
  <cp:revision>881</cp:revision>
  <dcterms:created xsi:type="dcterms:W3CDTF">2018-05-15T14:29:45Z</dcterms:created>
  <dcterms:modified xsi:type="dcterms:W3CDTF">2022-02-09T23:01:38Z</dcterms:modified>
</cp:coreProperties>
</file>