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72" r:id="rId3"/>
    <p:sldId id="922" r:id="rId4"/>
    <p:sldId id="923" r:id="rId5"/>
    <p:sldId id="273" r:id="rId6"/>
    <p:sldId id="708" r:id="rId7"/>
    <p:sldId id="695" r:id="rId8"/>
    <p:sldId id="698" r:id="rId9"/>
    <p:sldId id="699" r:id="rId10"/>
    <p:sldId id="883" r:id="rId11"/>
    <p:sldId id="892" r:id="rId12"/>
    <p:sldId id="1026" r:id="rId13"/>
    <p:sldId id="1028" r:id="rId14"/>
    <p:sldId id="703" r:id="rId15"/>
    <p:sldId id="704" r:id="rId16"/>
    <p:sldId id="706" r:id="rId17"/>
    <p:sldId id="707" r:id="rId18"/>
    <p:sldId id="667" r:id="rId19"/>
    <p:sldId id="711" r:id="rId20"/>
    <p:sldId id="712" r:id="rId21"/>
    <p:sldId id="713" r:id="rId22"/>
    <p:sldId id="714" r:id="rId23"/>
    <p:sldId id="715" r:id="rId24"/>
    <p:sldId id="716" r:id="rId25"/>
    <p:sldId id="717" r:id="rId26"/>
    <p:sldId id="718" r:id="rId27"/>
    <p:sldId id="719" r:id="rId28"/>
    <p:sldId id="720" r:id="rId29"/>
    <p:sldId id="721" r:id="rId30"/>
    <p:sldId id="723" r:id="rId31"/>
    <p:sldId id="724" r:id="rId32"/>
    <p:sldId id="603" r:id="rId33"/>
    <p:sldId id="799" r:id="rId34"/>
    <p:sldId id="309" r:id="rId35"/>
    <p:sldId id="310" r:id="rId36"/>
    <p:sldId id="311" r:id="rId37"/>
    <p:sldId id="313" r:id="rId38"/>
    <p:sldId id="460" r:id="rId39"/>
    <p:sldId id="1039" r:id="rId40"/>
    <p:sldId id="1040" r:id="rId41"/>
    <p:sldId id="1041" r:id="rId42"/>
    <p:sldId id="1042" r:id="rId43"/>
    <p:sldId id="1043" r:id="rId44"/>
    <p:sldId id="1044" r:id="rId45"/>
    <p:sldId id="1045" r:id="rId46"/>
    <p:sldId id="1046" r:id="rId47"/>
    <p:sldId id="752" r:id="rId48"/>
    <p:sldId id="753" r:id="rId49"/>
    <p:sldId id="755" r:id="rId50"/>
    <p:sldId id="889" r:id="rId51"/>
    <p:sldId id="785" r:id="rId52"/>
    <p:sldId id="660"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18971F-34E5-E448-8D07-284289E7DED7}">
          <p14:sldIdLst>
            <p14:sldId id="256"/>
            <p14:sldId id="272"/>
            <p14:sldId id="922"/>
            <p14:sldId id="923"/>
            <p14:sldId id="273"/>
            <p14:sldId id="708"/>
            <p14:sldId id="695"/>
            <p14:sldId id="698"/>
            <p14:sldId id="699"/>
            <p14:sldId id="883"/>
            <p14:sldId id="892"/>
            <p14:sldId id="1026"/>
            <p14:sldId id="1028"/>
            <p14:sldId id="703"/>
            <p14:sldId id="704"/>
            <p14:sldId id="706"/>
            <p14:sldId id="707"/>
            <p14:sldId id="667"/>
            <p14:sldId id="711"/>
            <p14:sldId id="712"/>
            <p14:sldId id="713"/>
            <p14:sldId id="714"/>
            <p14:sldId id="715"/>
            <p14:sldId id="716"/>
            <p14:sldId id="717"/>
            <p14:sldId id="718"/>
            <p14:sldId id="719"/>
            <p14:sldId id="720"/>
            <p14:sldId id="721"/>
            <p14:sldId id="723"/>
            <p14:sldId id="724"/>
            <p14:sldId id="603"/>
            <p14:sldId id="799"/>
            <p14:sldId id="309"/>
            <p14:sldId id="310"/>
            <p14:sldId id="311"/>
            <p14:sldId id="313"/>
            <p14:sldId id="460"/>
            <p14:sldId id="1039"/>
            <p14:sldId id="1040"/>
            <p14:sldId id="1041"/>
            <p14:sldId id="1042"/>
            <p14:sldId id="1043"/>
            <p14:sldId id="1044"/>
            <p14:sldId id="1045"/>
            <p14:sldId id="1046"/>
            <p14:sldId id="752"/>
            <p14:sldId id="753"/>
            <p14:sldId id="755"/>
            <p14:sldId id="889"/>
            <p14:sldId id="785"/>
            <p14:sldId id="6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maan Yousuf" initials="IY" lastIdx="6" clrIdx="6">
    <p:extLst>
      <p:ext uri="{19B8F6BF-5375-455C-9EA6-DF929625EA0E}">
        <p15:presenceInfo xmlns:p15="http://schemas.microsoft.com/office/powerpoint/2012/main" userId="Imaan Yousuf" providerId="None"/>
      </p:ext>
    </p:extLst>
  </p:cmAuthor>
  <p:cmAuthor id="1" name="Tomo O" initials="TO" lastIdx="1" clrIdx="0">
    <p:extLst/>
  </p:cmAuthor>
  <p:cmAuthor id="2" name="Katy Connolly" initials="" lastIdx="3" clrIdx="1"/>
  <p:cmAuthor id="3" name="Sarah Westbrook" initials="" lastIdx="2" clrIdx="2"/>
  <p:cmAuthor id="4" name="Katy" initials="K" lastIdx="7" clrIdx="3">
    <p:extLst/>
  </p:cmAuthor>
  <p:cmAuthor id="5" name="Sarah" initials="" lastIdx="1" clrIdx="4"/>
  <p:cmAuthor id="6" name="Ann Canning"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autoAdjust="0"/>
    <p:restoredTop sz="84509" autoAdjust="0"/>
  </p:normalViewPr>
  <p:slideViewPr>
    <p:cSldViewPr snapToGrid="0" snapToObjects="1">
      <p:cViewPr varScale="1">
        <p:scale>
          <a:sx n="58" d="100"/>
          <a:sy n="58" d="100"/>
        </p:scale>
        <p:origin x="232"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a:latin typeface="Century Gothic" panose="020B0502020202020204" pitchFamily="34" charset="0"/>
              <a:cs typeface="Gill Sans"/>
            </a:rPr>
            <a:t>Closed-ended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Century Gothic" panose="020B0502020202020204" pitchFamily="34"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extLst>
              <a:ext uri="{28A0092B-C50C-407E-A947-70E740481C1C}">
                <a14:useLocalDpi xmlns:a14="http://schemas.microsoft.com/office/drawing/2010/main" val="0"/>
              </a:ext>
            </a:extLst>
          </a:blip>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a:latin typeface="Century Gothic" panose="020B0502020202020204" pitchFamily="34" charset="0"/>
              <a:cs typeface="Gill Sans"/>
            </a:rPr>
            <a:t>Open-ended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Century Gothic" panose="020B0502020202020204" pitchFamily="34"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extLst>
              <a:ext uri="{28A0092B-C50C-407E-A947-70E740481C1C}">
                <a14:useLocalDpi xmlns:a14="http://schemas.microsoft.com/office/drawing/2010/main" val="0"/>
              </a:ext>
            </a:extLst>
          </a:blip>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230"/>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3"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a:latin typeface="Century Gothic" panose="020B0502020202020204" pitchFamily="34" charset="0"/>
              <a:cs typeface="Gill Sans"/>
            </a:rPr>
            <a:t>Closed-ended Questions</a:t>
          </a:r>
        </a:p>
      </dsp:txBody>
      <dsp:txXfrm>
        <a:off x="0" y="0"/>
        <a:ext cx="7075803" cy="1121260"/>
      </dsp:txXfrm>
    </dsp:sp>
    <dsp:sp modelId="{250C4737-A841-8C48-A045-BF4D4D99D3A8}">
      <dsp:nvSpPr>
        <dsp:cNvPr id="0" name=""/>
        <dsp:cNvSpPr/>
      </dsp:nvSpPr>
      <dsp:spPr>
        <a:xfrm>
          <a:off x="0" y="1144830"/>
          <a:ext cx="3537901"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Century Gothic" panose="020B0502020202020204" pitchFamily="34" charset="0"/>
              <a:cs typeface="Gill Sans"/>
            </a:rPr>
            <a:t>Advantages</a:t>
          </a:r>
        </a:p>
      </dsp:txBody>
      <dsp:txXfrm>
        <a:off x="0" y="1144830"/>
        <a:ext cx="3537901" cy="2354647"/>
      </dsp:txXfrm>
    </dsp:sp>
    <dsp:sp modelId="{24D3949D-55D7-9843-BBF0-4DC75BF720C6}">
      <dsp:nvSpPr>
        <dsp:cNvPr id="0" name=""/>
        <dsp:cNvSpPr/>
      </dsp:nvSpPr>
      <dsp:spPr>
        <a:xfrm>
          <a:off x="3537901" y="1144830"/>
          <a:ext cx="3537901" cy="2354647"/>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37901" y="1144830"/>
        <a:ext cx="3537901" cy="2354647"/>
      </dsp:txXfrm>
    </dsp:sp>
    <dsp:sp modelId="{30F57DEF-DA04-AE46-8A72-E185F1E3E46F}">
      <dsp:nvSpPr>
        <dsp:cNvPr id="0" name=""/>
        <dsp:cNvSpPr/>
      </dsp:nvSpPr>
      <dsp:spPr>
        <a:xfrm>
          <a:off x="0" y="2968405"/>
          <a:ext cx="7075803"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a:latin typeface="Century Gothic" panose="020B0502020202020204" pitchFamily="34" charset="0"/>
              <a:cs typeface="Gill Sans"/>
            </a:rPr>
            <a:t>Open-ended 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Century Gothic" panose="020B0502020202020204" pitchFamily="34"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10/3/2022</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25410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18</a:t>
            </a:fld>
            <a:endParaRPr lang="en-US"/>
          </a:p>
        </p:txBody>
      </p:sp>
    </p:spTree>
    <p:extLst>
      <p:ext uri="{BB962C8B-B14F-4D97-AF65-F5344CB8AC3E}">
        <p14:creationId xmlns:p14="http://schemas.microsoft.com/office/powerpoint/2010/main" val="146471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14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21</a:t>
            </a:fld>
            <a:endParaRPr lang="en-US"/>
          </a:p>
        </p:txBody>
      </p:sp>
    </p:spTree>
    <p:extLst>
      <p:ext uri="{BB962C8B-B14F-4D97-AF65-F5344CB8AC3E}">
        <p14:creationId xmlns:p14="http://schemas.microsoft.com/office/powerpoint/2010/main" val="43311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65887" fontAlgn="base">
              <a:spcBef>
                <a:spcPct val="0"/>
              </a:spcBef>
              <a:spcAft>
                <a:spcPct val="0"/>
              </a:spcAft>
              <a:defRPr/>
            </a:pPr>
            <a:fld id="{0E9A970D-EEEB-41F7-ABA4-50EC13D51AB9}" type="slidenum">
              <a:rPr lang="en-US" altLang="en-US">
                <a:solidFill>
                  <a:prstClr val="black"/>
                </a:solidFill>
                <a:latin typeface="Calibri" panose="020F0502020204030204" pitchFamily="34" charset="0"/>
              </a:rPr>
              <a:pPr defTabSz="465887" fontAlgn="base">
                <a:spcBef>
                  <a:spcPct val="0"/>
                </a:spcBef>
                <a:spcAft>
                  <a:spcPct val="0"/>
                </a:spcAft>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8809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23</a:t>
            </a:fld>
            <a:endParaRPr lang="en-US"/>
          </a:p>
        </p:txBody>
      </p:sp>
    </p:spTree>
    <p:extLst>
      <p:ext uri="{BB962C8B-B14F-4D97-AF65-F5344CB8AC3E}">
        <p14:creationId xmlns:p14="http://schemas.microsoft.com/office/powerpoint/2010/main" val="109407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24</a:t>
            </a:fld>
            <a:endParaRPr lang="en-US"/>
          </a:p>
        </p:txBody>
      </p:sp>
    </p:spTree>
    <p:extLst>
      <p:ext uri="{BB962C8B-B14F-4D97-AF65-F5344CB8AC3E}">
        <p14:creationId xmlns:p14="http://schemas.microsoft.com/office/powerpoint/2010/main" val="428803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25</a:t>
            </a:fld>
            <a:endParaRPr lang="en-US">
              <a:solidFill>
                <a:prstClr val="black"/>
              </a:solidFill>
              <a:latin typeface="Calibri"/>
            </a:endParaRPr>
          </a:p>
        </p:txBody>
      </p:sp>
    </p:spTree>
    <p:extLst>
      <p:ext uri="{BB962C8B-B14F-4D97-AF65-F5344CB8AC3E}">
        <p14:creationId xmlns:p14="http://schemas.microsoft.com/office/powerpoint/2010/main" val="206329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point here is that the closed ended questions are equally useful as open-ended!!! </a:t>
            </a:r>
            <a:endParaRPr lang="en-US" baseline="0"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26</a:t>
            </a:fld>
            <a:endParaRPr lang="en-US">
              <a:solidFill>
                <a:prstClr val="black"/>
              </a:solidFill>
              <a:latin typeface="Calibri"/>
            </a:endParaRPr>
          </a:p>
        </p:txBody>
      </p:sp>
    </p:spTree>
    <p:extLst>
      <p:ext uri="{BB962C8B-B14F-4D97-AF65-F5344CB8AC3E}">
        <p14:creationId xmlns:p14="http://schemas.microsoft.com/office/powerpoint/2010/main" val="3191781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65887" fontAlgn="base">
                <a:spcBef>
                  <a:spcPct val="0"/>
                </a:spcBef>
                <a:spcAft>
                  <a:spcPct val="0"/>
                </a:spcAft>
                <a:defRPr/>
              </a:pPr>
              <a:t>27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97938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28</a:t>
            </a:fld>
            <a:endParaRPr lang="en-US"/>
          </a:p>
        </p:txBody>
      </p:sp>
    </p:spTree>
    <p:extLst>
      <p:ext uri="{BB962C8B-B14F-4D97-AF65-F5344CB8AC3E}">
        <p14:creationId xmlns:p14="http://schemas.microsoft.com/office/powerpoint/2010/main" val="114781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FF94A3-515B-42C9-A632-CD8154351229}" type="slidenum">
              <a:rPr lang="en-US" smtClean="0"/>
              <a:t>2</a:t>
            </a:fld>
            <a:endParaRPr lang="en-US"/>
          </a:p>
        </p:txBody>
      </p:sp>
    </p:spTree>
    <p:extLst>
      <p:ext uri="{BB962C8B-B14F-4D97-AF65-F5344CB8AC3E}">
        <p14:creationId xmlns:p14="http://schemas.microsoft.com/office/powerpoint/2010/main" val="200017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29</a:t>
            </a:fld>
            <a:endParaRPr lang="en-US"/>
          </a:p>
        </p:txBody>
      </p:sp>
    </p:spTree>
    <p:extLst>
      <p:ext uri="{BB962C8B-B14F-4D97-AF65-F5344CB8AC3E}">
        <p14:creationId xmlns:p14="http://schemas.microsoft.com/office/powerpoint/2010/main" val="1482616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C0C22321-DBD6-4F73-8ACE-A63BACA16E71}" type="slidenum">
              <a:rPr lang="en-US" altLang="en-US">
                <a:solidFill>
                  <a:prstClr val="black"/>
                </a:solidFill>
                <a:latin typeface="Calibri" panose="020F0502020204030204" pitchFamily="34" charset="0"/>
              </a:rPr>
              <a:pPr defTabSz="465887" fontAlgn="base">
                <a:spcBef>
                  <a:spcPct val="0"/>
                </a:spcBef>
                <a:spcAft>
                  <a:spcPct val="0"/>
                </a:spcAft>
                <a:defRPr/>
              </a:pPr>
              <a:t>30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53770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32</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8068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It is not just a question brainstorming process, but a rigorous protocol that moves through question generation to refinement, strategy, and action. The LARGER POINT of the PROCESS—is about changing the way that school is played.</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33</a:t>
            </a:fld>
            <a:endParaRPr lang="en-US"/>
          </a:p>
        </p:txBody>
      </p:sp>
    </p:spTree>
    <p:extLst>
      <p:ext uri="{BB962C8B-B14F-4D97-AF65-F5344CB8AC3E}">
        <p14:creationId xmlns:p14="http://schemas.microsoft.com/office/powerpoint/2010/main" val="3569979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34</a:t>
            </a:fld>
            <a:endParaRPr lang="en-US"/>
          </a:p>
        </p:txBody>
      </p:sp>
    </p:spTree>
    <p:extLst>
      <p:ext uri="{BB962C8B-B14F-4D97-AF65-F5344CB8AC3E}">
        <p14:creationId xmlns:p14="http://schemas.microsoft.com/office/powerpoint/2010/main" val="3958391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36</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38</a:t>
            </a:fld>
            <a:endParaRPr lang="en-US"/>
          </a:p>
        </p:txBody>
      </p:sp>
    </p:spTree>
    <p:extLst>
      <p:ext uri="{BB962C8B-B14F-4D97-AF65-F5344CB8AC3E}">
        <p14:creationId xmlns:p14="http://schemas.microsoft.com/office/powerpoint/2010/main" val="195603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47</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819160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50</a:t>
            </a:fld>
            <a:endParaRPr lang="en-US"/>
          </a:p>
        </p:txBody>
      </p:sp>
    </p:spTree>
    <p:extLst>
      <p:ext uri="{BB962C8B-B14F-4D97-AF65-F5344CB8AC3E}">
        <p14:creationId xmlns:p14="http://schemas.microsoft.com/office/powerpoint/2010/main" val="187250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51</a:t>
            </a:fld>
            <a:endParaRPr lang="en-US"/>
          </a:p>
        </p:txBody>
      </p:sp>
    </p:spTree>
    <p:extLst>
      <p:ext uri="{BB962C8B-B14F-4D97-AF65-F5344CB8AC3E}">
        <p14:creationId xmlns:p14="http://schemas.microsoft.com/office/powerpoint/2010/main" val="177267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6</a:t>
            </a:fld>
            <a:endParaRPr lang="en-US"/>
          </a:p>
        </p:txBody>
      </p:sp>
    </p:spTree>
    <p:extLst>
      <p:ext uri="{BB962C8B-B14F-4D97-AF65-F5344CB8AC3E}">
        <p14:creationId xmlns:p14="http://schemas.microsoft.com/office/powerpoint/2010/main" val="310871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7</a:t>
            </a:fld>
            <a:endParaRPr lang="en-US"/>
          </a:p>
        </p:txBody>
      </p:sp>
    </p:spTree>
    <p:extLst>
      <p:ext uri="{BB962C8B-B14F-4D97-AF65-F5344CB8AC3E}">
        <p14:creationId xmlns:p14="http://schemas.microsoft.com/office/powerpoint/2010/main" val="394939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111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Tizard, B., Hughes, M., Carmichael, H., &amp; Pinkerton, G. (1983). Children’s questions and adults’ answers. Journal of Child Psychology and Psychiatry, 24, 269-281.</a:t>
            </a:r>
          </a:p>
          <a:p>
            <a:pPr lvl="0"/>
            <a:r>
              <a:rPr lang="en-US" sz="1200" u="none" strike="noStrike" kern="1200" dirty="0">
                <a:solidFill>
                  <a:schemeClr val="tx1"/>
                </a:solidFill>
                <a:effectLst/>
                <a:latin typeface="+mn-lt"/>
                <a:ea typeface="+mn-ea"/>
                <a:cs typeface="+mn-cs"/>
              </a:rPr>
              <a:t>Girls (mean age 3 years 11 months) from working class and middle class families asked </a:t>
            </a:r>
            <a:r>
              <a:rPr lang="en-US" sz="1200" b="1" u="none" strike="noStrike" kern="1200" dirty="0">
                <a:solidFill>
                  <a:schemeClr val="tx1"/>
                </a:solidFill>
                <a:effectLst/>
                <a:latin typeface="+mn-lt"/>
                <a:ea typeface="+mn-ea"/>
                <a:cs typeface="+mn-cs"/>
              </a:rPr>
              <a:t>24 and 29 questions per hour at home</a:t>
            </a:r>
            <a:r>
              <a:rPr lang="en-US" sz="1200" u="none" strike="noStrike" kern="1200" dirty="0">
                <a:solidFill>
                  <a:schemeClr val="tx1"/>
                </a:solidFill>
                <a:effectLst/>
                <a:latin typeface="+mn-lt"/>
                <a:ea typeface="+mn-ea"/>
                <a:cs typeface="+mn-cs"/>
              </a:rPr>
              <a:t>, respectively. </a:t>
            </a:r>
            <a:r>
              <a:rPr lang="en-US" sz="1200" b="1" u="none" strike="noStrike" kern="1200" dirty="0">
                <a:solidFill>
                  <a:schemeClr val="tx1"/>
                </a:solidFill>
                <a:effectLst/>
                <a:latin typeface="+mn-lt"/>
                <a:ea typeface="+mn-ea"/>
                <a:cs typeface="+mn-cs"/>
              </a:rPr>
              <a:t>At school, these same girls asked on average 1.4 and 3.7 questions per hour </a:t>
            </a:r>
            <a:r>
              <a:rPr lang="en-US" sz="1200" u="none" strike="noStrike" kern="1200" dirty="0">
                <a:solidFill>
                  <a:schemeClr val="tx1"/>
                </a:solidFill>
                <a:effectLst/>
                <a:latin typeface="+mn-lt"/>
                <a:ea typeface="+mn-ea"/>
                <a:cs typeface="+mn-cs"/>
              </a:rPr>
              <a:t>(working and middle class, respectively)</a:t>
            </a:r>
          </a:p>
          <a:p>
            <a:r>
              <a:rPr lang="en-US" dirty="0"/>
              <a:t/>
            </a:r>
            <a:br>
              <a:rPr lang="en-US" dirty="0"/>
            </a:b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F94A3-515B-42C9-A632-CD81543512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86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Tizard, B., Hughes, M., Carmichael, H., &amp; Pinkerton, G. (1983). Children’s questions and adults’ answers. Journal of Child Psychology and Psychiatry, 24, 269-281.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Girls (mean age 3 years 11 months) from working class and middle class families asked </a:t>
            </a:r>
            <a:r>
              <a:rPr lang="en-US" sz="1200" b="1" kern="1200" dirty="0">
                <a:solidFill>
                  <a:schemeClr val="tx1"/>
                </a:solidFill>
                <a:effectLst/>
                <a:latin typeface="+mn-lt"/>
                <a:ea typeface="+mn-ea"/>
                <a:cs typeface="+mn-cs"/>
              </a:rPr>
              <a:t>24 and 29 questions per hour at home</a:t>
            </a:r>
            <a:r>
              <a:rPr lang="en-US" sz="1200" kern="1200" dirty="0">
                <a:solidFill>
                  <a:schemeClr val="tx1"/>
                </a:solidFill>
                <a:effectLst/>
                <a:latin typeface="+mn-lt"/>
                <a:ea typeface="+mn-ea"/>
                <a:cs typeface="+mn-cs"/>
              </a:rPr>
              <a:t>, respectively. </a:t>
            </a:r>
            <a:r>
              <a:rPr lang="en-US" sz="1200" b="1" u="none" strike="noStrike" kern="1200" dirty="0">
                <a:solidFill>
                  <a:schemeClr val="tx1"/>
                </a:solidFill>
                <a:effectLst/>
                <a:latin typeface="+mn-lt"/>
                <a:ea typeface="+mn-ea"/>
                <a:cs typeface="+mn-cs"/>
              </a:rPr>
              <a:t>At school, these same girls asked on average 1.4 and 3.7 questions per hour </a:t>
            </a:r>
            <a:r>
              <a:rPr lang="en-US" sz="1200" u="none" strike="noStrike" kern="1200" dirty="0">
                <a:solidFill>
                  <a:schemeClr val="tx1"/>
                </a:solidFill>
                <a:effectLst/>
                <a:latin typeface="+mn-lt"/>
                <a:ea typeface="+mn-ea"/>
                <a:cs typeface="+mn-cs"/>
              </a:rPr>
              <a:t>(working and middle class, respectively)</a:t>
            </a:r>
          </a:p>
          <a:p>
            <a:endParaRPr lang="en-US" dirty="0"/>
          </a:p>
          <a:p>
            <a:pPr rtl="0"/>
            <a:r>
              <a:rPr lang="en-US" dirty="0"/>
              <a:t>Second: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Good, T. L., </a:t>
            </a:r>
            <a:r>
              <a:rPr lang="en-US" sz="1200" dirty="0" err="1"/>
              <a:t>Slavings</a:t>
            </a:r>
            <a:r>
              <a:rPr lang="en-US" sz="1200" dirty="0"/>
              <a:t>, R. L., </a:t>
            </a:r>
            <a:r>
              <a:rPr lang="en-US" sz="1200" dirty="0" err="1"/>
              <a:t>Harel</a:t>
            </a:r>
            <a:r>
              <a:rPr lang="en-US" sz="1200" dirty="0"/>
              <a:t>, K., Emerson, H. (1987</a:t>
            </a:r>
            <a:r>
              <a:rPr lang="en-US" sz="1200" dirty="0">
                <a:solidFill>
                  <a:srgbClr val="000000"/>
                </a:solidFill>
              </a:rPr>
              <a:t>)</a:t>
            </a:r>
            <a:r>
              <a:rPr lang="en-US" sz="1200" dirty="0">
                <a:solidFill>
                  <a:schemeClr val="tx1"/>
                </a:solidFill>
              </a:rPr>
              <a:t>.</a:t>
            </a:r>
            <a:r>
              <a:rPr lang="en-US" dirty="0"/>
              <a:t> Student Passivity: A Study of Question Asking in K-12 Classrooms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dirty="0"/>
              <a:t>Sociology of Education</a:t>
            </a:r>
            <a:r>
              <a:rPr lang="en-US" sz="1200" kern="1200" dirty="0">
                <a:solidFill>
                  <a:schemeClr val="tx1"/>
                </a:solidFill>
                <a:effectLst/>
                <a:latin typeface="+mn-lt"/>
                <a:ea typeface="+mn-ea"/>
                <a:cs typeface="+mn-cs"/>
              </a:rPr>
              <a:t>, </a:t>
            </a:r>
            <a:r>
              <a:rPr lang="en-US" dirty="0"/>
              <a:t>60</a:t>
            </a:r>
            <a:r>
              <a:rPr lang="en-US" sz="1200" kern="1200" dirty="0">
                <a:solidFill>
                  <a:schemeClr val="tx1"/>
                </a:solidFill>
                <a:effectLst/>
                <a:latin typeface="+mn-lt"/>
                <a:ea typeface="+mn-ea"/>
                <a:cs typeface="+mn-cs"/>
              </a:rPr>
              <a:t>, 187</a:t>
            </a:r>
            <a:r>
              <a:rPr lang="en-US" sz="1200" kern="1200" baseline="0" dirty="0">
                <a:solidFill>
                  <a:schemeClr val="tx1"/>
                </a:solidFill>
                <a:effectLst/>
                <a:latin typeface="+mn-lt"/>
                <a:ea typeface="+mn-ea"/>
                <a:cs typeface="+mn-cs"/>
              </a:rPr>
              <a:t> &amp; 189</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Classroom</a:t>
            </a:r>
            <a:r>
              <a:rPr lang="en-US" sz="1200" kern="1200" baseline="0" dirty="0">
                <a:solidFill>
                  <a:schemeClr val="tx1"/>
                </a:solidFill>
                <a:effectLst/>
                <a:latin typeface="+mn-lt"/>
                <a:ea typeface="+mn-ea"/>
                <a:cs typeface="+mn-cs"/>
              </a:rPr>
              <a:t> observations made across 22 k-12 classrooms which tracked students’ question asking behavior showed that in upper grades, </a:t>
            </a:r>
            <a:r>
              <a:rPr lang="en-US" b="1" dirty="0"/>
              <a:t>low-achieving students ask fewer questions in a</a:t>
            </a:r>
            <a:r>
              <a:rPr lang="en-US" b="1" baseline="0" dirty="0"/>
              <a:t> 50 minute class period</a:t>
            </a:r>
            <a:r>
              <a:rPr lang="en-US" b="1" dirty="0"/>
              <a:t> than other students. </a:t>
            </a:r>
            <a:r>
              <a:rPr lang="en-US" b="0" dirty="0"/>
              <a:t>(our interpretation</a:t>
            </a:r>
            <a:r>
              <a:rPr lang="en-US" sz="1200" dirty="0">
                <a:solidFill>
                  <a:srgbClr val="000000"/>
                </a:solidFill>
              </a:rPr>
              <a:t>): On average,</a:t>
            </a:r>
            <a:r>
              <a:rPr lang="en-US" sz="1200" baseline="0" dirty="0">
                <a:solidFill>
                  <a:srgbClr val="000000"/>
                </a:solidFill>
              </a:rPr>
              <a:t> high achieving students asked 3.7X the number of questions middle and low achieving students asked in the high school grades.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a:t>
            </a:r>
            <a:r>
              <a:rPr lang="en-US" baseline="0" dirty="0"/>
              <a:t> from study: </a:t>
            </a:r>
            <a:r>
              <a:rPr lang="en-US" dirty="0"/>
              <a:t>The data in Table 2 indicate that low achievers in upper grades ask fewer questions than younger low achievers. Tables 2 and 3 also show that low-achieving students continue to be active participants through the third grade; however, by the sixth grade, they have become relatively passive. The data thus support the view that low-achieving elementary students learn to avoid asking questions in the classroom. </a:t>
            </a:r>
            <a:r>
              <a:rPr lang="en-US" b="1" dirty="0"/>
              <a:t>In higher grades,</a:t>
            </a:r>
            <a:r>
              <a:rPr lang="en-US" b="1" baseline="0" dirty="0"/>
              <a:t> </a:t>
            </a:r>
            <a:r>
              <a:rPr lang="en-US" b="1" dirty="0"/>
              <a:t>it is clear that low-achieving students ask fewer questions in class than other students.</a:t>
            </a:r>
            <a:endParaRPr lang="en-US" sz="1200" b="1" kern="1200" dirty="0">
              <a:solidFill>
                <a:schemeClr val="tx1"/>
              </a:solidFill>
              <a:effectLst/>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F94A3-515B-42C9-A632-CD81543512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1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dirty="0"/>
              <a:t>The </a:t>
            </a:r>
            <a:r>
              <a:rPr lang="en-US" dirty="0">
                <a:hlinkClick r:id="rId3"/>
              </a:rPr>
              <a:t>Fullerton Longitudinal Study (FLS)</a:t>
            </a:r>
            <a:r>
              <a:rPr lang="en-US" dirty="0"/>
              <a:t>, a 30-plus year study of the development of giftedness across various points in time conducted by Adele and Allen Gottfried of California State University ”This finding has strong implications for the development of STEM considering that curiosity is a </a:t>
            </a:r>
            <a:r>
              <a:rPr lang="en-US" dirty="0">
                <a:hlinkClick r:id="rId4"/>
              </a:rPr>
              <a:t>fundamental predictor of the aspiration to become a scientist.</a:t>
            </a:r>
            <a:r>
              <a:rPr lang="en-US" dirty="0"/>
              <a:t>” </a:t>
            </a:r>
          </a:p>
          <a:p>
            <a:endParaRPr lang="en-US" dirty="0"/>
          </a:p>
          <a:p>
            <a:r>
              <a:rPr lang="en-US" dirty="0"/>
              <a:t>S. von </a:t>
            </a:r>
            <a:r>
              <a:rPr lang="en-US" dirty="0" err="1"/>
              <a:t>Stumm</a:t>
            </a:r>
            <a:r>
              <a:rPr lang="en-US" dirty="0"/>
              <a:t>, B. Hell, T. Chamorro-</a:t>
            </a:r>
            <a:r>
              <a:rPr lang="en-US" dirty="0" err="1"/>
              <a:t>Premuzic</a:t>
            </a:r>
            <a:r>
              <a:rPr lang="en-US" dirty="0"/>
              <a:t>. </a:t>
            </a:r>
            <a:r>
              <a:rPr lang="en-US" b="1" dirty="0"/>
              <a:t>The Hungry Mind: Intellectual Curiosity Is the Third Pillar of Academic Performance</a:t>
            </a:r>
            <a:r>
              <a:rPr lang="en-US" dirty="0"/>
              <a:t>. </a:t>
            </a:r>
            <a:r>
              <a:rPr lang="en-US" i="1" dirty="0"/>
              <a:t>Perspectives on Psychological Science</a:t>
            </a:r>
            <a:r>
              <a:rPr lang="en-US" dirty="0"/>
              <a:t>, 2011 meta-analysis shows They found that curiosity did, indeed, influence academic performance. In fact, it had quite a large effect, about the same as conscientiousness. When put together, conscientiousness and curiosity had as big an effect on performance as intelligence.</a:t>
            </a:r>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17</a:t>
            </a:fld>
            <a:endParaRPr lang="en-US">
              <a:solidFill>
                <a:prstClr val="black"/>
              </a:solidFill>
              <a:latin typeface="Calibri"/>
            </a:endParaRPr>
          </a:p>
        </p:txBody>
      </p:sp>
    </p:spTree>
    <p:extLst>
      <p:ext uri="{BB962C8B-B14F-4D97-AF65-F5344CB8AC3E}">
        <p14:creationId xmlns:p14="http://schemas.microsoft.com/office/powerpoint/2010/main" val="1531857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12" name="Straight Connector 11"/>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5"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7"/>
            <a:ext cx="10515600" cy="1325563"/>
          </a:xfrm>
        </p:spPr>
        <p:txBody>
          <a:bodyPr/>
          <a:lstStyle>
            <a:lvl1pPr>
              <a:defRPr>
                <a:solidFill>
                  <a:schemeClr val="tx2"/>
                </a:solidFill>
                <a:latin typeface="Century Gothic" panose="020B0502020202020204" pitchFamily="34" charset="0"/>
              </a:defRPr>
            </a:lvl1pPr>
          </a:lstStyle>
          <a:p>
            <a:r>
              <a:rPr lang="en-US" dirty="0"/>
              <a:t>Click to edit Master title style</a:t>
            </a:r>
          </a:p>
        </p:txBody>
      </p:sp>
      <p:sp>
        <p:nvSpPr>
          <p:cNvPr id="4" name="Picture Placeholder 3"/>
          <p:cNvSpPr>
            <a:spLocks noGrp="1"/>
          </p:cNvSpPr>
          <p:nvPr>
            <p:ph type="pic" sz="quarter" idx="10"/>
          </p:nvPr>
        </p:nvSpPr>
        <p:spPr>
          <a:xfrm>
            <a:off x="838725" y="1828806"/>
            <a:ext cx="4808096" cy="2649303"/>
          </a:xfrm>
        </p:spPr>
        <p:txBody>
          <a:bodyPr/>
          <a:lstStyle>
            <a:lvl1pPr>
              <a:defRPr>
                <a:latin typeface="Century Gothic" panose="020B0502020202020204" pitchFamily="34" charset="0"/>
              </a:defRPr>
            </a:lvl1pPr>
          </a:lstStyle>
          <a:p>
            <a:endParaRPr lang="en-US" dirty="0"/>
          </a:p>
        </p:txBody>
      </p:sp>
      <p:sp>
        <p:nvSpPr>
          <p:cNvPr id="5" name="Picture Placeholder 3"/>
          <p:cNvSpPr>
            <a:spLocks noGrp="1"/>
          </p:cNvSpPr>
          <p:nvPr>
            <p:ph type="pic" sz="quarter" idx="11"/>
          </p:nvPr>
        </p:nvSpPr>
        <p:spPr>
          <a:xfrm>
            <a:off x="6385301" y="1828806"/>
            <a:ext cx="4968499" cy="2649303"/>
          </a:xfrm>
        </p:spPr>
        <p:txBody>
          <a:bodyPr/>
          <a:lstStyle>
            <a:lvl1pPr>
              <a:defRPr>
                <a:latin typeface="Century Gothic" panose="020B0502020202020204" pitchFamily="34" charset="0"/>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latin typeface="Century Gothic" panose="020B0502020202020204" pitchFamily="34" charset="0"/>
              </a:defRPr>
            </a:lvl1pPr>
          </a:lstStyle>
          <a:p>
            <a:pPr lvl="0"/>
            <a:r>
              <a:rPr lang="en-US" dirty="0"/>
              <a:t>Body Text here</a:t>
            </a:r>
          </a:p>
        </p:txBody>
      </p:sp>
      <p:cxnSp>
        <p:nvCxnSpPr>
          <p:cNvPr id="11" name="Straight Connector 10"/>
          <p:cNvCxnSpPr/>
          <p:nvPr userDrawn="1"/>
        </p:nvCxnSpPr>
        <p:spPr>
          <a:xfrm>
            <a:off x="838729"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Century Gothic" panose="020B0502020202020204" pitchFamily="34" charset="0"/>
                <a:ea typeface="Century Gothic" panose="020B0502020202020204"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Century Gothic" panose="020B0502020202020204" pitchFamily="34" charset="0"/>
                <a:ea typeface="Century Gothic" panose="020B0502020202020204"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9"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80"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3"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6"/>
            <a:ext cx="10515600" cy="1325563"/>
          </a:xfrm>
        </p:spPr>
        <p:txBody>
          <a:bodyPr/>
          <a:lstStyle>
            <a:lvl1pPr>
              <a:defRPr b="1">
                <a:solidFill>
                  <a:schemeClr val="tx2"/>
                </a:solidFill>
                <a:latin typeface="Century Gothic" panose="020B0502020202020204" pitchFamily="34" charset="0"/>
              </a:defRPr>
            </a:lvl1pPr>
          </a:lstStyle>
          <a:p>
            <a:r>
              <a:rPr lang="en-US" dirty="0"/>
              <a:t>Click to edit Master title style</a:t>
            </a:r>
          </a:p>
        </p:txBody>
      </p:sp>
      <p:cxnSp>
        <p:nvCxnSpPr>
          <p:cNvPr id="7" name="Straight Connector 6"/>
          <p:cNvCxnSpPr/>
          <p:nvPr userDrawn="1"/>
        </p:nvCxnSpPr>
        <p:spPr>
          <a:xfrm>
            <a:off x="838203"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90"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atin typeface="Century Gothic" panose="020B0502020202020204" pitchFamily="34" charset="0"/>
              </a:defRPr>
            </a:lvl1pPr>
          </a:lstStyle>
          <a:p>
            <a:r>
              <a:rPr lang="en-US" dirty="0"/>
              <a:t>Click to edit Master title style</a:t>
            </a:r>
            <a:endParaRPr dirty="0"/>
          </a:p>
        </p:txBody>
      </p:sp>
      <p:sp>
        <p:nvSpPr>
          <p:cNvPr id="3" name="Picture Placeholder 2"/>
          <p:cNvSpPr>
            <a:spLocks noGrp="1"/>
          </p:cNvSpPr>
          <p:nvPr>
            <p:ph type="pic" idx="1"/>
          </p:nvPr>
        </p:nvSpPr>
        <p:spPr>
          <a:xfrm>
            <a:off x="370546"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Century Gothic" panose="020B0502020202020204" pitchFamily="34" charset="0"/>
                <a:ea typeface="Century Gothic" panose="020B0502020202020204" pitchFamily="34" charset="0"/>
                <a:cs typeface="Century Gothic" panose="020B0502020202020204" pitchFamily="34" charset="0"/>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Century Gothic" panose="020B0502020202020204" pitchFamily="34" charset="0"/>
                <a:ea typeface="Century Gothic" panose="020B0502020202020204" pitchFamily="34" charset="0"/>
                <a:cs typeface="Century Gothic" panose="020B0502020202020204" pitchFamily="34" charset="0"/>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8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10/3/2022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90"/>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8" name="Straight Connector 7"/>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t>10/3/2022</a:t>
            </a:fld>
            <a:endParaRPr lang="en-US"/>
          </a:p>
        </p:txBody>
      </p:sp>
      <p:sp>
        <p:nvSpPr>
          <p:cNvPr id="8" name="Footer Placeholder 7"/>
          <p:cNvSpPr>
            <a:spLocks noGrp="1"/>
          </p:cNvSpPr>
          <p:nvPr>
            <p:ph type="ftr" sz="quarter" idx="11"/>
          </p:nvPr>
        </p:nvSpPr>
        <p:spPr>
          <a:xfrm>
            <a:off x="268941" y="6423590"/>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52"/>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52"/>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10/3/2022</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400" b="0" i="0" u="none" strike="noStrike" kern="1200" cap="none" spc="0" normalizeH="0" baseline="0" noProof="0" smtClean="0">
                <a:ln>
                  <a:noFill/>
                </a:ln>
                <a:solidFill>
                  <a:prstClr val="white"/>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uk-UA" sz="14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0172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Google Shape;27;p3"/>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28" name="Google Shape;28;p3"/>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3"/>
          <p:cNvSpPr txBox="1">
            <a:spLocks noGrp="1"/>
          </p:cNvSpPr>
          <p:nvPr>
            <p:ph type="body" idx="1"/>
          </p:nvPr>
        </p:nvSpPr>
        <p:spPr>
          <a:xfrm>
            <a:off x="664632" y="1981200"/>
            <a:ext cx="10075200" cy="4145100"/>
          </a:xfrm>
          <a:prstGeom prst="rect">
            <a:avLst/>
          </a:prstGeom>
          <a:noFill/>
          <a:ln>
            <a:noFill/>
          </a:ln>
        </p:spPr>
        <p:txBody>
          <a:bodyPr spcFirstLastPara="1" wrap="square" lIns="91425" tIns="45700" rIns="91425" bIns="45700" anchor="t" anchorCtr="0">
            <a:noAutofit/>
          </a:bodyPr>
          <a:lstStyle>
            <a:lvl1pPr marL="457200" marR="0" lvl="0" indent="-323850" algn="l">
              <a:lnSpc>
                <a:spcPct val="100000"/>
              </a:lnSpc>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Google Shape;30;p3"/>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Google Shape;31;p3"/>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Google Shape;32;p3"/>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fld id="{00000000-1234-1234-1234-123412341234}" type="slidenum">
              <a:rPr lang="uk-UA" smtClean="0"/>
              <a:pPr/>
              <a:t>‹#›</a:t>
            </a:fld>
            <a:endParaRPr lang="uk-UA"/>
          </a:p>
        </p:txBody>
      </p:sp>
      <p:sp>
        <p:nvSpPr>
          <p:cNvPr id="33" name="Google Shape;33;p3"/>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64566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67"/>
        <p:cNvGrpSpPr/>
        <p:nvPr/>
      </p:nvGrpSpPr>
      <p:grpSpPr>
        <a:xfrm>
          <a:off x="0" y="0"/>
          <a:ext cx="0" cy="0"/>
          <a:chOff x="0" y="0"/>
          <a:chExt cx="0" cy="0"/>
        </a:xfrm>
      </p:grpSpPr>
      <p:sp>
        <p:nvSpPr>
          <p:cNvPr id="68" name="Google Shape;68;p8"/>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9" name="Google Shape;69;p8"/>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70" name="Google Shape;70;p8"/>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1" name="Google Shape;71;p8"/>
          <p:cNvSpPr txBox="1">
            <a:spLocks noGrp="1"/>
          </p:cNvSpPr>
          <p:nvPr>
            <p:ph type="body" idx="1"/>
          </p:nvPr>
        </p:nvSpPr>
        <p:spPr>
          <a:xfrm>
            <a:off x="663388"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72" name="Google Shape;72;p8"/>
          <p:cNvSpPr txBox="1">
            <a:spLocks noGrp="1"/>
          </p:cNvSpPr>
          <p:nvPr>
            <p:ph type="body" idx="2"/>
          </p:nvPr>
        </p:nvSpPr>
        <p:spPr>
          <a:xfrm>
            <a:off x="5866504"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73" name="Google Shape;73;p8"/>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8"/>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5" name="Google Shape;75;p8"/>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fld id="{00000000-1234-1234-1234-123412341234}" type="slidenum">
              <a:rPr lang="uk-UA" smtClean="0"/>
              <a:pPr/>
              <a:t>‹#›</a:t>
            </a:fld>
            <a:endParaRPr lang="uk-UA"/>
          </a:p>
        </p:txBody>
      </p:sp>
      <p:sp>
        <p:nvSpPr>
          <p:cNvPr id="76" name="Google Shape;76;p8"/>
          <p:cNvSpPr txBox="1">
            <a:spLocks noGrp="1"/>
          </p:cNvSpPr>
          <p:nvPr>
            <p:ph type="body" idx="3"/>
          </p:nvPr>
        </p:nvSpPr>
        <p:spPr>
          <a:xfrm>
            <a:off x="663388" y="2070848"/>
            <a:ext cx="4876800" cy="322729"/>
          </a:xfrm>
          <a:prstGeom prst="rect">
            <a:avLst/>
          </a:prstGeom>
          <a:solidFill>
            <a:schemeClr val="accent3"/>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
        <p:nvSpPr>
          <p:cNvPr id="77" name="Google Shape;77;p8"/>
          <p:cNvSpPr txBox="1">
            <a:spLocks noGrp="1"/>
          </p:cNvSpPr>
          <p:nvPr>
            <p:ph type="body" idx="4"/>
          </p:nvPr>
        </p:nvSpPr>
        <p:spPr>
          <a:xfrm>
            <a:off x="5866504" y="2070848"/>
            <a:ext cx="4876800" cy="322729"/>
          </a:xfrm>
          <a:prstGeom prst="rect">
            <a:avLst/>
          </a:prstGeom>
          <a:solidFill>
            <a:srgbClr val="B1BBCB"/>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5831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2"/>
            <a:ext cx="10515600" cy="1325563"/>
          </a:xfrm>
        </p:spPr>
        <p:txBody>
          <a:bodyPr/>
          <a:lstStyle>
            <a:lvl1pPr>
              <a:defRPr>
                <a:solidFill>
                  <a:schemeClr val="bg1"/>
                </a:solidFill>
                <a:latin typeface="Century Gothic" panose="020B0502020202020204" pitchFamily="34" charset="0"/>
              </a:defRPr>
            </a:lvl1pPr>
          </a:lstStyle>
          <a:p>
            <a:r>
              <a:rPr lang="en-US" dirty="0"/>
              <a:t>Click to edit Master title style</a:t>
            </a:r>
          </a:p>
        </p:txBody>
      </p:sp>
      <p:sp>
        <p:nvSpPr>
          <p:cNvPr id="4" name="Picture Placeholder 3"/>
          <p:cNvSpPr>
            <a:spLocks noGrp="1"/>
          </p:cNvSpPr>
          <p:nvPr>
            <p:ph type="pic" sz="quarter" idx="10"/>
          </p:nvPr>
        </p:nvSpPr>
        <p:spPr>
          <a:xfrm>
            <a:off x="838725" y="1828806"/>
            <a:ext cx="4808096" cy="2649303"/>
          </a:xfrm>
        </p:spPr>
        <p:txBody>
          <a:bodyPr/>
          <a:lstStyle>
            <a:lvl1pPr>
              <a:defRPr>
                <a:latin typeface="Century Gothic" panose="020B0502020202020204" pitchFamily="34" charset="0"/>
              </a:defRPr>
            </a:lvl1pPr>
          </a:lstStyle>
          <a:p>
            <a:endParaRPr lang="en-US" dirty="0"/>
          </a:p>
        </p:txBody>
      </p:sp>
      <p:sp>
        <p:nvSpPr>
          <p:cNvPr id="5" name="Picture Placeholder 3"/>
          <p:cNvSpPr>
            <a:spLocks noGrp="1"/>
          </p:cNvSpPr>
          <p:nvPr>
            <p:ph type="pic" sz="quarter" idx="11"/>
          </p:nvPr>
        </p:nvSpPr>
        <p:spPr>
          <a:xfrm>
            <a:off x="6385301" y="1828806"/>
            <a:ext cx="4968499" cy="2649303"/>
          </a:xfrm>
        </p:spPr>
        <p:txBody>
          <a:bodyPr/>
          <a:lstStyle>
            <a:lvl1pPr>
              <a:defRPr>
                <a:latin typeface="Century Gothic" panose="020B0502020202020204" pitchFamily="34" charset="0"/>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latin typeface="Century Gothic" panose="020B0502020202020204" pitchFamily="34" charset="0"/>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Century Gothic" panose="020B0502020202020204" pitchFamily="34" charset="0"/>
                <a:ea typeface="Century Gothic" panose="020B0502020202020204"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Century Gothic" panose="020B0502020202020204" pitchFamily="34" charset="0"/>
                <a:ea typeface="Century Gothic" panose="020B0502020202020204" pitchFamily="34"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7"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3"/>
            <a:ext cx="10515600" cy="953001"/>
          </a:xfrm>
        </p:spPr>
        <p:txBody>
          <a:bodyPr anchor="b">
            <a:normAutofit/>
          </a:bodyPr>
          <a:lstStyle>
            <a:lvl1pPr>
              <a:defRPr sz="4000">
                <a:solidFill>
                  <a:schemeClr val="tx2"/>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atin typeface="Century Gothic" panose="020B0502020202020204" pitchFamily="34" charset="0"/>
                <a:ea typeface="Cambria Math" panose="020405030504060302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latin typeface="Century Gothic" panose="020B0502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9" name="Straight Connector 8"/>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6"/>
            <a:ext cx="4343400" cy="530225"/>
          </a:xfrm>
        </p:spPr>
        <p:txBody>
          <a:bodyPr anchor="b"/>
          <a:lstStyle>
            <a:lvl1pPr>
              <a:defRPr sz="3200" baseline="0">
                <a:solidFill>
                  <a:schemeClr val="tx2"/>
                </a:solidFill>
                <a:latin typeface="Century Gothic" panose="020B0502020202020204" pitchFamily="34" charset="0"/>
              </a:defRPr>
            </a:lvl1pPr>
          </a:lstStyle>
          <a:p>
            <a:r>
              <a:rPr lang="en-US" dirty="0"/>
              <a:t>Student Questions</a:t>
            </a:r>
          </a:p>
        </p:txBody>
      </p:sp>
      <p:sp>
        <p:nvSpPr>
          <p:cNvPr id="3" name="Content Placeholder 2"/>
          <p:cNvSpPr>
            <a:spLocks noGrp="1"/>
          </p:cNvSpPr>
          <p:nvPr>
            <p:ph idx="1"/>
          </p:nvPr>
        </p:nvSpPr>
        <p:spPr>
          <a:xfrm>
            <a:off x="838204" y="1171080"/>
            <a:ext cx="4569577" cy="2827499"/>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61" r:id="rId12"/>
    <p:sldLayoutId id="2147483662" r:id="rId13"/>
    <p:sldLayoutId id="2147483663" r:id="rId14"/>
    <p:sldLayoutId id="2147483664" r:id="rId15"/>
    <p:sldLayoutId id="2147483665" r:id="rId16"/>
    <p:sldLayoutId id="2147483668" r:id="rId17"/>
    <p:sldLayoutId id="2147483671" r:id="rId18"/>
    <p:sldLayoutId id="2147483672" r:id="rId19"/>
    <p:sldLayoutId id="2147483673" r:id="rId20"/>
    <p:sldLayoutId id="2147483674" r:id="rId21"/>
    <p:sldLayoutId id="2147483676" r:id="rId22"/>
    <p:sldLayoutId id="2147483677"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1.xml"/><Relationship Id="rId1" Type="http://schemas.openxmlformats.org/officeDocument/2006/relationships/tags" Target="../tags/tag16.xml"/><Relationship Id="rId5" Type="http://schemas.openxmlformats.org/officeDocument/2006/relationships/image" Target="../media/image20.tiff"/><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34.xml"/><Relationship Id="rId4" Type="http://schemas.openxmlformats.org/officeDocument/2006/relationships/hyperlink" Target="file:///C:\Users\User\Downloads\rightquestion.or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9.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rightquestion.org/" TargetMode="Externa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3" Type="http://schemas.openxmlformats.org/officeDocument/2006/relationships/hyperlink" Target="http://rightquestion.org/" TargetMode="External"/><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88493" y="388465"/>
            <a:ext cx="11463331" cy="1369788"/>
          </a:xfrm>
        </p:spPr>
        <p:txBody>
          <a:bodyPr>
            <a:noAutofit/>
          </a:bodyPr>
          <a:lstStyle/>
          <a:p>
            <a:r>
              <a:rPr lang="en-US" sz="3600" dirty="0"/>
              <a:t>An Experience in the Question Formulation Technique (QFT)</a:t>
            </a:r>
          </a:p>
        </p:txBody>
      </p:sp>
      <p:sp>
        <p:nvSpPr>
          <p:cNvPr id="4" name="Rectangle 3"/>
          <p:cNvSpPr/>
          <p:nvPr/>
        </p:nvSpPr>
        <p:spPr>
          <a:xfrm>
            <a:off x="714375" y="2643442"/>
            <a:ext cx="5179551" cy="1920526"/>
          </a:xfrm>
          <a:prstGeom prst="rect">
            <a:avLst/>
          </a:prstGeom>
        </p:spPr>
        <p:txBody>
          <a:bodyPr wrap="square">
            <a:spAutoFit/>
          </a:bodyPr>
          <a:lstStyle/>
          <a:p>
            <a:pPr>
              <a:lnSpc>
                <a:spcPct val="110000"/>
              </a:lnSpc>
            </a:pPr>
            <a:r>
              <a:rPr lang="en-US" sz="3600" dirty="0">
                <a:latin typeface="Century Gothic" panose="020B0502020202020204" pitchFamily="34" charset="0"/>
              </a:rPr>
              <a:t>Sarah Westbrook</a:t>
            </a:r>
            <a:br>
              <a:rPr lang="en-US" sz="3600" dirty="0">
                <a:latin typeface="Century Gothic" panose="020B0502020202020204" pitchFamily="34" charset="0"/>
              </a:rPr>
            </a:br>
            <a:r>
              <a:rPr lang="en-US" sz="2400" dirty="0">
                <a:latin typeface="Century Gothic" panose="020B0502020202020204" pitchFamily="34" charset="0"/>
              </a:rPr>
              <a:t>Director of Professional Learning The Right Question Institute</a:t>
            </a:r>
          </a:p>
          <a:p>
            <a:pPr>
              <a:lnSpc>
                <a:spcPct val="110000"/>
              </a:lnSpc>
            </a:pPr>
            <a:r>
              <a:rPr lang="en-US" sz="2400" dirty="0">
                <a:latin typeface="Century Gothic" panose="020B0502020202020204" pitchFamily="34" charset="0"/>
              </a:rPr>
              <a:t>Cambridge, MA</a:t>
            </a:r>
          </a:p>
        </p:txBody>
      </p:sp>
    </p:spTree>
    <p:custDataLst>
      <p:tags r:id="rId1"/>
    </p:custDataLst>
    <p:extLst>
      <p:ext uri="{BB962C8B-B14F-4D97-AF65-F5344CB8AC3E}">
        <p14:creationId xmlns:p14="http://schemas.microsoft.com/office/powerpoint/2010/main" val="11614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Yet, Only 27% of Graduates Believe College Taught Them How to Ask Their Own Questions</a:t>
            </a:r>
          </a:p>
        </p:txBody>
      </p:sp>
      <p:sp>
        <p:nvSpPr>
          <p:cNvPr id="7" name="Content Placeholder 4"/>
          <p:cNvSpPr>
            <a:spLocks noGrp="1"/>
          </p:cNvSpPr>
          <p:nvPr>
            <p:ph idx="1"/>
          </p:nvPr>
        </p:nvSpPr>
        <p:spPr>
          <a:xfrm>
            <a:off x="1533439" y="6554380"/>
            <a:ext cx="10515600" cy="4351338"/>
          </a:xfrm>
        </p:spPr>
        <p:txBody>
          <a:bodyPr>
            <a:noAutofit/>
          </a:bodyPr>
          <a:lstStyle/>
          <a:p>
            <a:pPr marL="0" indent="0" algn="r">
              <a:buNone/>
            </a:pPr>
            <a:r>
              <a:rPr lang="en-US" sz="900" dirty="0"/>
              <a:t>Alison Head, Project Information Literacy at University of Washington, 2016</a:t>
            </a:r>
          </a:p>
          <a:p>
            <a:pPr algn="r"/>
            <a:endParaRPr lang="en-US" sz="9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327" y="1467240"/>
            <a:ext cx="6364928" cy="4316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4812" y="5908766"/>
            <a:ext cx="1409341" cy="183407"/>
          </a:xfrm>
          <a:prstGeom prst="rect">
            <a:avLst/>
          </a:prstGeom>
        </p:spPr>
      </p:pic>
    </p:spTree>
    <p:custDataLst>
      <p:tags r:id="rId1"/>
    </p:custDataLst>
    <p:extLst>
      <p:ext uri="{BB962C8B-B14F-4D97-AF65-F5344CB8AC3E}">
        <p14:creationId xmlns:p14="http://schemas.microsoft.com/office/powerpoint/2010/main" val="220171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74" y="2719757"/>
            <a:ext cx="9493135" cy="1101968"/>
          </a:xfrm>
        </p:spPr>
        <p:txBody>
          <a:bodyPr>
            <a:normAutofit fontScale="90000"/>
          </a:bodyPr>
          <a:lstStyle/>
          <a:p>
            <a:r>
              <a:rPr lang="en-US" altLang="en-US" sz="4900" b="0" dirty="0">
                <a:solidFill>
                  <a:schemeClr val="tx1"/>
                </a:solidFill>
              </a:rPr>
              <a:t>But, the problem begins long before college…</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253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2203"/>
            <a:ext cx="10515600" cy="1325563"/>
          </a:xfrm>
        </p:spPr>
        <p:txBody>
          <a:bodyPr/>
          <a:lstStyle/>
          <a:p>
            <a:r>
              <a:rPr lang="en-US" dirty="0"/>
              <a:t>Question Asking Declines with Age</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255918" y="5013496"/>
            <a:ext cx="1149531" cy="1505949"/>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314532" y="3417117"/>
            <a:ext cx="1154996" cy="3100251"/>
          </a:xfrm>
          <a:prstGeom prst="rect">
            <a:avLst/>
          </a:prstGeom>
        </p:spPr>
      </p:pic>
      <p:sp>
        <p:nvSpPr>
          <p:cNvPr id="12" name="TextBox 11"/>
          <p:cNvSpPr txBox="1"/>
          <p:nvPr/>
        </p:nvSpPr>
        <p:spPr>
          <a:xfrm>
            <a:off x="9611591" y="6246198"/>
            <a:ext cx="258040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B0502020202020204" pitchFamily="34" charset="0"/>
              </a:rPr>
              <a:t>Tizard, B., Hughes, M., Carmichael, H., &amp; Pinkerton, G. (1983).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B0502020202020204" pitchFamily="34" charset="0"/>
              </a:rPr>
              <a:t>Pearson, J.C. &amp; West, R. (2009)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B0502020202020204" pitchFamily="34" charset="0"/>
              </a:rPr>
              <a:t> </a:t>
            </a: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49682" y="1325882"/>
            <a:ext cx="2285999" cy="5532118"/>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896704" y="1325882"/>
            <a:ext cx="1922704" cy="5532118"/>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550341" y="1325882"/>
            <a:ext cx="346363" cy="5484993"/>
          </a:xfrm>
          <a:prstGeom prst="rect">
            <a:avLst/>
          </a:prstGeom>
        </p:spPr>
      </p:pic>
    </p:spTree>
    <p:custDataLst>
      <p:tags r:id="rId1"/>
    </p:custDataLst>
    <p:extLst>
      <p:ext uri="{BB962C8B-B14F-4D97-AF65-F5344CB8AC3E}">
        <p14:creationId xmlns:p14="http://schemas.microsoft.com/office/powerpoint/2010/main" val="16724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students ask questions?</a:t>
            </a:r>
          </a:p>
        </p:txBody>
      </p:sp>
      <p:sp>
        <p:nvSpPr>
          <p:cNvPr id="6" name="TextBox 5"/>
          <p:cNvSpPr txBox="1"/>
          <p:nvPr/>
        </p:nvSpPr>
        <p:spPr>
          <a:xfrm>
            <a:off x="1153672" y="6310416"/>
            <a:ext cx="345166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B0502020202020204" pitchFamily="34" charset="0"/>
              </a:rPr>
              <a:t>Tizard, B., Hughes, M., Carmichael, H., &amp; Pinkerton, G. (1983)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cs typeface="+mn-cs"/>
              </a:rPr>
              <a:t>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10766" y="2298190"/>
            <a:ext cx="4401519" cy="3129977"/>
          </a:xfrm>
          <a:prstGeom prst="rect">
            <a:avLst/>
          </a:prstGeom>
        </p:spPr>
      </p:pic>
      <p:sp>
        <p:nvSpPr>
          <p:cNvPr id="10" name="TextBox 9"/>
          <p:cNvSpPr txBox="1"/>
          <p:nvPr/>
        </p:nvSpPr>
        <p:spPr>
          <a:xfrm>
            <a:off x="5606143" y="6241166"/>
            <a:ext cx="5747657" cy="253916"/>
          </a:xfrm>
          <a:prstGeom prst="rect">
            <a:avLst/>
          </a:prstGeom>
          <a:noFill/>
        </p:spPr>
        <p:txBody>
          <a:bodyPr wrap="square" rtlCol="0">
            <a:spAutoFit/>
          </a:bodyPr>
          <a:lstStyle/>
          <a:p>
            <a:pPr algn="r"/>
            <a:r>
              <a:rPr lang="en-US" sz="1050" dirty="0">
                <a:latin typeface="Century Gothic" panose="020B0502020202020204" pitchFamily="34" charset="0"/>
              </a:rPr>
              <a:t>Carter, A., Croft, A., Lukas, D., </a:t>
            </a:r>
            <a:r>
              <a:rPr lang="en-US" sz="1050" dirty="0" err="1">
                <a:latin typeface="Century Gothic" panose="020B0502020202020204" pitchFamily="34" charset="0"/>
              </a:rPr>
              <a:t>Sandstrom</a:t>
            </a:r>
            <a:r>
              <a:rPr lang="en-US" sz="1050" dirty="0">
                <a:latin typeface="Century Gothic" panose="020B0502020202020204" pitchFamily="34" charset="0"/>
              </a:rPr>
              <a:t>, G. (2017).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231318"/>
            <a:ext cx="5483860" cy="3084671"/>
          </a:xfrm>
          <a:prstGeom prst="rect">
            <a:avLst/>
          </a:prstGeom>
        </p:spPr>
      </p:pic>
    </p:spTree>
    <p:custDataLst>
      <p:tags r:id="rId1"/>
    </p:custDataLst>
    <p:extLst>
      <p:ext uri="{BB962C8B-B14F-4D97-AF65-F5344CB8AC3E}">
        <p14:creationId xmlns:p14="http://schemas.microsoft.com/office/powerpoint/2010/main" val="4202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031" y="2590904"/>
            <a:ext cx="9493135" cy="1325563"/>
          </a:xfrm>
        </p:spPr>
        <p:txBody>
          <a:bodyPr>
            <a:normAutofit fontScale="90000"/>
          </a:bodyPr>
          <a:lstStyle/>
          <a:p>
            <a:r>
              <a:rPr lang="en-US" altLang="en-US" sz="4900" b="0" dirty="0">
                <a:solidFill>
                  <a:schemeClr val="tx1"/>
                </a:solidFill>
              </a:rPr>
              <a:t>We can work together on creating more opportunities for all students to ask their own questions</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997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34429" y="176419"/>
            <a:ext cx="11657571" cy="1325563"/>
          </a:xfrm>
        </p:spPr>
        <p:txBody>
          <a:bodyPr>
            <a:noAutofit/>
          </a:bodyPr>
          <a:lstStyle/>
          <a:p>
            <a:r>
              <a:rPr lang="en-US" altLang="en-US" sz="4400" dirty="0"/>
              <a:t>We Are Not Alone </a:t>
            </a:r>
          </a:p>
        </p:txBody>
      </p:sp>
      <p:sp>
        <p:nvSpPr>
          <p:cNvPr id="3" name="Content Placeholder 2"/>
          <p:cNvSpPr>
            <a:spLocks noGrp="1"/>
          </p:cNvSpPr>
          <p:nvPr>
            <p:ph idx="1"/>
          </p:nvPr>
        </p:nvSpPr>
        <p:spPr>
          <a:xfrm>
            <a:off x="577595" y="1099549"/>
            <a:ext cx="10515600" cy="883919"/>
          </a:xfrm>
          <a:noFill/>
        </p:spPr>
        <p:txBody>
          <a:bodyPr>
            <a:noAutofit/>
          </a:bodyPr>
          <a:lstStyle/>
          <a:p>
            <a:pPr marL="0" indent="0">
              <a:buNone/>
            </a:pPr>
            <a:r>
              <a:rPr lang="en-US" altLang="en-US" sz="3200" dirty="0">
                <a:solidFill>
                  <a:schemeClr val="tx2"/>
                </a:solidFill>
              </a:rPr>
              <a:t>More than 1 million classrooms worldwide</a:t>
            </a:r>
          </a:p>
        </p:txBody>
      </p:sp>
      <p:pic>
        <p:nvPicPr>
          <p:cNvPr id="91140" name="Picture 6" descr="41LhkEaVA5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3196" y="2069661"/>
            <a:ext cx="3559856" cy="4460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05839" y="2906598"/>
            <a:ext cx="1847635" cy="2719673"/>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21826" b="-8693"/>
          <a:stretch/>
        </p:blipFill>
        <p:spPr>
          <a:xfrm>
            <a:off x="8091591" y="2946894"/>
            <a:ext cx="3001604" cy="3102433"/>
          </a:xfrm>
          <a:prstGeom prst="rect">
            <a:avLst/>
          </a:prstGeom>
        </p:spPr>
      </p:pic>
    </p:spTree>
    <p:custDataLst>
      <p:tags r:id="rId1"/>
    </p:custDataLst>
    <p:extLst>
      <p:ext uri="{BB962C8B-B14F-4D97-AF65-F5344CB8AC3E}">
        <p14:creationId xmlns:p14="http://schemas.microsoft.com/office/powerpoint/2010/main" val="370354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1" y="2460984"/>
            <a:ext cx="10515600" cy="1325563"/>
          </a:xfrm>
        </p:spPr>
        <p:txBody>
          <a:bodyPr>
            <a:normAutofit fontScale="90000"/>
          </a:bodyPr>
          <a:lstStyle/>
          <a:p>
            <a:r>
              <a:rPr lang="en-US" sz="4900" dirty="0">
                <a:solidFill>
                  <a:schemeClr val="tx1"/>
                </a:solidFill>
              </a:rPr>
              <a:t>What happens when students do learn to ask their own questions?</a:t>
            </a:r>
            <a:r>
              <a:rPr lang="en-US" dirty="0">
                <a:latin typeface="Rockwell" panose="02060603020205020403" pitchFamily="18" charset="0"/>
              </a:rPr>
              <a:t/>
            </a:r>
            <a:br>
              <a:rPr lang="en-US" dirty="0">
                <a:latin typeface="Rockwell" panose="02060603020205020403" pitchFamily="18" charset="0"/>
              </a:rPr>
            </a:br>
            <a:endParaRPr lang="en-US" dirty="0"/>
          </a:p>
        </p:txBody>
      </p:sp>
      <p:cxnSp>
        <p:nvCxnSpPr>
          <p:cNvPr id="6" name="Straight Connector 5"/>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8587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03343" y="404041"/>
            <a:ext cx="10515600" cy="1325563"/>
          </a:xfrm>
        </p:spPr>
        <p:txBody>
          <a:bodyPr>
            <a:normAutofit/>
          </a:bodyPr>
          <a:lstStyle/>
          <a:p>
            <a:r>
              <a:rPr lang="en-US" altLang="en-US" sz="4000" dirty="0"/>
              <a:t>Research Confirms </a:t>
            </a:r>
            <a:br>
              <a:rPr lang="en-US" altLang="en-US" sz="4000" dirty="0"/>
            </a:br>
            <a:r>
              <a:rPr lang="en-US" altLang="en-US" sz="4000" dirty="0"/>
              <a:t>the Importance of Questioning</a:t>
            </a:r>
          </a:p>
        </p:txBody>
      </p:sp>
      <p:sp>
        <p:nvSpPr>
          <p:cNvPr id="97283" name="Content Placeholder 2"/>
          <p:cNvSpPr>
            <a:spLocks noGrp="1"/>
          </p:cNvSpPr>
          <p:nvPr>
            <p:ph idx="1"/>
          </p:nvPr>
        </p:nvSpPr>
        <p:spPr>
          <a:xfrm>
            <a:off x="1006814" y="2088204"/>
            <a:ext cx="10108660" cy="3994826"/>
          </a:xfrm>
        </p:spPr>
        <p:txBody>
          <a:bodyPr>
            <a:normAutofit fontScale="85000" lnSpcReduction="20000"/>
          </a:bodyPr>
          <a:lstStyle/>
          <a:p>
            <a:pPr marL="0" indent="0">
              <a:buNone/>
            </a:pPr>
            <a:r>
              <a:rPr lang="en-US" altLang="en-US" sz="3600" dirty="0"/>
              <a:t>Self-questioning (metacognitive strategy):</a:t>
            </a:r>
          </a:p>
          <a:p>
            <a:pPr marL="0" indent="0">
              <a:buNone/>
            </a:pPr>
            <a:endParaRPr lang="en-US" altLang="en-US" sz="3500" dirty="0"/>
          </a:p>
          <a:p>
            <a:pPr>
              <a:lnSpc>
                <a:spcPct val="120000"/>
              </a:lnSpc>
            </a:pPr>
            <a:r>
              <a:rPr lang="en-US" altLang="en-US" dirty="0"/>
              <a:t>Student formulation of their own questions is one of the most effective metacognitive strategies </a:t>
            </a:r>
          </a:p>
          <a:p>
            <a:pPr>
              <a:lnSpc>
                <a:spcPct val="120000"/>
              </a:lnSpc>
            </a:pPr>
            <a:r>
              <a:rPr lang="en-US" altLang="en-US" dirty="0"/>
              <a:t>Engaging in pre-lesson self-questioning improved students rate of learning by nearly 50% (Hattie, p.193)</a:t>
            </a:r>
          </a:p>
          <a:p>
            <a:pPr marL="0" indent="0" algn="r">
              <a:buNone/>
            </a:pPr>
            <a:endParaRPr lang="en-US" altLang="en-US" sz="2400" i="1" dirty="0"/>
          </a:p>
          <a:p>
            <a:pPr marL="0" indent="0" algn="r">
              <a:lnSpc>
                <a:spcPct val="120000"/>
              </a:lnSpc>
              <a:spcBef>
                <a:spcPct val="0"/>
              </a:spcBef>
              <a:spcAft>
                <a:spcPts val="600"/>
              </a:spcAft>
              <a:buNone/>
            </a:pPr>
            <a:r>
              <a:rPr lang="en-US" altLang="en-US" sz="3000" dirty="0"/>
              <a:t>John Hattie</a:t>
            </a:r>
          </a:p>
          <a:p>
            <a:pPr marL="0" indent="0" algn="r">
              <a:lnSpc>
                <a:spcPct val="120000"/>
              </a:lnSpc>
              <a:spcBef>
                <a:spcPct val="0"/>
              </a:spcBef>
              <a:buNone/>
            </a:pPr>
            <a:r>
              <a:rPr lang="en-US" altLang="en-US" sz="2000" i="1" dirty="0"/>
              <a:t>Visible Learning: A Synthesis of Over 800 </a:t>
            </a:r>
          </a:p>
          <a:p>
            <a:pPr marL="0" indent="0" algn="r">
              <a:lnSpc>
                <a:spcPct val="120000"/>
              </a:lnSpc>
              <a:spcBef>
                <a:spcPct val="0"/>
              </a:spcBef>
              <a:buNone/>
            </a:pPr>
            <a:r>
              <a:rPr lang="en-US" altLang="en-US" sz="2000" i="1" dirty="0"/>
              <a:t>meta-Analyses Relating to Achievement, 2008</a:t>
            </a:r>
          </a:p>
          <a:p>
            <a:pPr marL="0" indent="0">
              <a:buNone/>
            </a:pPr>
            <a:endParaRPr lang="en-US" altLang="en-US" sz="3200" dirty="0"/>
          </a:p>
        </p:txBody>
      </p:sp>
    </p:spTree>
    <p:custDataLst>
      <p:tags r:id="rId1"/>
    </p:custDataLst>
    <p:extLst>
      <p:ext uri="{BB962C8B-B14F-4D97-AF65-F5344CB8AC3E}">
        <p14:creationId xmlns:p14="http://schemas.microsoft.com/office/powerpoint/2010/main" val="8930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92756"/>
            <a:ext cx="10515600" cy="1325563"/>
          </a:xfrm>
        </p:spPr>
        <p:txBody>
          <a:bodyPr>
            <a:normAutofit/>
          </a:bodyPr>
          <a:lstStyle/>
          <a:p>
            <a:pPr eaLnBrk="1" hangingPunct="1"/>
            <a:r>
              <a:rPr lang="en-US" dirty="0"/>
              <a:t>Student Reflection</a:t>
            </a:r>
          </a:p>
        </p:txBody>
      </p:sp>
      <p:pic>
        <p:nvPicPr>
          <p:cNvPr id="6"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83257" y="1632914"/>
            <a:ext cx="7968971" cy="3173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843089" y="4816345"/>
            <a:ext cx="9278297" cy="954107"/>
          </a:xfrm>
          <a:prstGeom prst="rect">
            <a:avLst/>
          </a:prstGeom>
          <a:noFill/>
        </p:spPr>
        <p:txBody>
          <a:bodyPr wrap="square" rtlCol="0">
            <a:spAutoFit/>
          </a:bodyPr>
          <a:lstStyle/>
          <a:p>
            <a:pPr defTabSz="457200">
              <a:defRPr/>
            </a:pPr>
            <a:r>
              <a:rPr lang="en-US" sz="2800" dirty="0">
                <a:solidFill>
                  <a:srgbClr val="000000"/>
                </a:solidFill>
                <a:latin typeface="Century Gothic" panose="020B0502020202020204" pitchFamily="34" charset="0"/>
              </a:rPr>
              <a:t>“The way it made me feel was smart because I was asking good questions and giving good answers.”</a:t>
            </a:r>
          </a:p>
        </p:txBody>
      </p:sp>
      <p:sp>
        <p:nvSpPr>
          <p:cNvPr id="8" name="TextBox 7"/>
          <p:cNvSpPr txBox="1"/>
          <p:nvPr/>
        </p:nvSpPr>
        <p:spPr>
          <a:xfrm>
            <a:off x="3897392" y="5683201"/>
            <a:ext cx="6254837" cy="400110"/>
          </a:xfrm>
          <a:prstGeom prst="rect">
            <a:avLst/>
          </a:prstGeom>
          <a:noFill/>
        </p:spPr>
        <p:txBody>
          <a:bodyPr wrap="square" rtlCol="0">
            <a:spAutoFit/>
          </a:bodyPr>
          <a:lstStyle/>
          <a:p>
            <a:pPr algn="r" defTabSz="457200">
              <a:defRPr/>
            </a:pPr>
            <a:r>
              <a:rPr lang="en-US" sz="2000" dirty="0">
                <a:solidFill>
                  <a:prstClr val="black"/>
                </a:solidFill>
                <a:latin typeface="Century Gothic" panose="020B0502020202020204" pitchFamily="34" charset="0"/>
              </a:rPr>
              <a:t>-Boston 9</a:t>
            </a:r>
            <a:r>
              <a:rPr lang="en-US" sz="2000" baseline="30000" dirty="0">
                <a:solidFill>
                  <a:prstClr val="black"/>
                </a:solidFill>
                <a:latin typeface="Century Gothic" panose="020B0502020202020204" pitchFamily="34" charset="0"/>
              </a:rPr>
              <a:t>th</a:t>
            </a:r>
            <a:r>
              <a:rPr lang="en-US" sz="2000" dirty="0">
                <a:solidFill>
                  <a:prstClr val="black"/>
                </a:solidFill>
                <a:latin typeface="Century Gothic" panose="020B0502020202020204" pitchFamily="34" charset="0"/>
              </a:rPr>
              <a:t> grade summer school student</a:t>
            </a:r>
          </a:p>
        </p:txBody>
      </p:sp>
    </p:spTree>
    <p:custDataLst>
      <p:tags r:id="rId1"/>
    </p:custDataLst>
    <p:extLst>
      <p:ext uri="{BB962C8B-B14F-4D97-AF65-F5344CB8AC3E}">
        <p14:creationId xmlns:p14="http://schemas.microsoft.com/office/powerpoint/2010/main" val="308598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797333"/>
            <a:ext cx="11046644" cy="1381126"/>
          </a:xfrm>
        </p:spPr>
        <p:txBody>
          <a:bodyPr>
            <a:normAutofit/>
          </a:bodyPr>
          <a:lstStyle/>
          <a:p>
            <a:pPr fontAlgn="base"/>
            <a:r>
              <a:rPr lang="en-US" sz="4400" dirty="0">
                <a:solidFill>
                  <a:schemeClr val="tx2"/>
                </a:solidFill>
              </a:rPr>
              <a:t>Collaborative Learning with the Question Formulation Technique (QFT)</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828802" y="467722"/>
            <a:ext cx="5818217" cy="3822932"/>
          </a:xfrm>
          <a:prstGeom prst="rect">
            <a:avLst/>
          </a:prstGeom>
        </p:spPr>
      </p:pic>
      <p:cxnSp>
        <p:nvCxnSpPr>
          <p:cNvPr id="4" name="Straight Connector 3"/>
          <p:cNvCxnSpPr/>
          <p:nvPr/>
        </p:nvCxnSpPr>
        <p:spPr>
          <a:xfrm>
            <a:off x="774917" y="6310497"/>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770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82"/>
            <a:ext cx="10515600" cy="1325563"/>
          </a:xfrm>
        </p:spPr>
        <p:txBody>
          <a:bodyPr>
            <a:normAutofit/>
          </a:bodyPr>
          <a:lstStyle/>
          <a:p>
            <a:r>
              <a:rPr lang="en-US" b="0" dirty="0">
                <a:ea typeface="Meiryo" panose="020B0604030504040204" pitchFamily="34" charset="-128"/>
              </a:rPr>
              <a:t>Who is in the room?</a:t>
            </a:r>
          </a:p>
        </p:txBody>
      </p:sp>
      <p:sp>
        <p:nvSpPr>
          <p:cNvPr id="3" name="Google Shape;247;p24"/>
          <p:cNvSpPr/>
          <p:nvPr/>
        </p:nvSpPr>
        <p:spPr>
          <a:xfrm>
            <a:off x="10593307" y="335937"/>
            <a:ext cx="977200" cy="5448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644704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91" y="137747"/>
            <a:ext cx="11107385" cy="1325563"/>
          </a:xfrm>
        </p:spPr>
        <p:txBody>
          <a:bodyPr>
            <a:normAutofit/>
          </a:bodyPr>
          <a:lstStyle/>
          <a:p>
            <a:pPr lvl="0"/>
            <a:r>
              <a:rPr lang="en-US" altLang="en-US" sz="3600" dirty="0">
                <a:ea typeface="MS PGothic" pitchFamily="34" charset="-128"/>
              </a:rPr>
              <a:t>The Question Formulation Technique (QFT)</a:t>
            </a:r>
            <a:endParaRPr lang="en-US" sz="3600" dirty="0"/>
          </a:p>
        </p:txBody>
      </p:sp>
      <p:sp>
        <p:nvSpPr>
          <p:cNvPr id="3" name="Content Placeholder 2"/>
          <p:cNvSpPr>
            <a:spLocks noGrp="1"/>
          </p:cNvSpPr>
          <p:nvPr>
            <p:ph idx="1"/>
          </p:nvPr>
        </p:nvSpPr>
        <p:spPr>
          <a:xfrm>
            <a:off x="772703" y="1619671"/>
            <a:ext cx="10440788" cy="3306892"/>
          </a:xfrm>
        </p:spPr>
        <p:txBody>
          <a:bodyPr>
            <a:noAutofit/>
          </a:bodyPr>
          <a:lstStyle/>
          <a:p>
            <a:pPr marL="228600" lvl="1" indent="0" eaLnBrk="0" fontAlgn="base" hangingPunct="0">
              <a:spcAft>
                <a:spcPts val="1800"/>
              </a:spcAft>
              <a:buClr>
                <a:srgbClr val="297FD5"/>
              </a:buClr>
              <a:buNone/>
            </a:pPr>
            <a:r>
              <a:rPr lang="en-US" altLang="en-US" sz="3200" b="1" dirty="0"/>
              <a:t>Individuals learn to:</a:t>
            </a:r>
          </a:p>
          <a:p>
            <a:pPr lvl="1" eaLnBrk="0" fontAlgn="base" hangingPunct="0">
              <a:spcAft>
                <a:spcPts val="1800"/>
              </a:spcAft>
              <a:buClr>
                <a:schemeClr val="tx2"/>
              </a:buClr>
              <a:buFont typeface="Wingdings" panose="05000000000000000000" pitchFamily="2" charset="2"/>
              <a:buChar char="§"/>
            </a:pPr>
            <a:r>
              <a:rPr lang="en-US" altLang="en-US" sz="3200" b="1" dirty="0"/>
              <a:t>Produce</a:t>
            </a:r>
            <a:r>
              <a:rPr lang="en-US" altLang="en-US" sz="3200" dirty="0"/>
              <a:t> their own questions</a:t>
            </a:r>
          </a:p>
          <a:p>
            <a:pPr lvl="1" eaLnBrk="0" fontAlgn="base" hangingPunct="0">
              <a:spcAft>
                <a:spcPts val="1800"/>
              </a:spcAft>
              <a:buClr>
                <a:schemeClr val="tx2"/>
              </a:buClr>
              <a:buFont typeface="Wingdings" panose="05000000000000000000" pitchFamily="2" charset="2"/>
              <a:buChar char="§"/>
            </a:pPr>
            <a:r>
              <a:rPr lang="en-US" altLang="en-US" sz="3200" b="1" dirty="0"/>
              <a:t>Improve</a:t>
            </a:r>
            <a:r>
              <a:rPr lang="en-US" altLang="en-US" sz="3200" dirty="0"/>
              <a:t> their questions </a:t>
            </a:r>
          </a:p>
          <a:p>
            <a:pPr lvl="1" eaLnBrk="0" fontAlgn="base" hangingPunct="0">
              <a:spcAft>
                <a:spcPts val="1800"/>
              </a:spcAft>
              <a:buClr>
                <a:schemeClr val="tx2"/>
              </a:buClr>
              <a:buFont typeface="Wingdings" panose="05000000000000000000" pitchFamily="2" charset="2"/>
              <a:buChar char="§"/>
            </a:pPr>
            <a:r>
              <a:rPr lang="en-US" altLang="en-US" sz="3200" b="1" dirty="0"/>
              <a:t>Strategize</a:t>
            </a:r>
            <a:r>
              <a:rPr lang="en-US" altLang="en-US" sz="3200" dirty="0"/>
              <a:t> on how to use their questions</a:t>
            </a:r>
          </a:p>
          <a:p>
            <a:pPr lvl="1" eaLnBrk="0" fontAlgn="base" hangingPunct="0">
              <a:spcAft>
                <a:spcPts val="1800"/>
              </a:spcAft>
              <a:buClr>
                <a:schemeClr val="tx2"/>
              </a:buClr>
              <a:buFont typeface="Wingdings" panose="05000000000000000000" pitchFamily="2" charset="2"/>
              <a:buChar char="§"/>
            </a:pPr>
            <a:r>
              <a:rPr lang="en-US" altLang="en-US" sz="3200" b="1" dirty="0"/>
              <a:t>Reflect</a:t>
            </a:r>
            <a:r>
              <a:rPr lang="en-US" altLang="en-US" sz="3200" dirty="0"/>
              <a:t> on what they have learned and how they learned it</a:t>
            </a:r>
          </a:p>
          <a:p>
            <a:endParaRPr lang="en" sz="3200" dirty="0"/>
          </a:p>
          <a:p>
            <a:endParaRPr lang="en-US" sz="3200" dirty="0"/>
          </a:p>
        </p:txBody>
      </p:sp>
    </p:spTree>
    <p:custDataLst>
      <p:tags r:id="rId1"/>
    </p:custDataLst>
    <p:extLst>
      <p:ext uri="{BB962C8B-B14F-4D97-AF65-F5344CB8AC3E}">
        <p14:creationId xmlns:p14="http://schemas.microsoft.com/office/powerpoint/2010/main" val="112536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dirty="0"/>
              <a:t>Rules for Producing Questions</a:t>
            </a:r>
          </a:p>
        </p:txBody>
      </p:sp>
      <p:sp>
        <p:nvSpPr>
          <p:cNvPr id="5" name="Rounded Rectangle 11"/>
          <p:cNvSpPr>
            <a:spLocks noChangeArrowheads="1"/>
          </p:cNvSpPr>
          <p:nvPr/>
        </p:nvSpPr>
        <p:spPr bwMode="auto">
          <a:xfrm>
            <a:off x="838203" y="2161791"/>
            <a:ext cx="10515599" cy="3044690"/>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3200" dirty="0">
                <a:latin typeface="Century Gothic" panose="020B0502020202020204" pitchFamily="34" charset="0"/>
              </a:rPr>
              <a:t>1. Ask as many questions as you can</a:t>
            </a:r>
          </a:p>
          <a:p>
            <a:pPr fontAlgn="base">
              <a:spcBef>
                <a:spcPct val="0"/>
              </a:spcBef>
              <a:spcAft>
                <a:spcPts val="1800"/>
              </a:spcAft>
              <a:defRPr/>
            </a:pPr>
            <a:r>
              <a:rPr lang="en-US" altLang="en-US" sz="3200" dirty="0">
                <a:latin typeface="Century Gothic" panose="020B0502020202020204" pitchFamily="34" charset="0"/>
              </a:rPr>
              <a:t>2. Do not stop to answer, judge, or discuss</a:t>
            </a:r>
          </a:p>
          <a:p>
            <a:pPr fontAlgn="base">
              <a:spcBef>
                <a:spcPct val="0"/>
              </a:spcBef>
              <a:spcAft>
                <a:spcPts val="1800"/>
              </a:spcAft>
              <a:defRPr/>
            </a:pPr>
            <a:r>
              <a:rPr lang="en-US" altLang="en-US" sz="3200" dirty="0">
                <a:latin typeface="Century Gothic" panose="020B0502020202020204" pitchFamily="34" charset="0"/>
              </a:rPr>
              <a:t>3. Write down every question exactly as stated</a:t>
            </a:r>
          </a:p>
          <a:p>
            <a:pPr fontAlgn="base">
              <a:spcBef>
                <a:spcPct val="0"/>
              </a:spcBef>
              <a:spcAft>
                <a:spcPts val="1800"/>
              </a:spcAft>
              <a:defRPr/>
            </a:pPr>
            <a:r>
              <a:rPr lang="en-US" altLang="en-US" sz="3200" dirty="0">
                <a:latin typeface="Century Gothic" panose="020B0502020202020204" pitchFamily="34" charset="0"/>
              </a:rPr>
              <a:t>4. Change any statements into questions</a:t>
            </a:r>
          </a:p>
          <a:p>
            <a:pPr algn="ctr" fontAlgn="base">
              <a:spcBef>
                <a:spcPct val="0"/>
              </a:spcBef>
              <a:spcAft>
                <a:spcPts val="1800"/>
              </a:spcAft>
              <a:defRPr/>
            </a:pPr>
            <a:endParaRPr lang="en-US" altLang="en-US" sz="3200" dirty="0">
              <a:solidFill>
                <a:prstClr val="white"/>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76022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249026"/>
            <a:ext cx="10515600" cy="1325563"/>
          </a:xfrm>
        </p:spPr>
        <p:txBody>
          <a:bodyPr>
            <a:normAutofit/>
          </a:bodyPr>
          <a:lstStyle/>
          <a:p>
            <a:pPr eaLnBrk="1" hangingPunct="1"/>
            <a:r>
              <a:rPr lang="en-US" altLang="en-US" dirty="0"/>
              <a:t>Produce Questions</a:t>
            </a:r>
          </a:p>
        </p:txBody>
      </p:sp>
      <p:sp>
        <p:nvSpPr>
          <p:cNvPr id="102403" name="Content Placeholder 2"/>
          <p:cNvSpPr>
            <a:spLocks noGrp="1"/>
          </p:cNvSpPr>
          <p:nvPr>
            <p:ph idx="1"/>
          </p:nvPr>
        </p:nvSpPr>
        <p:spPr>
          <a:xfrm>
            <a:off x="838200" y="1825625"/>
            <a:ext cx="10515600" cy="3746016"/>
          </a:xfrm>
        </p:spPr>
        <p:txBody>
          <a:bodyPr>
            <a:normAutofit fontScale="92500" lnSpcReduction="20000"/>
          </a:bodyPr>
          <a:lstStyle/>
          <a:p>
            <a:pPr marL="514350" indent="-514350">
              <a:buFont typeface="Wingdings" panose="05000000000000000000" pitchFamily="2" charset="2"/>
              <a:buAutoNum type="arabicPeriod"/>
            </a:pPr>
            <a:r>
              <a:rPr lang="en-US" altLang="en-US" sz="3900" dirty="0">
                <a:solidFill>
                  <a:srgbClr val="000000"/>
                </a:solidFill>
              </a:rPr>
              <a:t>Ask Questions</a:t>
            </a:r>
          </a:p>
          <a:p>
            <a:pPr marL="514350" indent="-514350">
              <a:buFont typeface="Wingdings" panose="05000000000000000000" pitchFamily="2" charset="2"/>
              <a:buAutoNum type="arabicPeriod"/>
            </a:pPr>
            <a:r>
              <a:rPr lang="en-US" altLang="en-US" sz="3900" dirty="0">
                <a:solidFill>
                  <a:srgbClr val="000000"/>
                </a:solidFill>
              </a:rPr>
              <a:t>Follow the Rules</a:t>
            </a:r>
          </a:p>
          <a:p>
            <a:pPr lvl="3" eaLnBrk="1" hangingPunct="1">
              <a:lnSpc>
                <a:spcPct val="90000"/>
              </a:lnSpc>
            </a:pPr>
            <a:r>
              <a:rPr lang="en-US" altLang="en-US" sz="3500" dirty="0"/>
              <a:t>Ask as many questions as you can.</a:t>
            </a:r>
          </a:p>
          <a:p>
            <a:pPr lvl="3" eaLnBrk="1" hangingPunct="1">
              <a:lnSpc>
                <a:spcPct val="90000"/>
              </a:lnSpc>
            </a:pPr>
            <a:r>
              <a:rPr lang="en-US" altLang="en-US" sz="3500" dirty="0"/>
              <a:t>Do not stop to answer, judge, or discuss.</a:t>
            </a:r>
          </a:p>
          <a:p>
            <a:pPr lvl="3" eaLnBrk="1" hangingPunct="1">
              <a:lnSpc>
                <a:spcPct val="90000"/>
              </a:lnSpc>
            </a:pPr>
            <a:r>
              <a:rPr lang="en-US" altLang="en-US" sz="3500" dirty="0"/>
              <a:t>Write down every question exactly as it was stated.</a:t>
            </a:r>
          </a:p>
          <a:p>
            <a:pPr lvl="3" eaLnBrk="1" hangingPunct="1">
              <a:lnSpc>
                <a:spcPct val="90000"/>
              </a:lnSpc>
            </a:pPr>
            <a:r>
              <a:rPr lang="en-US" altLang="en-US" sz="3500" dirty="0"/>
              <a:t>Change any statements into questions.</a:t>
            </a:r>
          </a:p>
          <a:p>
            <a:pPr marL="514350" indent="-514350">
              <a:buFont typeface="Wingdings" panose="05000000000000000000" pitchFamily="2" charset="2"/>
              <a:buAutoNum type="arabicPeriod"/>
            </a:pPr>
            <a:r>
              <a:rPr lang="en-US" altLang="en-US" sz="39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custDataLst>
      <p:tags r:id="rId1"/>
    </p:custDataLst>
    <p:extLst>
      <p:ext uri="{BB962C8B-B14F-4D97-AF65-F5344CB8AC3E}">
        <p14:creationId xmlns:p14="http://schemas.microsoft.com/office/powerpoint/2010/main" val="149175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dirty="0">
                <a:latin typeface="+mn-lt"/>
              </a:rPr>
              <a:t>Question Focus</a:t>
            </a:r>
          </a:p>
        </p:txBody>
      </p:sp>
      <p:sp>
        <p:nvSpPr>
          <p:cNvPr id="3" name="TextBox 2"/>
          <p:cNvSpPr txBox="1"/>
          <p:nvPr/>
        </p:nvSpPr>
        <p:spPr>
          <a:xfrm>
            <a:off x="857250" y="4787205"/>
            <a:ext cx="11144250" cy="1877437"/>
          </a:xfrm>
          <a:prstGeom prst="rect">
            <a:avLst/>
          </a:prstGeom>
          <a:noFill/>
        </p:spPr>
        <p:txBody>
          <a:bodyPr wrap="square" rtlCol="0">
            <a:spAutoFit/>
          </a:bodyPr>
          <a:lstStyle/>
          <a:p>
            <a:pPr defTabSz="457200">
              <a:defRPr/>
            </a:pPr>
            <a:r>
              <a:rPr lang="en-US" sz="2800" dirty="0">
                <a:solidFill>
                  <a:prstClr val="black"/>
                </a:solidFill>
                <a:latin typeface="Century Gothic" panose="020B0502020202020204" pitchFamily="34" charset="0"/>
                <a:sym typeface="Wingdings" panose="05000000000000000000" pitchFamily="2" charset="2"/>
              </a:rPr>
              <a:t>Ask questions. Number the questions. Follow the rules:</a:t>
            </a:r>
          </a:p>
          <a:p>
            <a:pPr defTabSz="457200">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sym typeface="Wingdings" panose="05000000000000000000" pitchFamily="2" charset="2"/>
              </a:rPr>
              <a:t>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sym typeface="Wingdings" panose="05000000000000000000" pitchFamily="2" charset="2"/>
              </a:rPr>
              <a:t>As</a:t>
            </a:r>
            <a:r>
              <a:rPr lang="en-US" sz="2000" dirty="0">
                <a:solidFill>
                  <a:prstClr val="black"/>
                </a:solidFill>
                <a:latin typeface="Century Gothic" panose="020B0502020202020204" pitchFamily="34" charset="0"/>
                <a:sym typeface="Wingdings" panose="05000000000000000000" pitchFamily="2" charset="2"/>
              </a:rPr>
              <a:t>k as many questions as you can.</a:t>
            </a:r>
          </a:p>
          <a:p>
            <a:pPr defTabSz="457200">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sym typeface="Wingdings" panose="05000000000000000000" pitchFamily="2" charset="2"/>
              </a:rPr>
              <a:t>			Don’t stop to answer, judge, or discuss.</a:t>
            </a:r>
          </a:p>
          <a:p>
            <a:pPr defTabSz="457200">
              <a:defRPr/>
            </a:pPr>
            <a:r>
              <a:rPr lang="en-US" sz="2000" dirty="0">
                <a:solidFill>
                  <a:prstClr val="black"/>
                </a:solidFill>
                <a:latin typeface="Century Gothic" panose="020B0502020202020204" pitchFamily="34" charset="0"/>
                <a:sym typeface="Wingdings" panose="05000000000000000000" pitchFamily="2" charset="2"/>
              </a:rPr>
              <a:t>			Record each question exactly as it was stated.</a:t>
            </a:r>
          </a:p>
          <a:p>
            <a:pPr defTabSz="457200">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sym typeface="Wingdings" panose="05000000000000000000" pitchFamily="2" charset="2"/>
              </a:rPr>
              <a:t>			Change</a:t>
            </a:r>
            <a:r>
              <a:rPr kumimoji="0" lang="en-US" sz="2000" b="0" i="0" u="none" strike="noStrike" kern="1200" cap="none" spc="0" normalizeH="0" noProof="0" dirty="0">
                <a:ln>
                  <a:noFill/>
                </a:ln>
                <a:solidFill>
                  <a:prstClr val="black"/>
                </a:solidFill>
                <a:effectLst/>
                <a:uLnTx/>
                <a:uFillTx/>
                <a:latin typeface="Century Gothic" panose="020B0502020202020204" pitchFamily="34" charset="0"/>
                <a:sym typeface="Wingdings" panose="05000000000000000000" pitchFamily="2" charset="2"/>
              </a:rPr>
              <a:t> any statements into questions.</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 name="TextBox 1"/>
          <p:cNvSpPr txBox="1"/>
          <p:nvPr/>
        </p:nvSpPr>
        <p:spPr>
          <a:xfrm>
            <a:off x="1924449" y="2234348"/>
            <a:ext cx="8139708" cy="1200329"/>
          </a:xfrm>
          <a:prstGeom prst="rect">
            <a:avLst/>
          </a:prstGeom>
          <a:noFill/>
        </p:spPr>
        <p:txBody>
          <a:bodyPr wrap="square" rtlCol="0" anchor="t">
            <a:spAutoFit/>
          </a:bodyPr>
          <a:lstStyle/>
          <a:p>
            <a:r>
              <a:rPr lang="en-US" sz="3600" dirty="0">
                <a:latin typeface="Century Gothic" panose="020B0502020202020204" pitchFamily="34" charset="0"/>
              </a:rPr>
              <a:t>“Curiosity is deviant.”</a:t>
            </a:r>
          </a:p>
          <a:p>
            <a:pPr algn="r"/>
            <a:r>
              <a:rPr lang="en-US" sz="3600" dirty="0">
                <a:latin typeface="Century Gothic" panose="020B0502020202020204" pitchFamily="34" charset="0"/>
              </a:rPr>
              <a:t>	</a:t>
            </a:r>
          </a:p>
        </p:txBody>
      </p:sp>
    </p:spTree>
    <p:custDataLst>
      <p:tags r:id="rId1"/>
    </p:custDataLst>
    <p:extLst>
      <p:ext uri="{BB962C8B-B14F-4D97-AF65-F5344CB8AC3E}">
        <p14:creationId xmlns:p14="http://schemas.microsoft.com/office/powerpoint/2010/main" val="29037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14375" y="207056"/>
            <a:ext cx="10515600" cy="1325563"/>
          </a:xfrm>
        </p:spPr>
        <p:txBody>
          <a:bodyPr>
            <a:normAutofit/>
          </a:bodyPr>
          <a:lstStyle/>
          <a:p>
            <a:pPr eaLnBrk="1" hangingPunct="1"/>
            <a:r>
              <a:rPr lang="en-US" altLang="en-US" dirty="0"/>
              <a:t>Categorize Questions: Closed/Open</a:t>
            </a:r>
          </a:p>
        </p:txBody>
      </p:sp>
      <p:sp>
        <p:nvSpPr>
          <p:cNvPr id="46082" name="Content Placeholder 2"/>
          <p:cNvSpPr>
            <a:spLocks noGrp="1"/>
          </p:cNvSpPr>
          <p:nvPr>
            <p:ph idx="1"/>
          </p:nvPr>
        </p:nvSpPr>
        <p:spPr>
          <a:xfrm>
            <a:off x="838200" y="1825630"/>
            <a:ext cx="10515600" cy="3622029"/>
          </a:xfrm>
        </p:spPr>
        <p:txBody>
          <a:bodyPr>
            <a:normAutofit fontScale="85000" lnSpcReduction="10000"/>
          </a:bodyPr>
          <a:lstStyle/>
          <a:p>
            <a:pPr marL="0" indent="0">
              <a:buNone/>
            </a:pPr>
            <a:r>
              <a:rPr lang="en-US" altLang="en-US" sz="3500" u="sng" dirty="0">
                <a:solidFill>
                  <a:srgbClr val="000000"/>
                </a:solidFill>
              </a:rPr>
              <a:t>Definitions</a:t>
            </a:r>
            <a:r>
              <a:rPr lang="en-US" altLang="en-US" sz="3500" dirty="0">
                <a:solidFill>
                  <a:srgbClr val="000000"/>
                </a:solidFill>
              </a:rPr>
              <a:t>: </a:t>
            </a:r>
            <a:endParaRPr lang="en-US" altLang="en-US" sz="3500" b="1" dirty="0">
              <a:solidFill>
                <a:srgbClr val="000000"/>
              </a:solidFill>
            </a:endParaRPr>
          </a:p>
          <a:p>
            <a:pPr lvl="1" eaLnBrk="1" hangingPunct="1">
              <a:lnSpc>
                <a:spcPct val="90000"/>
              </a:lnSpc>
            </a:pPr>
            <a:r>
              <a:rPr lang="en-US" altLang="en-US" sz="3500" b="1" dirty="0">
                <a:solidFill>
                  <a:srgbClr val="000000"/>
                </a:solidFill>
              </a:rPr>
              <a:t>Closed-ended </a:t>
            </a:r>
            <a:r>
              <a:rPr lang="en-US" altLang="en-US" sz="3500" dirty="0">
                <a:solidFill>
                  <a:srgbClr val="000000"/>
                </a:solidFill>
              </a:rPr>
              <a:t>questions can be answered with a “yes” or  “no” or with a </a:t>
            </a:r>
            <a:r>
              <a:rPr lang="en-US" altLang="en-US" sz="3500" b="1" dirty="0">
                <a:solidFill>
                  <a:srgbClr val="000000"/>
                </a:solidFill>
              </a:rPr>
              <a:t>one-word </a:t>
            </a:r>
            <a:r>
              <a:rPr lang="en-US" altLang="en-US" sz="3500" dirty="0">
                <a:solidFill>
                  <a:srgbClr val="000000"/>
                </a:solidFill>
              </a:rPr>
              <a:t>answer.</a:t>
            </a:r>
          </a:p>
          <a:p>
            <a:pPr lvl="1">
              <a:spcBef>
                <a:spcPts val="1800"/>
              </a:spcBef>
            </a:pPr>
            <a:r>
              <a:rPr lang="en-US" altLang="en-US" sz="3500" b="1" dirty="0">
                <a:solidFill>
                  <a:srgbClr val="000000"/>
                </a:solidFill>
              </a:rPr>
              <a:t>Open-ended</a:t>
            </a:r>
            <a:r>
              <a:rPr lang="en-US" altLang="en-US" sz="3500" dirty="0">
                <a:solidFill>
                  <a:srgbClr val="000000"/>
                </a:solidFill>
              </a:rPr>
              <a:t> questions require </a:t>
            </a:r>
          </a:p>
          <a:p>
            <a:pPr lvl="1">
              <a:spcBef>
                <a:spcPct val="0"/>
              </a:spcBef>
              <a:spcAft>
                <a:spcPts val="1800"/>
              </a:spcAft>
              <a:buNone/>
            </a:pPr>
            <a:r>
              <a:rPr lang="en-US" altLang="en-US" sz="3500" dirty="0">
                <a:solidFill>
                  <a:srgbClr val="000000"/>
                </a:solidFill>
              </a:rPr>
              <a:t>  more </a:t>
            </a:r>
            <a:r>
              <a:rPr lang="en-US" altLang="en-US" sz="3500" b="1" dirty="0">
                <a:solidFill>
                  <a:srgbClr val="000000"/>
                </a:solidFill>
              </a:rPr>
              <a:t>explanation</a:t>
            </a:r>
            <a:r>
              <a:rPr lang="en-US" altLang="en-US" sz="3500" dirty="0">
                <a:solidFill>
                  <a:srgbClr val="000000"/>
                </a:solidFill>
              </a:rPr>
              <a:t>. </a:t>
            </a:r>
          </a:p>
          <a:p>
            <a:pPr lvl="1">
              <a:spcBef>
                <a:spcPct val="0"/>
              </a:spcBef>
              <a:spcAft>
                <a:spcPts val="1800"/>
              </a:spcAft>
              <a:buNone/>
            </a:pPr>
            <a:endParaRPr lang="en-US" altLang="en-US" sz="1000" dirty="0">
              <a:solidFill>
                <a:srgbClr val="000000"/>
              </a:solidFill>
            </a:endParaRPr>
          </a:p>
          <a:p>
            <a:pPr marL="0" indent="0">
              <a:spcBef>
                <a:spcPct val="0"/>
              </a:spcBef>
              <a:buNone/>
            </a:pPr>
            <a:r>
              <a:rPr lang="en-US" altLang="en-US" sz="3500" u="sng" dirty="0">
                <a:solidFill>
                  <a:srgbClr val="000000"/>
                </a:solidFill>
              </a:rPr>
              <a:t>Directions</a:t>
            </a:r>
            <a:r>
              <a:rPr lang="en-US" altLang="en-US" sz="3500" dirty="0">
                <a:solidFill>
                  <a:srgbClr val="000000"/>
                </a:solidFill>
              </a:rPr>
              <a:t>: Identify your questions as closed-ended or open-ended by </a:t>
            </a:r>
            <a:r>
              <a:rPr lang="en-US" altLang="en-US" sz="3500" b="1" dirty="0">
                <a:solidFill>
                  <a:srgbClr val="000000"/>
                </a:solidFill>
              </a:rPr>
              <a:t>marking them </a:t>
            </a:r>
            <a:r>
              <a:rPr lang="en-US" altLang="en-US" sz="3500" dirty="0">
                <a:solidFill>
                  <a:srgbClr val="000000"/>
                </a:solidFill>
              </a:rPr>
              <a:t>with a </a:t>
            </a:r>
            <a:r>
              <a:rPr lang="en-US" altLang="en-US" sz="3500" b="1" dirty="0">
                <a:solidFill>
                  <a:srgbClr val="000000"/>
                </a:solidFill>
              </a:rPr>
              <a:t>“C”</a:t>
            </a:r>
            <a:r>
              <a:rPr lang="en-US" altLang="ja-JP" sz="3500" dirty="0">
                <a:solidFill>
                  <a:srgbClr val="000000"/>
                </a:solidFill>
              </a:rPr>
              <a:t> or an </a:t>
            </a:r>
            <a:r>
              <a:rPr lang="en-US" altLang="en-US" sz="3500" b="1" dirty="0">
                <a:solidFill>
                  <a:srgbClr val="000000"/>
                </a:solidFill>
              </a:rPr>
              <a:t>“</a:t>
            </a:r>
            <a:r>
              <a:rPr lang="en-US" altLang="ja-JP" sz="3500" b="1" dirty="0">
                <a:solidFill>
                  <a:srgbClr val="000000"/>
                </a:solidFill>
              </a:rPr>
              <a:t>O.</a:t>
            </a:r>
            <a:r>
              <a:rPr lang="en-US" altLang="en-US" sz="3500" b="1" dirty="0">
                <a:solidFill>
                  <a:srgbClr val="000000"/>
                </a:solidFill>
              </a:rPr>
              <a:t>”</a:t>
            </a:r>
            <a:endParaRPr lang="en-US" altLang="en-US" sz="3500" dirty="0">
              <a:solidFill>
                <a:srgbClr val="000000"/>
              </a:solidFill>
            </a:endParaRPr>
          </a:p>
        </p:txBody>
      </p:sp>
    </p:spTree>
    <p:custDataLst>
      <p:tags r:id="rId1"/>
    </p:custDataLst>
    <p:extLst>
      <p:ext uri="{BB962C8B-B14F-4D97-AF65-F5344CB8AC3E}">
        <p14:creationId xmlns:p14="http://schemas.microsoft.com/office/powerpoint/2010/main" val="184332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dirty="0"/>
              <a:t>Discuss</a:t>
            </a:r>
          </a:p>
        </p:txBody>
      </p:sp>
      <p:graphicFrame>
        <p:nvGraphicFramePr>
          <p:cNvPr id="5" name="Content Placeholder 3"/>
          <p:cNvGraphicFramePr>
            <a:graphicFrameLocks noGrp="1"/>
          </p:cNvGraphicFramePr>
          <p:nvPr>
            <p:extLst>
              <p:ext uri="{D42A27DB-BD31-4B8C-83A1-F6EECF244321}">
                <p14:modId xmlns:p14="http://schemas.microsoft.com/office/powerpoint/2010/main" val="1158448165"/>
              </p:ext>
            </p:extLst>
          </p:nvPr>
        </p:nvGraphicFramePr>
        <p:xfrm>
          <a:off x="2341125" y="1893654"/>
          <a:ext cx="7075803" cy="3737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894963" y="3041516"/>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6" name="Google Shape;454;p49"/>
          <p:cNvSpPr/>
          <p:nvPr/>
        </p:nvSpPr>
        <p:spPr>
          <a:xfrm>
            <a:off x="10628926" y="231633"/>
            <a:ext cx="962143" cy="64759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16538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38200" y="265903"/>
            <a:ext cx="10515600" cy="1325563"/>
          </a:xfrm>
        </p:spPr>
        <p:txBody>
          <a:bodyPr>
            <a:normAutofit/>
          </a:bodyPr>
          <a:lstStyle/>
          <a:p>
            <a:pPr eaLnBrk="1" hangingPunct="1"/>
            <a:r>
              <a:rPr lang="en-US" altLang="en-US" dirty="0"/>
              <a:t>Discuss</a:t>
            </a:r>
          </a:p>
        </p:txBody>
      </p:sp>
      <p:graphicFrame>
        <p:nvGraphicFramePr>
          <p:cNvPr id="7" name="Content Placeholder 3"/>
          <p:cNvGraphicFramePr>
            <a:graphicFrameLocks noGrp="1"/>
          </p:cNvGraphicFramePr>
          <p:nvPr>
            <p:extLst>
              <p:ext uri="{D42A27DB-BD31-4B8C-83A1-F6EECF244321}">
                <p14:modId xmlns:p14="http://schemas.microsoft.com/office/powerpoint/2010/main" val="250849878"/>
              </p:ext>
            </p:extLst>
          </p:nvPr>
        </p:nvGraphicFramePr>
        <p:xfrm>
          <a:off x="2425433" y="1854740"/>
          <a:ext cx="7107623" cy="3856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1"/>
          <p:cNvSpPr/>
          <p:nvPr/>
        </p:nvSpPr>
        <p:spPr>
          <a:xfrm>
            <a:off x="5979270" y="3015578"/>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6" name="Google Shape;454;p49"/>
          <p:cNvSpPr/>
          <p:nvPr/>
        </p:nvSpPr>
        <p:spPr>
          <a:xfrm>
            <a:off x="10628926" y="231633"/>
            <a:ext cx="962143" cy="64759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10544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42"/>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838200" y="221333"/>
            <a:ext cx="10515600" cy="1234047"/>
          </a:xfrm>
        </p:spPr>
        <p:txBody>
          <a:bodyPr>
            <a:normAutofit/>
          </a:bodyPr>
          <a:lstStyle/>
          <a:p>
            <a:pPr eaLnBrk="1" hangingPunct="1"/>
            <a:r>
              <a:rPr lang="en-US" altLang="en-US" dirty="0"/>
              <a:t>Improve Questions</a:t>
            </a:r>
          </a:p>
        </p:txBody>
      </p:sp>
      <p:sp>
        <p:nvSpPr>
          <p:cNvPr id="4" name="Content Placeholder 3"/>
          <p:cNvSpPr>
            <a:spLocks noGrp="1"/>
          </p:cNvSpPr>
          <p:nvPr>
            <p:ph idx="1"/>
          </p:nvPr>
        </p:nvSpPr>
        <p:spPr>
          <a:xfrm>
            <a:off x="900193" y="1770997"/>
            <a:ext cx="10515600" cy="4944128"/>
          </a:xfrm>
        </p:spPr>
        <p:txBody>
          <a:bodyPr>
            <a:normAutofit/>
          </a:bodyPr>
          <a:lstStyle/>
          <a:p>
            <a:pPr eaLnBrk="1" hangingPunct="1">
              <a:spcBef>
                <a:spcPts val="400"/>
              </a:spcBef>
            </a:pPr>
            <a:r>
              <a:rPr lang="en-US" altLang="en-US" sz="2800" dirty="0">
                <a:solidFill>
                  <a:srgbClr val="000000"/>
                </a:solidFill>
              </a:rPr>
              <a:t>Take one </a:t>
            </a:r>
            <a:r>
              <a:rPr lang="en-US" altLang="en-US" sz="2800" b="1" dirty="0"/>
              <a:t>closed-ended question</a:t>
            </a:r>
            <a:r>
              <a:rPr lang="en-US" altLang="en-US" sz="2800" b="1" dirty="0">
                <a:solidFill>
                  <a:srgbClr val="9D90A0"/>
                </a:solidFill>
              </a:rPr>
              <a:t> </a:t>
            </a:r>
            <a:r>
              <a:rPr lang="en-US" altLang="en-US" sz="2800" dirty="0">
                <a:solidFill>
                  <a:srgbClr val="000000"/>
                </a:solidFill>
              </a:rPr>
              <a:t>and change it</a:t>
            </a:r>
            <a:r>
              <a:rPr lang="en-US" altLang="en-US" sz="2800" b="1" dirty="0">
                <a:solidFill>
                  <a:srgbClr val="000000"/>
                </a:solidFill>
              </a:rPr>
              <a:t> </a:t>
            </a:r>
            <a:r>
              <a:rPr lang="en-US" altLang="en-US" sz="2800" dirty="0">
                <a:solidFill>
                  <a:srgbClr val="000000"/>
                </a:solidFill>
              </a:rPr>
              <a:t>into an </a:t>
            </a:r>
            <a:r>
              <a:rPr lang="en-US" altLang="en-US" sz="2800" b="1" dirty="0"/>
              <a:t>open-ended question</a:t>
            </a:r>
            <a:r>
              <a:rPr lang="en-US" altLang="en-US" sz="2800" dirty="0">
                <a:solidFill>
                  <a:srgbClr val="000000"/>
                </a:solidFill>
              </a:rPr>
              <a:t>.</a:t>
            </a:r>
          </a:p>
          <a:p>
            <a:pPr eaLnBrk="1" hangingPunct="1">
              <a:spcBef>
                <a:spcPts val="400"/>
              </a:spcBef>
              <a:spcAft>
                <a:spcPts val="600"/>
              </a:spcAft>
              <a:buFont typeface="Wingdings" panose="05000000000000000000" pitchFamily="2" charset="2"/>
              <a:buNone/>
            </a:pPr>
            <a:endParaRPr lang="en-US" altLang="en-US" dirty="0">
              <a:solidFill>
                <a:srgbClr val="000000"/>
              </a:solidFill>
            </a:endParaRPr>
          </a:p>
          <a:p>
            <a:pPr eaLnBrk="1" hangingPunct="1">
              <a:spcBef>
                <a:spcPts val="1600"/>
              </a:spcBef>
              <a:buFont typeface="Wingdings" panose="05000000000000000000" pitchFamily="2" charset="2"/>
              <a:buNone/>
            </a:pPr>
            <a:endParaRPr lang="en-US" altLang="en-US" dirty="0">
              <a:solidFill>
                <a:srgbClr val="000000"/>
              </a:solidFill>
            </a:endParaRPr>
          </a:p>
          <a:p>
            <a:pPr eaLnBrk="1" hangingPunct="1">
              <a:spcBef>
                <a:spcPts val="1200"/>
              </a:spcBef>
            </a:pPr>
            <a:endParaRPr lang="en-US" altLang="en-US" sz="800" dirty="0">
              <a:solidFill>
                <a:srgbClr val="000000"/>
              </a:solidFill>
            </a:endParaRPr>
          </a:p>
          <a:p>
            <a:pPr eaLnBrk="1" hangingPunct="1">
              <a:spcBef>
                <a:spcPts val="1200"/>
              </a:spcBef>
            </a:pPr>
            <a:r>
              <a:rPr lang="en-US" altLang="en-US" sz="2800" dirty="0">
                <a:solidFill>
                  <a:srgbClr val="000000"/>
                </a:solidFill>
              </a:rPr>
              <a:t>Take one </a:t>
            </a:r>
            <a:r>
              <a:rPr lang="en-US" altLang="en-US" sz="2800" b="1" dirty="0"/>
              <a:t>open-ended question </a:t>
            </a:r>
            <a:r>
              <a:rPr lang="en-US" altLang="en-US" sz="2800" dirty="0">
                <a:solidFill>
                  <a:srgbClr val="000000"/>
                </a:solidFill>
              </a:rPr>
              <a:t>and change it</a:t>
            </a:r>
            <a:r>
              <a:rPr lang="en-US" altLang="en-US" sz="2800" b="1" dirty="0">
                <a:solidFill>
                  <a:srgbClr val="000000"/>
                </a:solidFill>
              </a:rPr>
              <a:t> </a:t>
            </a:r>
            <a:r>
              <a:rPr lang="en-US" altLang="en-US" sz="2800" dirty="0">
                <a:solidFill>
                  <a:srgbClr val="000000"/>
                </a:solidFill>
              </a:rPr>
              <a:t>into a </a:t>
            </a:r>
            <a:r>
              <a:rPr lang="en-US" altLang="en-US" sz="2800" b="1" dirty="0"/>
              <a:t>closed-ended question</a:t>
            </a:r>
            <a:r>
              <a:rPr lang="en-US" altLang="en-US" sz="2800" dirty="0">
                <a:solidFill>
                  <a:srgbClr val="000000"/>
                </a:solidFill>
              </a:rPr>
              <a:t>.</a:t>
            </a:r>
          </a:p>
          <a:p>
            <a:pPr eaLnBrk="1" hangingPunct="1"/>
            <a:endParaRPr lang="en-US" altLang="en-US" dirty="0">
              <a:solidFill>
                <a:srgbClr val="000000"/>
              </a:solidFill>
            </a:endParaRPr>
          </a:p>
          <a:p>
            <a:pPr eaLnBrk="1" hangingPunct="1"/>
            <a:endParaRPr lang="en-US" altLang="en-US" dirty="0">
              <a:solidFill>
                <a:srgbClr val="000000"/>
              </a:solidFill>
            </a:endParaRPr>
          </a:p>
          <a:p>
            <a:pPr eaLnBrk="1" hangingPunct="1"/>
            <a:r>
              <a:rPr lang="en-US" altLang="en-US" dirty="0"/>
              <a:t>Add these as new questions at the bottom of your list.</a:t>
            </a:r>
          </a:p>
        </p:txBody>
      </p:sp>
      <p:sp>
        <p:nvSpPr>
          <p:cNvPr id="3" name="TextBox 2"/>
          <p:cNvSpPr txBox="1"/>
          <p:nvPr/>
        </p:nvSpPr>
        <p:spPr>
          <a:xfrm>
            <a:off x="2463707" y="2844991"/>
            <a:ext cx="2481263"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entury Gothic" panose="020B0502020202020204" pitchFamily="34" charset="0"/>
              </a:rPr>
              <a:t>Closed</a:t>
            </a:r>
          </a:p>
        </p:txBody>
      </p:sp>
      <p:cxnSp>
        <p:nvCxnSpPr>
          <p:cNvPr id="6" name="Straight Arrow Connector 5"/>
          <p:cNvCxnSpPr/>
          <p:nvPr/>
        </p:nvCxnSpPr>
        <p:spPr>
          <a:xfrm flipV="1">
            <a:off x="5269429" y="3154642"/>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6558" y="2883366"/>
            <a:ext cx="1809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entury Gothic" panose="020B0502020202020204" pitchFamily="34" charset="0"/>
              </a:rPr>
              <a:t>Open</a:t>
            </a:r>
          </a:p>
        </p:txBody>
      </p:sp>
      <p:sp>
        <p:nvSpPr>
          <p:cNvPr id="13" name="TextBox 12"/>
          <p:cNvSpPr txBox="1"/>
          <p:nvPr/>
        </p:nvSpPr>
        <p:spPr>
          <a:xfrm>
            <a:off x="7440802" y="4876351"/>
            <a:ext cx="2481263"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entury Gothic" panose="020B0502020202020204" pitchFamily="34" charset="0"/>
              </a:rPr>
              <a:t>Closed</a:t>
            </a:r>
          </a:p>
        </p:txBody>
      </p:sp>
      <p:cxnSp>
        <p:nvCxnSpPr>
          <p:cNvPr id="14" name="Straight Arrow Connector 13"/>
          <p:cNvCxnSpPr/>
          <p:nvPr/>
        </p:nvCxnSpPr>
        <p:spPr>
          <a:xfrm flipV="1">
            <a:off x="4966497" y="5126106"/>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4043" y="4932192"/>
            <a:ext cx="1809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entury Gothic" panose="020B0502020202020204" pitchFamily="34" charset="0"/>
              </a:rPr>
              <a:t>Open</a:t>
            </a:r>
          </a:p>
        </p:txBody>
      </p:sp>
    </p:spTree>
    <p:custDataLst>
      <p:tags r:id="rId1"/>
    </p:custDataLst>
    <p:extLst>
      <p:ext uri="{BB962C8B-B14F-4D97-AF65-F5344CB8AC3E}">
        <p14:creationId xmlns:p14="http://schemas.microsoft.com/office/powerpoint/2010/main" val="27701077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7" end="7"/>
                                            </p:txEl>
                                          </p:spTgt>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nodeType="afterGroup">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759543" y="220573"/>
            <a:ext cx="10515600" cy="1325563"/>
          </a:xfrm>
        </p:spPr>
        <p:txBody>
          <a:bodyPr>
            <a:normAutofit/>
          </a:bodyPr>
          <a:lstStyle/>
          <a:p>
            <a:pPr eaLnBrk="1" hangingPunct="1"/>
            <a:r>
              <a:rPr lang="en-US" altLang="en-US" dirty="0"/>
              <a:t>Prioritize Questions </a:t>
            </a:r>
          </a:p>
        </p:txBody>
      </p:sp>
      <p:sp>
        <p:nvSpPr>
          <p:cNvPr id="3" name="Content Placeholder 2"/>
          <p:cNvSpPr>
            <a:spLocks noGrp="1"/>
          </p:cNvSpPr>
          <p:nvPr>
            <p:ph idx="1"/>
          </p:nvPr>
        </p:nvSpPr>
        <p:spPr>
          <a:xfrm>
            <a:off x="838200" y="1825625"/>
            <a:ext cx="10515600" cy="3712656"/>
          </a:xfrm>
        </p:spPr>
        <p:txBody>
          <a:bodyPr>
            <a:normAutofit/>
          </a:bodyPr>
          <a:lstStyle/>
          <a:p>
            <a:pPr marL="0" indent="0">
              <a:buNone/>
            </a:pPr>
            <a:r>
              <a:rPr lang="en-US" altLang="en-US" sz="3200" b="1" dirty="0">
                <a:solidFill>
                  <a:srgbClr val="000000"/>
                </a:solidFill>
              </a:rPr>
              <a:t>Review your list of questions </a:t>
            </a:r>
          </a:p>
          <a:p>
            <a:pPr marL="228600" lvl="1" indent="0">
              <a:lnSpc>
                <a:spcPct val="100000"/>
              </a:lnSpc>
              <a:spcBef>
                <a:spcPts val="800"/>
              </a:spcBef>
              <a:spcAft>
                <a:spcPts val="600"/>
              </a:spcAft>
            </a:pPr>
            <a:r>
              <a:rPr lang="en-US" altLang="en-US" sz="3000" dirty="0">
                <a:solidFill>
                  <a:srgbClr val="000000"/>
                </a:solidFill>
              </a:rPr>
              <a:t> </a:t>
            </a:r>
            <a:r>
              <a:rPr lang="en-US" altLang="en-US" sz="2800" dirty="0">
                <a:solidFill>
                  <a:srgbClr val="000000"/>
                </a:solidFill>
              </a:rPr>
              <a:t>Choose three questions that you are most curious to discuss further.</a:t>
            </a:r>
          </a:p>
          <a:p>
            <a:pPr marL="228600" lvl="1" indent="0">
              <a:lnSpc>
                <a:spcPct val="100000"/>
              </a:lnSpc>
              <a:spcBef>
                <a:spcPts val="800"/>
              </a:spcBef>
            </a:pPr>
            <a:r>
              <a:rPr lang="en-US" altLang="en-US" sz="2800" dirty="0">
                <a:solidFill>
                  <a:srgbClr val="000000"/>
                </a:solidFill>
              </a:rPr>
              <a:t> While prioritizing, think about your Question Focus, </a:t>
            </a:r>
            <a:r>
              <a:rPr lang="en-US" altLang="en-US" sz="2800" i="1" dirty="0">
                <a:solidFill>
                  <a:srgbClr val="000000"/>
                </a:solidFill>
              </a:rPr>
              <a:t>Curiosity is deviant</a:t>
            </a:r>
            <a:r>
              <a:rPr lang="en-US" altLang="en-US" sz="2800" dirty="0"/>
              <a:t>. </a:t>
            </a:r>
          </a:p>
          <a:p>
            <a:pPr marL="228600" lvl="1" indent="0">
              <a:lnSpc>
                <a:spcPct val="100000"/>
              </a:lnSpc>
              <a:spcBef>
                <a:spcPts val="800"/>
              </a:spcBef>
            </a:pPr>
            <a:r>
              <a:rPr lang="en-US" altLang="en-US" sz="2800" dirty="0">
                <a:solidFill>
                  <a:srgbClr val="000000"/>
                </a:solidFill>
              </a:rPr>
              <a:t>Then, think about why you chose those questions.</a:t>
            </a:r>
          </a:p>
        </p:txBody>
      </p:sp>
    </p:spTree>
    <p:custDataLst>
      <p:tags r:id="rId1"/>
    </p:custDataLst>
    <p:extLst>
      <p:ext uri="{BB962C8B-B14F-4D97-AF65-F5344CB8AC3E}">
        <p14:creationId xmlns:p14="http://schemas.microsoft.com/office/powerpoint/2010/main" val="75466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739879" y="200909"/>
            <a:ext cx="10515600" cy="1325563"/>
          </a:xfrm>
        </p:spPr>
        <p:txBody>
          <a:bodyPr>
            <a:normAutofit/>
          </a:bodyPr>
          <a:lstStyle/>
          <a:p>
            <a:pPr eaLnBrk="1" hangingPunct="1"/>
            <a:r>
              <a:rPr lang="en-US" altLang="en-US" dirty="0"/>
              <a:t>Action Plan</a:t>
            </a:r>
          </a:p>
        </p:txBody>
      </p:sp>
      <p:sp>
        <p:nvSpPr>
          <p:cNvPr id="111619" name="Content Placeholder 2"/>
          <p:cNvSpPr>
            <a:spLocks noGrp="1"/>
          </p:cNvSpPr>
          <p:nvPr>
            <p:ph idx="1"/>
          </p:nvPr>
        </p:nvSpPr>
        <p:spPr/>
        <p:txBody>
          <a:bodyPr/>
          <a:lstStyle/>
          <a:p>
            <a:pPr marL="0" indent="0">
              <a:buNone/>
            </a:pPr>
            <a:r>
              <a:rPr lang="en-US" altLang="en-US" sz="3200" dirty="0"/>
              <a:t>Moving from priority questions into action steps.</a:t>
            </a:r>
          </a:p>
          <a:p>
            <a:pPr marL="0" indent="0">
              <a:spcBef>
                <a:spcPts val="1800"/>
              </a:spcBef>
              <a:buNone/>
            </a:pPr>
            <a:endParaRPr lang="en-US" altLang="en-US" sz="800" dirty="0"/>
          </a:p>
          <a:p>
            <a:pPr marL="0" indent="0">
              <a:spcBef>
                <a:spcPts val="1800"/>
              </a:spcBef>
              <a:buNone/>
            </a:pPr>
            <a:r>
              <a:rPr lang="en-US" altLang="en-US" sz="3200" dirty="0"/>
              <a:t>In order to answer your priority questions:</a:t>
            </a:r>
          </a:p>
          <a:p>
            <a:pPr lvl="2">
              <a:spcBef>
                <a:spcPts val="1800"/>
              </a:spcBef>
            </a:pPr>
            <a:r>
              <a:rPr lang="en-US" altLang="en-US" sz="2800" dirty="0"/>
              <a:t>What do you need to </a:t>
            </a:r>
            <a:r>
              <a:rPr lang="en-US" altLang="en-US" sz="2800" i="1" dirty="0"/>
              <a:t>know</a:t>
            </a:r>
            <a:r>
              <a:rPr lang="en-US" altLang="en-US" sz="2800" dirty="0"/>
              <a:t>? </a:t>
            </a:r>
            <a:r>
              <a:rPr lang="en-US" altLang="en-US" sz="2800" b="1" dirty="0"/>
              <a:t>Information </a:t>
            </a:r>
          </a:p>
          <a:p>
            <a:pPr lvl="2">
              <a:spcBef>
                <a:spcPts val="1800"/>
              </a:spcBef>
            </a:pPr>
            <a:r>
              <a:rPr lang="en-US" altLang="en-US" sz="2800" dirty="0"/>
              <a:t>What do you need to </a:t>
            </a:r>
            <a:r>
              <a:rPr lang="en-US" altLang="en-US" sz="2800" i="1" dirty="0"/>
              <a:t>do</a:t>
            </a:r>
            <a:r>
              <a:rPr lang="en-US" altLang="en-US" sz="2800" dirty="0"/>
              <a:t>? </a:t>
            </a:r>
            <a:r>
              <a:rPr lang="en-US" altLang="en-US" sz="2800" b="1" dirty="0"/>
              <a:t>Tasks</a:t>
            </a:r>
          </a:p>
          <a:p>
            <a:pPr marL="0" indent="0">
              <a:spcBef>
                <a:spcPts val="1800"/>
              </a:spcBef>
              <a:buNone/>
            </a:pPr>
            <a:endParaRPr lang="en-US" altLang="en-US" sz="3200" dirty="0"/>
          </a:p>
          <a:p>
            <a:pPr marL="0" indent="0">
              <a:spcBef>
                <a:spcPts val="1800"/>
              </a:spcBef>
              <a:buNone/>
            </a:pPr>
            <a:r>
              <a:rPr lang="en-US" altLang="en-US" sz="3200" dirty="0"/>
              <a:t>Write down a couple ideas you have.</a:t>
            </a:r>
          </a:p>
        </p:txBody>
      </p:sp>
    </p:spTree>
    <p:custDataLst>
      <p:tags r:id="rId1"/>
    </p:custDataLst>
    <p:extLst>
      <p:ext uri="{BB962C8B-B14F-4D97-AF65-F5344CB8AC3E}">
        <p14:creationId xmlns:p14="http://schemas.microsoft.com/office/powerpoint/2010/main" val="286918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8631" y="114316"/>
            <a:ext cx="11951824" cy="1325563"/>
          </a:xfrm>
        </p:spPr>
        <p:txBody>
          <a:bodyPr>
            <a:normAutofit/>
          </a:bodyPr>
          <a:lstStyle/>
          <a:p>
            <a:r>
              <a:rPr lang="en-US" sz="4000" dirty="0"/>
              <a:t>Access RQI’s Free QFT Resources</a:t>
            </a:r>
          </a:p>
        </p:txBody>
      </p:sp>
      <p:sp>
        <p:nvSpPr>
          <p:cNvPr id="6" name="Content Placeholder 8"/>
          <p:cNvSpPr txBox="1">
            <a:spLocks/>
          </p:cNvSpPr>
          <p:nvPr/>
        </p:nvSpPr>
        <p:spPr>
          <a:xfrm>
            <a:off x="768631" y="1439879"/>
            <a:ext cx="10161307" cy="1481967"/>
          </a:xfrm>
          <a:prstGeom prst="rect">
            <a:avLst/>
          </a:prstGeom>
          <a:ln w="285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Arial"/>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9pPr>
          </a:lstStyle>
          <a:p>
            <a:pPr marL="0" indent="0">
              <a:buNone/>
              <a:defRPr/>
            </a:pPr>
            <a:endParaRPr lang="en-US" altLang="en-US" sz="3200" dirty="0">
              <a:latin typeface="Rockwell" panose="02060603020205020403" pitchFamily="18" charset="0"/>
            </a:endParaRPr>
          </a:p>
          <a:p>
            <a:pPr marL="0" indent="0">
              <a:spcBef>
                <a:spcPts val="0"/>
              </a:spcBef>
              <a:buNone/>
              <a:defRPr/>
            </a:pPr>
            <a:r>
              <a:rPr lang="en-US" altLang="en-US" sz="3200" b="1" dirty="0">
                <a:latin typeface="Century Gothic" panose="020B0502020202020204" pitchFamily="34" charset="0"/>
              </a:rPr>
              <a:t>https://</a:t>
            </a:r>
            <a:r>
              <a:rPr lang="en-US" altLang="en-US" sz="3200" b="1" dirty="0" err="1">
                <a:latin typeface="Century Gothic" panose="020B0502020202020204" pitchFamily="34" charset="0"/>
              </a:rPr>
              <a:t>rightquestion.org</a:t>
            </a:r>
            <a:r>
              <a:rPr lang="en-US" altLang="en-US" sz="3200" b="1" dirty="0">
                <a:latin typeface="Century Gothic" panose="020B0502020202020204" pitchFamily="34" charset="0"/>
              </a:rPr>
              <a:t>/education/resources</a:t>
            </a:r>
            <a:endParaRPr lang="en-US" sz="3200" b="1" dirty="0">
              <a:latin typeface="Century Gothic" panose="020B0502020202020204" pitchFamily="34" charset="0"/>
            </a:endParaRPr>
          </a:p>
        </p:txBody>
      </p:sp>
      <p:sp>
        <p:nvSpPr>
          <p:cNvPr id="14" name="TextBox 13"/>
          <p:cNvSpPr txBox="1"/>
          <p:nvPr/>
        </p:nvSpPr>
        <p:spPr>
          <a:xfrm>
            <a:off x="919544" y="5053452"/>
            <a:ext cx="315425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rPr>
              <a:t>Classroom</a:t>
            </a:r>
            <a:r>
              <a:rPr kumimoji="0" lang="en-US" sz="1800" b="1" i="0" u="none" strike="noStrike" kern="1200" cap="none" spc="0" normalizeH="0" noProof="0" dirty="0">
                <a:ln>
                  <a:noFill/>
                </a:ln>
                <a:solidFill>
                  <a:srgbClr val="000000"/>
                </a:solidFill>
                <a:effectLst/>
                <a:uLnTx/>
                <a:uFillTx/>
                <a:latin typeface="Century Gothic" panose="020B0502020202020204" pitchFamily="34" charset="0"/>
              </a:rPr>
              <a:t> Examples</a:t>
            </a:r>
            <a:endPar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ndParaRPr>
          </a:p>
        </p:txBody>
      </p:sp>
      <p:sp>
        <p:nvSpPr>
          <p:cNvPr id="15" name="TextBox 14"/>
          <p:cNvSpPr txBox="1"/>
          <p:nvPr/>
        </p:nvSpPr>
        <p:spPr>
          <a:xfrm>
            <a:off x="4153138" y="5053452"/>
            <a:ext cx="3215335"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entury Gothic" panose="020B0502020202020204" pitchFamily="34" charset="0"/>
              </a:rPr>
              <a:t>Instructional Videos</a:t>
            </a:r>
            <a:endPar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ndParaRPr>
          </a:p>
        </p:txBody>
      </p:sp>
      <p:sp>
        <p:nvSpPr>
          <p:cNvPr id="16" name="TextBox 15"/>
          <p:cNvSpPr txBox="1"/>
          <p:nvPr/>
        </p:nvSpPr>
        <p:spPr>
          <a:xfrm>
            <a:off x="7873532" y="5053452"/>
            <a:ext cx="3948027"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rPr>
              <a:t>Planning</a:t>
            </a:r>
            <a:r>
              <a:rPr kumimoji="0" lang="en-US" sz="1800" b="1" i="0" u="none" strike="noStrike" kern="1200" cap="none" spc="0" normalizeH="0" noProof="0" dirty="0">
                <a:ln>
                  <a:noFill/>
                </a:ln>
                <a:solidFill>
                  <a:srgbClr val="000000"/>
                </a:solidFill>
                <a:effectLst/>
                <a:uLnTx/>
                <a:uFillTx/>
                <a:latin typeface="Century Gothic" panose="020B0502020202020204" pitchFamily="34" charset="0"/>
              </a:rPr>
              <a:t> Tools &amp; </a:t>
            </a: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rPr>
              <a:t>Templates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55353" y="3127600"/>
            <a:ext cx="1638871" cy="164592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09485" y="3112304"/>
            <a:ext cx="1174377" cy="166121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0861" t="8726" r="20585" b="8910"/>
          <a:stretch/>
        </p:blipFill>
        <p:spPr>
          <a:xfrm>
            <a:off x="8326649" y="3301289"/>
            <a:ext cx="2093328" cy="1472231"/>
          </a:xfrm>
          <a:prstGeom prst="rect">
            <a:avLst/>
          </a:prstGeom>
        </p:spPr>
      </p:pic>
    </p:spTree>
    <p:custDataLst>
      <p:tags r:id="rId1"/>
    </p:custDataLst>
    <p:extLst>
      <p:ext uri="{BB962C8B-B14F-4D97-AF65-F5344CB8AC3E}">
        <p14:creationId xmlns:p14="http://schemas.microsoft.com/office/powerpoint/2010/main" val="148960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39877" y="216310"/>
            <a:ext cx="10515600" cy="1325563"/>
          </a:xfrm>
        </p:spPr>
        <p:txBody>
          <a:bodyPr>
            <a:normAutofit/>
          </a:bodyPr>
          <a:lstStyle/>
          <a:p>
            <a:pPr eaLnBrk="1" hangingPunct="1"/>
            <a:r>
              <a:rPr lang="en-US" altLang="en-US" dirty="0"/>
              <a:t>Share</a:t>
            </a:r>
          </a:p>
        </p:txBody>
      </p:sp>
      <p:sp>
        <p:nvSpPr>
          <p:cNvPr id="112643" name="Content Placeholder 2"/>
          <p:cNvSpPr>
            <a:spLocks noGrp="1"/>
          </p:cNvSpPr>
          <p:nvPr>
            <p:ph idx="1"/>
          </p:nvPr>
        </p:nvSpPr>
        <p:spPr>
          <a:xfrm>
            <a:off x="739877" y="2148246"/>
            <a:ext cx="10515600" cy="2850137"/>
          </a:xfrm>
        </p:spPr>
        <p:txBody>
          <a:bodyPr>
            <a:noAutofit/>
          </a:bodyPr>
          <a:lstStyle/>
          <a:p>
            <a:pPr marL="514350" lvl="0" indent="-514350">
              <a:lnSpc>
                <a:spcPct val="100000"/>
              </a:lnSpc>
              <a:spcBef>
                <a:spcPts val="0"/>
              </a:spcBef>
              <a:buClr>
                <a:schemeClr val="accent1"/>
              </a:buClr>
              <a:buSzPts val="2100"/>
              <a:buFont typeface="Rockwell"/>
              <a:buAutoNum type="arabicPeriod"/>
            </a:pPr>
            <a:r>
              <a:rPr lang="en-US" dirty="0">
                <a:solidFill>
                  <a:srgbClr val="000000"/>
                </a:solidFill>
                <a:ea typeface="Rockwell"/>
                <a:cs typeface="Rockwell"/>
                <a:sym typeface="Rockwell"/>
              </a:rPr>
              <a:t>Your priority questions and rationale for choosing them</a:t>
            </a:r>
          </a:p>
          <a:p>
            <a:pPr marL="514350" lvl="0" indent="-514350">
              <a:lnSpc>
                <a:spcPct val="100000"/>
              </a:lnSpc>
              <a:spcBef>
                <a:spcPts val="0"/>
              </a:spcBef>
              <a:buClr>
                <a:schemeClr val="accent1"/>
              </a:buClr>
              <a:buSzPts val="2100"/>
              <a:buFont typeface="Rockwell"/>
              <a:buAutoNum type="arabicPeriod"/>
            </a:pPr>
            <a:r>
              <a:rPr lang="en-US" dirty="0">
                <a:solidFill>
                  <a:srgbClr val="000000"/>
                </a:solidFill>
                <a:ea typeface="Rockwell"/>
                <a:cs typeface="Rockwell"/>
                <a:sym typeface="Rockwell"/>
              </a:rPr>
              <a:t>One idea you had from your action plan</a:t>
            </a:r>
            <a:endParaRPr lang="en-US" dirty="0">
              <a:sym typeface="Rockwell"/>
            </a:endParaRPr>
          </a:p>
          <a:p>
            <a:pPr marL="514350" lvl="0" indent="-514350">
              <a:lnSpc>
                <a:spcPct val="100000"/>
              </a:lnSpc>
              <a:spcBef>
                <a:spcPts val="0"/>
              </a:spcBef>
              <a:buClr>
                <a:schemeClr val="accent1"/>
              </a:buClr>
              <a:buSzPts val="2100"/>
              <a:buFont typeface="Rockwell"/>
              <a:buAutoNum type="arabicPeriod"/>
            </a:pPr>
            <a:r>
              <a:rPr lang="en-US" dirty="0">
                <a:solidFill>
                  <a:srgbClr val="000000"/>
                </a:solidFill>
                <a:ea typeface="Rockwell"/>
                <a:cs typeface="Rockwell"/>
                <a:sym typeface="Rockwell"/>
              </a:rPr>
              <a:t>The numbers of your three priority questions in your original sequence       (For ex: “2, 4, 7 out of 8 total”)</a:t>
            </a:r>
            <a:endParaRPr lang="en-US" dirty="0"/>
          </a:p>
        </p:txBody>
      </p:sp>
      <p:sp>
        <p:nvSpPr>
          <p:cNvPr id="4" name="Google Shape;512;p54"/>
          <p:cNvSpPr/>
          <p:nvPr/>
        </p:nvSpPr>
        <p:spPr>
          <a:xfrm>
            <a:off x="10879271" y="360387"/>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2299259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49711" y="210741"/>
            <a:ext cx="10515600" cy="1325563"/>
          </a:xfrm>
        </p:spPr>
        <p:txBody>
          <a:bodyPr>
            <a:normAutofit/>
          </a:bodyPr>
          <a:lstStyle/>
          <a:p>
            <a:pPr eaLnBrk="1" hangingPunct="1"/>
            <a:r>
              <a:rPr lang="en-US" altLang="en-US" dirty="0"/>
              <a:t>Reflect</a:t>
            </a:r>
          </a:p>
        </p:txBody>
      </p:sp>
      <p:sp>
        <p:nvSpPr>
          <p:cNvPr id="49154" name="Content Placeholder 2"/>
          <p:cNvSpPr>
            <a:spLocks noGrp="1"/>
          </p:cNvSpPr>
          <p:nvPr>
            <p:ph idx="1"/>
          </p:nvPr>
        </p:nvSpPr>
        <p:spPr>
          <a:xfrm>
            <a:off x="838200" y="1825631"/>
            <a:ext cx="10515600" cy="2700979"/>
          </a:xfrm>
        </p:spPr>
        <p:txBody>
          <a:bodyPr>
            <a:normAutofit/>
          </a:bodyPr>
          <a:lstStyle/>
          <a:p>
            <a:pPr eaLnBrk="1" hangingPunct="1"/>
            <a:r>
              <a:rPr lang="en-US" altLang="en-US" sz="3000" dirty="0">
                <a:solidFill>
                  <a:srgbClr val="000000"/>
                </a:solidFill>
              </a:rPr>
              <a:t> </a:t>
            </a:r>
            <a:r>
              <a:rPr lang="en-US" altLang="en-US" sz="3200" dirty="0">
                <a:solidFill>
                  <a:srgbClr val="000000"/>
                </a:solidFill>
              </a:rPr>
              <a:t>What did you learn?</a:t>
            </a:r>
          </a:p>
          <a:p>
            <a:pPr eaLnBrk="1" hangingPunct="1"/>
            <a:r>
              <a:rPr lang="en-US" altLang="en-US" sz="3200" dirty="0">
                <a:solidFill>
                  <a:srgbClr val="000000"/>
                </a:solidFill>
              </a:rPr>
              <a:t> How did you learn it?</a:t>
            </a:r>
          </a:p>
          <a:p>
            <a:pPr eaLnBrk="1" hangingPunct="1"/>
            <a:r>
              <a:rPr lang="en-US" altLang="en-US" sz="3200" dirty="0">
                <a:solidFill>
                  <a:srgbClr val="000000"/>
                </a:solidFill>
              </a:rPr>
              <a:t>How could you use it in your work?</a:t>
            </a:r>
          </a:p>
        </p:txBody>
      </p:sp>
      <p:sp>
        <p:nvSpPr>
          <p:cNvPr id="6" name="Google Shape;520;p55"/>
          <p:cNvSpPr/>
          <p:nvPr/>
        </p:nvSpPr>
        <p:spPr>
          <a:xfrm>
            <a:off x="10091777" y="210741"/>
            <a:ext cx="840907" cy="5232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11357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841235" y="349854"/>
            <a:ext cx="7645400" cy="91697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4500"/>
              <a:buNone/>
            </a:pPr>
            <a:r>
              <a:rPr lang="en-US" sz="4400" dirty="0">
                <a:solidFill>
                  <a:schemeClr val="tx2"/>
                </a:solidFill>
                <a:latin typeface="Century Gothic" panose="020B0502020202020204" pitchFamily="34" charset="0"/>
              </a:rPr>
              <a:t>A Look Inside the Process</a:t>
            </a:r>
            <a:endParaRPr sz="4400" dirty="0">
              <a:solidFill>
                <a:schemeClr val="tx2"/>
              </a:solidFill>
              <a:latin typeface="Century Gothic" panose="020B0502020202020204" pitchFamily="34" charset="0"/>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Placeholder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276" y="1675417"/>
            <a:ext cx="3981808" cy="3642930"/>
          </a:xfrm>
          <a:prstGeom prst="rect">
            <a:avLst/>
          </a:prstGeom>
        </p:spPr>
      </p:pic>
    </p:spTree>
    <p:custDataLst>
      <p:tags r:id="rId1"/>
    </p:custDataLst>
    <p:extLst>
      <p:ext uri="{BB962C8B-B14F-4D97-AF65-F5344CB8AC3E}">
        <p14:creationId xmlns:p14="http://schemas.microsoft.com/office/powerpoint/2010/main" val="3804888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QFT, on one slide…</a:t>
            </a:r>
          </a:p>
        </p:txBody>
      </p:sp>
      <p:sp>
        <p:nvSpPr>
          <p:cNvPr id="3" name="Content Placeholder 2"/>
          <p:cNvSpPr>
            <a:spLocks noGrp="1"/>
          </p:cNvSpPr>
          <p:nvPr>
            <p:ph idx="1"/>
          </p:nvPr>
        </p:nvSpPr>
        <p:spPr>
          <a:xfrm>
            <a:off x="1136515" y="1606981"/>
            <a:ext cx="10515600" cy="4351338"/>
          </a:xfrm>
        </p:spPr>
        <p:txBody>
          <a:bodyPr>
            <a:normAutofit lnSpcReduction="10000"/>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b="1" dirty="0"/>
              <a:t>Produce</a:t>
            </a:r>
            <a:r>
              <a:rPr lang="en-US" dirty="0"/>
              <a:t>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b="1" dirty="0"/>
              <a:t>Improve</a:t>
            </a:r>
            <a:r>
              <a:rPr lang="en-US" dirty="0"/>
              <a:t>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b="1" dirty="0"/>
              <a:t>Strategize</a:t>
            </a:r>
            <a:r>
              <a:rPr lang="en-US" dirty="0"/>
              <a:t> </a:t>
            </a:r>
          </a:p>
          <a:p>
            <a:pPr lvl="2">
              <a:spcBef>
                <a:spcPts val="0"/>
              </a:spcBef>
              <a:spcAft>
                <a:spcPts val="600"/>
              </a:spcAft>
              <a:buFont typeface="Wingdings" panose="05000000000000000000" pitchFamily="2" charset="2"/>
              <a:buChar char="ü"/>
            </a:pPr>
            <a:r>
              <a:rPr lang="en-US" dirty="0"/>
              <a:t>Prioritize your questions</a:t>
            </a:r>
          </a:p>
          <a:p>
            <a:pPr lvl="2">
              <a:spcBef>
                <a:spcPts val="0"/>
              </a:spcBef>
              <a:spcAft>
                <a:spcPts val="600"/>
              </a:spcAft>
              <a:buFont typeface="Wingdings" panose="05000000000000000000" pitchFamily="2" charset="2"/>
              <a:buChar char="ü"/>
            </a:pPr>
            <a:r>
              <a:rPr lang="en-US" dirty="0"/>
              <a:t>Action plan or discuss next steps</a:t>
            </a:r>
          </a:p>
          <a:p>
            <a:pPr lvl="2">
              <a:spcBef>
                <a:spcPts val="0"/>
              </a:spcBef>
              <a:spcAft>
                <a:spcPts val="600"/>
              </a:spcAft>
              <a:buFont typeface="Wingdings" panose="05000000000000000000" pitchFamily="2" charset="2"/>
              <a:buChar char="ü"/>
            </a:pPr>
            <a:r>
              <a:rPr lang="en-US" dirty="0"/>
              <a:t>Share </a:t>
            </a:r>
          </a:p>
          <a:p>
            <a:pPr marL="457200" indent="-457200">
              <a:spcBef>
                <a:spcPts val="0"/>
              </a:spcBef>
              <a:spcAft>
                <a:spcPts val="600"/>
              </a:spcAft>
              <a:buFont typeface="+mj-lt"/>
              <a:buAutoNum type="arabicParenR" startAt="5"/>
            </a:pPr>
            <a:r>
              <a:rPr lang="en-US" b="1" dirty="0"/>
              <a:t>Reflect</a:t>
            </a:r>
          </a:p>
        </p:txBody>
      </p:sp>
      <p:sp>
        <p:nvSpPr>
          <p:cNvPr id="5" name="TextBox 4"/>
          <p:cNvSpPr txBox="1"/>
          <p:nvPr/>
        </p:nvSpPr>
        <p:spPr>
          <a:xfrm>
            <a:off x="7264549" y="1436971"/>
            <a:ext cx="4589576" cy="1477328"/>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Century Gothic" panose="020B0502020202020204" pitchFamily="34" charset="0"/>
              </a:rPr>
              <a:t>Ask as many questions as you can</a:t>
            </a:r>
          </a:p>
          <a:p>
            <a:pPr marL="342900" indent="-342900" defTabSz="457200">
              <a:buFont typeface="+mj-lt"/>
              <a:buAutoNum type="arabicPeriod"/>
              <a:defRPr/>
            </a:pPr>
            <a:r>
              <a:rPr lang="en-US" dirty="0">
                <a:solidFill>
                  <a:prstClr val="black"/>
                </a:solidFill>
                <a:latin typeface="Century Gothic" panose="020B0502020202020204" pitchFamily="34" charset="0"/>
              </a:rPr>
              <a:t>Do not stop to discuss, judge or answer</a:t>
            </a:r>
          </a:p>
          <a:p>
            <a:pPr marL="342900" indent="-342900" defTabSz="457200">
              <a:buFont typeface="+mj-lt"/>
              <a:buAutoNum type="arabicPeriod"/>
              <a:defRPr/>
            </a:pPr>
            <a:r>
              <a:rPr lang="en-US" dirty="0">
                <a:solidFill>
                  <a:prstClr val="black"/>
                </a:solidFill>
                <a:latin typeface="Century Gothic" panose="020B0502020202020204" pitchFamily="34" charset="0"/>
              </a:rPr>
              <a:t>Record </a:t>
            </a:r>
            <a:r>
              <a:rPr lang="en-US" i="1" dirty="0">
                <a:solidFill>
                  <a:prstClr val="black"/>
                </a:solidFill>
                <a:latin typeface="Century Gothic" panose="020B0502020202020204" pitchFamily="34" charset="0"/>
              </a:rPr>
              <a:t>exactly</a:t>
            </a:r>
            <a:r>
              <a:rPr lang="en-US" dirty="0">
                <a:solidFill>
                  <a:prstClr val="black"/>
                </a:solidFill>
                <a:latin typeface="Century Gothic" panose="020B0502020202020204" pitchFamily="34" charset="0"/>
              </a:rPr>
              <a:t> as stated</a:t>
            </a:r>
          </a:p>
          <a:p>
            <a:pPr marL="342900" indent="-342900" defTabSz="457200">
              <a:buFont typeface="+mj-lt"/>
              <a:buAutoNum type="arabicPeriod"/>
              <a:defRPr/>
            </a:pPr>
            <a:r>
              <a:rPr lang="en-US" dirty="0">
                <a:solidFill>
                  <a:prstClr val="black"/>
                </a:solidFill>
                <a:latin typeface="Century Gothic" panose="020B0502020202020204" pitchFamily="34" charset="0"/>
              </a:rPr>
              <a:t>Change statements into questions</a:t>
            </a:r>
          </a:p>
        </p:txBody>
      </p:sp>
      <p:cxnSp>
        <p:nvCxnSpPr>
          <p:cNvPr id="7" name="Straight Arrow Connector 6"/>
          <p:cNvCxnSpPr/>
          <p:nvPr/>
        </p:nvCxnSpPr>
        <p:spPr>
          <a:xfrm>
            <a:off x="4496647" y="2692520"/>
            <a:ext cx="2634551"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82869" y="4260238"/>
            <a:ext cx="3169249" cy="1754327"/>
          </a:xfrm>
          <a:prstGeom prst="rect">
            <a:avLst/>
          </a:prstGeom>
          <a:solidFill>
            <a:schemeClr val="bg1">
              <a:lumMod val="85000"/>
            </a:schemeClr>
          </a:solidFill>
        </p:spPr>
        <p:txBody>
          <a:bodyPr wrap="square" rtlCol="0">
            <a:spAutoFit/>
          </a:bodyPr>
          <a:lstStyle/>
          <a:p>
            <a:pPr defTabSz="457200">
              <a:defRPr/>
            </a:pPr>
            <a:r>
              <a:rPr lang="en-US" b="1" dirty="0">
                <a:solidFill>
                  <a:prstClr val="black"/>
                </a:solidFill>
                <a:latin typeface="Century Gothic" panose="020B0502020202020204" pitchFamily="34" charset="0"/>
              </a:rPr>
              <a:t>Closed-Ended:</a:t>
            </a:r>
          </a:p>
          <a:p>
            <a:pPr defTabSz="457200">
              <a:defRPr/>
            </a:pPr>
            <a:r>
              <a:rPr lang="en-US" dirty="0">
                <a:solidFill>
                  <a:prstClr val="black"/>
                </a:solidFill>
                <a:latin typeface="Century Gothic" panose="020B0502020202020204" pitchFamily="34" charset="0"/>
              </a:rPr>
              <a:t>Answered with “yes,” “no” or one word</a:t>
            </a:r>
          </a:p>
          <a:p>
            <a:pPr defTabSz="457200">
              <a:defRPr/>
            </a:pPr>
            <a:endParaRPr lang="en-US" dirty="0">
              <a:solidFill>
                <a:prstClr val="black"/>
              </a:solidFill>
              <a:latin typeface="Century Gothic" panose="020B0502020202020204" pitchFamily="34" charset="0"/>
            </a:endParaRPr>
          </a:p>
          <a:p>
            <a:pPr defTabSz="457200">
              <a:defRPr/>
            </a:pPr>
            <a:r>
              <a:rPr lang="en-US" b="1" dirty="0">
                <a:solidFill>
                  <a:prstClr val="black"/>
                </a:solidFill>
                <a:latin typeface="Century Gothic" panose="020B0502020202020204" pitchFamily="34" charset="0"/>
              </a:rPr>
              <a:t>Open-Ended: </a:t>
            </a:r>
            <a:r>
              <a:rPr lang="en-US" dirty="0">
                <a:solidFill>
                  <a:prstClr val="black"/>
                </a:solidFill>
                <a:latin typeface="Century Gothic" panose="020B0502020202020204" pitchFamily="34" charset="0"/>
              </a:rPr>
              <a:t>Require longer explanation</a:t>
            </a:r>
          </a:p>
        </p:txBody>
      </p:sp>
      <p:cxnSp>
        <p:nvCxnSpPr>
          <p:cNvPr id="12" name="Straight Arrow Connector 11"/>
          <p:cNvCxnSpPr/>
          <p:nvPr/>
        </p:nvCxnSpPr>
        <p:spPr>
          <a:xfrm>
            <a:off x="8616671" y="3699127"/>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6000" y="6488466"/>
            <a:ext cx="6096000" cy="307777"/>
          </a:xfrm>
          <a:prstGeom prst="rect">
            <a:avLst/>
          </a:prstGeom>
        </p:spPr>
        <p:txBody>
          <a:bodyPr>
            <a:spAutoFit/>
          </a:bodyPr>
          <a:lstStyle/>
          <a:p>
            <a:pPr marL="0" marR="0" lvl="0" indent="0"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Source: The Right Question Institute	</a:t>
            </a:r>
            <a:r>
              <a:rPr kumimoji="0" lang="en-US" sz="1400" b="0" i="0" u="sng" strike="noStrike" kern="1200" cap="none" spc="0" normalizeH="0" baseline="0" noProof="0" dirty="0">
                <a:ln>
                  <a:noFill/>
                </a:ln>
                <a:solidFill>
                  <a:srgbClr val="0000FF"/>
                </a:solidFill>
                <a:effectLst/>
                <a:uLnTx/>
                <a:uFillTx/>
                <a:latin typeface="Century Gothic" panose="020B0502020202020204" pitchFamily="34" charset="0"/>
                <a:ea typeface="Calibri" panose="020F0502020204030204" pitchFamily="34" charset="0"/>
                <a:cs typeface="Times New Roman" panose="02020603050405020304" pitchFamily="18" charset="0"/>
                <a:hlinkClick r:id="rId4" action="ppaction://hlinkfile"/>
              </a:rPr>
              <a:t>rightquestion.org</a:t>
            </a:r>
            <a:endPar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9800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562707" y="2179642"/>
            <a:ext cx="10515600" cy="1692275"/>
          </a:xfrm>
        </p:spPr>
        <p:txBody>
          <a:bodyPr anchor="ctr"/>
          <a:lstStyle/>
          <a:p>
            <a:pPr marL="228600" lvl="1" indent="0" algn="ctr">
              <a:buNone/>
            </a:pPr>
            <a:r>
              <a:rPr lang="en-US" sz="4400" u="sng" dirty="0">
                <a:solidFill>
                  <a:srgbClr val="000000"/>
                </a:solidFill>
                <a:latin typeface="Century Gothic" panose="020B0502020202020204" pitchFamily="34" charset="0"/>
              </a:rPr>
              <a:t>Three</a:t>
            </a:r>
            <a:r>
              <a:rPr lang="en-US" sz="4400" dirty="0">
                <a:solidFill>
                  <a:srgbClr val="000000"/>
                </a:solidFill>
                <a:latin typeface="Century Gothic" panose="020B0502020202020204" pitchFamily="34" charset="0"/>
              </a:rPr>
              <a:t> thinking abilities </a:t>
            </a:r>
          </a:p>
          <a:p>
            <a:pPr marL="228600" lvl="1" indent="0" algn="ctr">
              <a:buNone/>
            </a:pPr>
            <a:r>
              <a:rPr lang="en-US" sz="4400" dirty="0">
                <a:solidFill>
                  <a:srgbClr val="000000"/>
                </a:solidFill>
                <a:latin typeface="Century Gothic" panose="020B0502020202020204" pitchFamily="34" charset="0"/>
              </a:rPr>
              <a:t>with </a:t>
            </a:r>
            <a:r>
              <a:rPr lang="en-US" sz="4400" u="sng" dirty="0">
                <a:solidFill>
                  <a:srgbClr val="000000"/>
                </a:solidFill>
                <a:latin typeface="Century Gothic" panose="020B0502020202020204" pitchFamily="34" charset="0"/>
              </a:rPr>
              <a:t>one</a:t>
            </a:r>
            <a:r>
              <a:rPr lang="en-US" sz="4400" dirty="0">
                <a:solidFill>
                  <a:srgbClr val="000000"/>
                </a:solidFill>
                <a:latin typeface="Century Gothic" panose="020B0502020202020204" pitchFamily="34" charset="0"/>
              </a:rPr>
              <a:t> process</a:t>
            </a:r>
          </a:p>
        </p:txBody>
      </p:sp>
    </p:spTree>
    <p:custDataLst>
      <p:tags r:id="rId1"/>
    </p:custDataLst>
    <p:extLst>
      <p:ext uri="{BB962C8B-B14F-4D97-AF65-F5344CB8AC3E}">
        <p14:creationId xmlns:p14="http://schemas.microsoft.com/office/powerpoint/2010/main" val="1118519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749524" y="1728866"/>
            <a:ext cx="5809691" cy="4111625"/>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algn="ctr" defTabSz="457200">
                <a:defRPr/>
              </a:pPr>
              <a:r>
                <a:rPr lang="en-US" sz="4000" b="1" dirty="0">
                  <a:solidFill>
                    <a:srgbClr val="000000"/>
                  </a:solidFill>
                  <a:latin typeface="Century Gothic" panose="020B0502020202020204" pitchFamily="34" charset="0"/>
                  <a:sym typeface="Gill Sans" charset="0"/>
                </a:rPr>
                <a:t>Divergent </a:t>
              </a:r>
            </a:p>
            <a:p>
              <a:pPr algn="ctr" defTabSz="457200">
                <a:defRPr/>
              </a:pPr>
              <a:r>
                <a:rPr lang="en-US" sz="4000" b="1" dirty="0">
                  <a:solidFill>
                    <a:srgbClr val="000000"/>
                  </a:solidFill>
                  <a:latin typeface="Century Gothic" panose="020B0502020202020204" pitchFamily="34" charset="0"/>
                  <a:ea typeface="ヒラギノ角ゴ ProN W6" charset="-128"/>
                  <a:cs typeface="ヒラギノ角ゴ ProN W6" charset="-128"/>
                  <a:sym typeface="Gill Sans" charset="0"/>
                </a:rPr>
                <a:t>Thinking</a:t>
              </a:r>
            </a:p>
          </p:txBody>
        </p:sp>
      </p:grpSp>
      <p:sp>
        <p:nvSpPr>
          <p:cNvPr id="75778" name="Title 1"/>
          <p:cNvSpPr>
            <a:spLocks noGrp="1"/>
          </p:cNvSpPr>
          <p:nvPr>
            <p:ph type="title"/>
          </p:nvPr>
        </p:nvSpPr>
        <p:spPr>
          <a:xfrm>
            <a:off x="838200" y="92756"/>
            <a:ext cx="11471853" cy="1325563"/>
          </a:xfrm>
        </p:spPr>
        <p:txBody>
          <a:bodyPr>
            <a:normAutofit/>
          </a:bodyPr>
          <a:lstStyle/>
          <a:p>
            <a:pPr eaLnBrk="1" hangingPunct="1"/>
            <a:r>
              <a:rPr lang="en-US" dirty="0"/>
              <a:t>Thinking in many different directions</a:t>
            </a:r>
          </a:p>
        </p:txBody>
      </p:sp>
    </p:spTree>
    <p:custDataLst>
      <p:tags r:id="rId1"/>
    </p:custDataLst>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90"/>
            <a:ext cx="10515600" cy="1325563"/>
          </a:xfrm>
        </p:spPr>
        <p:txBody>
          <a:bodyPr>
            <a:normAutofit/>
          </a:bodyPr>
          <a:lstStyle/>
          <a:p>
            <a:pPr eaLnBrk="1" hangingPunct="1"/>
            <a:r>
              <a:rPr lang="en-US" dirty="0"/>
              <a:t>Narrowing Down, Focusing</a:t>
            </a:r>
          </a:p>
        </p:txBody>
      </p:sp>
      <p:grpSp>
        <p:nvGrpSpPr>
          <p:cNvPr id="83970" name="Group 2"/>
          <p:cNvGrpSpPr>
            <a:grpSpLocks/>
          </p:cNvGrpSpPr>
          <p:nvPr/>
        </p:nvGrpSpPr>
        <p:grpSpPr bwMode="auto">
          <a:xfrm>
            <a:off x="2556257" y="1843800"/>
            <a:ext cx="6542131" cy="3901400"/>
            <a:chOff x="1332449" y="1744708"/>
            <a:chExt cx="6722338"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2" name="AutoShape 7"/>
            <p:cNvSpPr>
              <a:spLocks/>
            </p:cNvSpPr>
            <p:nvPr/>
          </p:nvSpPr>
          <p:spPr bwMode="auto">
            <a:xfrm rot="10800000">
              <a:off x="1332449" y="3933851"/>
              <a:ext cx="1858397"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24137" y="3799916"/>
              <a:ext cx="3917553" cy="1258876"/>
            </a:xfrm>
            <a:prstGeom prst="rect">
              <a:avLst/>
            </a:prstGeom>
          </p:spPr>
          <p:txBody>
            <a:bodyPr anchor="b">
              <a:noAutofit/>
            </a:bodyPr>
            <a:lstStyle/>
            <a:p>
              <a:pPr algn="ctr" defTabSz="457200">
                <a:defRPr/>
              </a:pPr>
              <a:r>
                <a:rPr lang="en-US" sz="4000" b="1" dirty="0">
                  <a:solidFill>
                    <a:srgbClr val="000000"/>
                  </a:solidFill>
                  <a:latin typeface="Century Gothic" panose="020B0502020202020204" pitchFamily="34" charset="0"/>
                  <a:sym typeface="Gill Sans" charset="0"/>
                </a:rPr>
                <a:t>Convergent</a:t>
              </a:r>
            </a:p>
            <a:p>
              <a:pPr algn="ctr" defTabSz="457200">
                <a:defRPr/>
              </a:pPr>
              <a:r>
                <a:rPr lang="en-US" sz="4000" b="1" dirty="0">
                  <a:solidFill>
                    <a:srgbClr val="000000"/>
                  </a:solidFill>
                  <a:latin typeface="Century Gothic" panose="020B0502020202020204" pitchFamily="34" charset="0"/>
                  <a:ea typeface="ヒラギノ角ゴ ProN W6" charset="-128"/>
                  <a:cs typeface="ヒラギノ角ゴ ProN W6" charset="-128"/>
                  <a:sym typeface="Gill Sans" charset="0"/>
                </a:rPr>
                <a:t>Thinking</a:t>
              </a:r>
            </a:p>
          </p:txBody>
        </p:sp>
      </p:grpSp>
    </p:spTree>
    <p:custDataLst>
      <p:tags r:id="rId1"/>
    </p:custDataLst>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032"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3" y="2678491"/>
            <a:ext cx="5252543" cy="707886"/>
          </a:xfrm>
          <a:prstGeom prst="rect">
            <a:avLst/>
          </a:prstGeom>
          <a:noFill/>
          <a:ln w="9525">
            <a:noFill/>
            <a:miter lim="800000"/>
            <a:headEnd/>
            <a:tailEnd/>
          </a:ln>
        </p:spPr>
        <p:txBody>
          <a:bodyPr wrap="square">
            <a:spAutoFit/>
          </a:bodyPr>
          <a:lstStyle/>
          <a:p>
            <a:pPr algn="ctr" defTabSz="457200">
              <a:defRPr/>
            </a:pPr>
            <a:r>
              <a:rPr lang="en-US" sz="4000" b="1" dirty="0">
                <a:solidFill>
                  <a:srgbClr val="000000"/>
                </a:solidFill>
                <a:latin typeface="Century Gothic" panose="020B0502020202020204" pitchFamily="34" charset="0"/>
              </a:rPr>
              <a:t>Metacognition</a:t>
            </a:r>
          </a:p>
        </p:txBody>
      </p:sp>
      <p:sp>
        <p:nvSpPr>
          <p:cNvPr id="78852" name="Title 1"/>
          <p:cNvSpPr>
            <a:spLocks noGrp="1"/>
          </p:cNvSpPr>
          <p:nvPr>
            <p:ph type="title"/>
          </p:nvPr>
        </p:nvSpPr>
        <p:spPr/>
        <p:txBody>
          <a:bodyPr/>
          <a:lstStyle/>
          <a:p>
            <a:pPr eaLnBrk="1" hangingPunct="1"/>
            <a:r>
              <a:rPr lang="en-US" dirty="0"/>
              <a:t>Thinking</a:t>
            </a:r>
            <a:r>
              <a:rPr lang="en-US" dirty="0">
                <a:latin typeface="Rockwell" panose="02060603020205020403" pitchFamily="18" charset="0"/>
              </a:rPr>
              <a:t> about Thinking</a:t>
            </a: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5311" y="2120468"/>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728525" y="5140360"/>
            <a:ext cx="10933735" cy="885825"/>
          </a:xfrm>
        </p:spPr>
        <p:txBody>
          <a:bodyPr>
            <a:noAutofit/>
          </a:bodyPr>
          <a:lstStyle/>
          <a:p>
            <a:pPr marL="0" indent="0">
              <a:buNone/>
            </a:pPr>
            <a:r>
              <a:rPr lang="en-US" sz="4400" dirty="0">
                <a:solidFill>
                  <a:schemeClr val="tx2"/>
                </a:solidFill>
                <a:latin typeface="Century Gothic" panose="020B0502020202020204" pitchFamily="34" charset="0"/>
              </a:rPr>
              <a:t>Exploring Classroom Examples</a:t>
            </a:r>
            <a:endParaRPr lang="en-US" altLang="en-US" sz="4400" dirty="0">
              <a:solidFill>
                <a:schemeClr val="tx2"/>
              </a:solidFill>
              <a:latin typeface="Century Gothic" panose="020B0502020202020204" pitchFamily="34" charset="0"/>
            </a:endParaRPr>
          </a:p>
        </p:txBody>
      </p:sp>
      <p:pic>
        <p:nvPicPr>
          <p:cNvPr id="4" name="Picture Placeholder 3" descr="Screenshot 2015-09-16 15.08.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431" y="507019"/>
            <a:ext cx="7175260" cy="4036084"/>
          </a:xfrm>
          <a:prstGeom prst="rect">
            <a:avLst/>
          </a:prstGeom>
        </p:spPr>
      </p:pic>
      <p:cxnSp>
        <p:nvCxnSpPr>
          <p:cNvPr id="5" name="Straight Connector 4"/>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974813" y="3244334"/>
            <a:ext cx="242374" cy="369332"/>
          </a:xfrm>
          <a:prstGeom prst="rect">
            <a:avLst/>
          </a:prstGeom>
        </p:spPr>
        <p:txBody>
          <a:bodyPr wrap="none">
            <a:spAutoFit/>
          </a:bodyPr>
          <a:lstStyle/>
          <a:p>
            <a:r>
              <a:rPr lang="en-US" dirty="0"/>
              <a:t> </a:t>
            </a:r>
          </a:p>
        </p:txBody>
      </p:sp>
      <p:sp>
        <p:nvSpPr>
          <p:cNvPr id="3" name="Rectangle 2"/>
          <p:cNvSpPr/>
          <p:nvPr/>
        </p:nvSpPr>
        <p:spPr>
          <a:xfrm>
            <a:off x="5974813" y="3244334"/>
            <a:ext cx="242374" cy="369332"/>
          </a:xfrm>
          <a:prstGeom prst="rect">
            <a:avLst/>
          </a:prstGeom>
        </p:spPr>
        <p:txBody>
          <a:bodyPr wrap="none">
            <a:spAutoFit/>
          </a:bodyPr>
          <a:lstStyle/>
          <a:p>
            <a:r>
              <a:rPr lang="en-US" dirty="0"/>
              <a:t> </a:t>
            </a:r>
          </a:p>
        </p:txBody>
      </p:sp>
      <p:sp>
        <p:nvSpPr>
          <p:cNvPr id="6" name="Rectangle 5"/>
          <p:cNvSpPr/>
          <p:nvPr/>
        </p:nvSpPr>
        <p:spPr>
          <a:xfrm>
            <a:off x="5974813" y="3244334"/>
            <a:ext cx="242374" cy="369332"/>
          </a:xfrm>
          <a:prstGeom prst="rect">
            <a:avLst/>
          </a:prstGeom>
        </p:spPr>
        <p:txBody>
          <a:bodyPr wrap="none">
            <a:spAutoFit/>
          </a:bodyPr>
          <a:lstStyle/>
          <a:p>
            <a:r>
              <a:rPr lang="en-US" dirty="0"/>
              <a:t> </a:t>
            </a:r>
          </a:p>
        </p:txBody>
      </p:sp>
    </p:spTree>
    <p:custDataLst>
      <p:tags r:id="rId1"/>
    </p:custDataLst>
    <p:extLst>
      <p:ext uri="{BB962C8B-B14F-4D97-AF65-F5344CB8AC3E}">
        <p14:creationId xmlns:p14="http://schemas.microsoft.com/office/powerpoint/2010/main" val="1910904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9;p28"/>
          <p:cNvSpPr txBox="1">
            <a:spLocks/>
          </p:cNvSpPr>
          <p:nvPr/>
        </p:nvSpPr>
        <p:spPr>
          <a:xfrm>
            <a:off x="838200" y="440676"/>
            <a:ext cx="10515600" cy="914400"/>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spcBef>
                <a:spcPts val="0"/>
              </a:spcBef>
              <a:buClr>
                <a:schemeClr val="accent1"/>
              </a:buClr>
              <a:buSzPts val="1000"/>
              <a:buFont typeface="Century Gothic"/>
              <a:buNone/>
            </a:pPr>
            <a:r>
              <a:rPr lang="en-US" sz="4000">
                <a:latin typeface="Century Gothic"/>
                <a:ea typeface="Century Gothic"/>
                <a:cs typeface="Century Gothic"/>
                <a:sym typeface="Century Gothic"/>
              </a:rPr>
              <a:t>Classroom Example: 11</a:t>
            </a:r>
            <a:r>
              <a:rPr lang="en-US" sz="4000" baseline="30000">
                <a:latin typeface="Century Gothic"/>
                <a:ea typeface="Century Gothic"/>
                <a:cs typeface="Century Gothic"/>
                <a:sym typeface="Century Gothic"/>
              </a:rPr>
              <a:t>th</a:t>
            </a:r>
            <a:r>
              <a:rPr lang="en-US" sz="4000">
                <a:latin typeface="Century Gothic"/>
                <a:ea typeface="Century Gothic"/>
                <a:cs typeface="Century Gothic"/>
                <a:sym typeface="Century Gothic"/>
              </a:rPr>
              <a:t> Grade</a:t>
            </a:r>
            <a:r>
              <a:rPr lang="en-US">
                <a:solidFill>
                  <a:schemeClr val="accent1"/>
                </a:solidFill>
                <a:latin typeface="Rockwell"/>
                <a:ea typeface="Rockwell"/>
                <a:cs typeface="Rockwell"/>
                <a:sym typeface="Rockwell"/>
              </a:rPr>
              <a:t/>
            </a:r>
            <a:br>
              <a:rPr lang="en-US">
                <a:solidFill>
                  <a:schemeClr val="accent1"/>
                </a:solidFill>
                <a:latin typeface="Rockwell"/>
                <a:ea typeface="Rockwell"/>
                <a:cs typeface="Rockwell"/>
                <a:sym typeface="Rockwell"/>
              </a:rPr>
            </a:br>
            <a:endParaRPr lang="en-US" dirty="0">
              <a:solidFill>
                <a:schemeClr val="accent1"/>
              </a:solidFill>
              <a:latin typeface="Rockwell"/>
              <a:ea typeface="Rockwell"/>
              <a:cs typeface="Rockwell"/>
              <a:sym typeface="Rockwell"/>
            </a:endParaRPr>
          </a:p>
        </p:txBody>
      </p:sp>
      <p:sp>
        <p:nvSpPr>
          <p:cNvPr id="5" name="Google Shape;220;p28"/>
          <p:cNvSpPr txBox="1">
            <a:spLocks/>
          </p:cNvSpPr>
          <p:nvPr/>
        </p:nvSpPr>
        <p:spPr>
          <a:xfrm>
            <a:off x="1622352" y="2174875"/>
            <a:ext cx="8947296" cy="250825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Clr>
                <a:schemeClr val="accent1"/>
              </a:buClr>
              <a:buSzPts val="700"/>
              <a:buFont typeface="Arial"/>
              <a:buNone/>
            </a:pPr>
            <a:r>
              <a:rPr lang="en-US" u="sng">
                <a:solidFill>
                  <a:schemeClr val="dk1"/>
                </a:solidFill>
                <a:latin typeface="Century Gothic"/>
                <a:ea typeface="Century Gothic"/>
                <a:cs typeface="Century Gothic"/>
                <a:sym typeface="Century Gothic"/>
              </a:rPr>
              <a:t>T</a:t>
            </a:r>
            <a:r>
              <a:rPr lang="en-US" sz="3000" u="sng">
                <a:solidFill>
                  <a:schemeClr val="dk1"/>
                </a:solidFill>
                <a:latin typeface="Century Gothic"/>
                <a:ea typeface="Century Gothic"/>
                <a:cs typeface="Century Gothic"/>
                <a:sym typeface="Century Gothic"/>
              </a:rPr>
              <a:t>eacher</a:t>
            </a:r>
            <a:r>
              <a:rPr lang="en-US" sz="3000">
                <a:solidFill>
                  <a:schemeClr val="dk1"/>
                </a:solidFill>
                <a:latin typeface="Century Gothic"/>
                <a:ea typeface="Century Gothic"/>
                <a:cs typeface="Century Gothic"/>
                <a:sym typeface="Century Gothic"/>
              </a:rPr>
              <a:t>: Isabel Morales, Los Angeles, CA</a:t>
            </a:r>
            <a:endParaRPr lang="en-US"/>
          </a:p>
          <a:p>
            <a:pPr marL="0" indent="0">
              <a:spcBef>
                <a:spcPts val="2000"/>
              </a:spcBef>
              <a:buClr>
                <a:schemeClr val="accent1"/>
              </a:buClr>
              <a:buSzPts val="750"/>
              <a:buFont typeface="Arial"/>
              <a:buNone/>
            </a:pPr>
            <a:r>
              <a:rPr lang="en-US" sz="3000" u="sng">
                <a:solidFill>
                  <a:schemeClr val="dk1"/>
                </a:solidFill>
                <a:latin typeface="Century Gothic"/>
                <a:ea typeface="Century Gothic"/>
                <a:cs typeface="Century Gothic"/>
                <a:sym typeface="Century Gothic"/>
              </a:rPr>
              <a:t>Topic</a:t>
            </a:r>
            <a:r>
              <a:rPr lang="en-US" sz="3000">
                <a:solidFill>
                  <a:schemeClr val="dk1"/>
                </a:solidFill>
                <a:latin typeface="Century Gothic"/>
                <a:ea typeface="Century Gothic"/>
                <a:cs typeface="Century Gothic"/>
                <a:sym typeface="Century Gothic"/>
              </a:rPr>
              <a:t>:  Social Justice</a:t>
            </a:r>
          </a:p>
          <a:p>
            <a:pPr marL="0" indent="0">
              <a:lnSpc>
                <a:spcPct val="120000"/>
              </a:lnSpc>
              <a:spcBef>
                <a:spcPts val="2000"/>
              </a:spcBef>
              <a:buClr>
                <a:schemeClr val="accent1"/>
              </a:buClr>
              <a:buSzPts val="750"/>
              <a:buFont typeface="Arial"/>
              <a:buNone/>
            </a:pPr>
            <a:r>
              <a:rPr lang="en-US" sz="3000" u="sng">
                <a:solidFill>
                  <a:schemeClr val="dk1"/>
                </a:solidFill>
                <a:latin typeface="Century Gothic"/>
                <a:ea typeface="Century Gothic"/>
                <a:cs typeface="Century Gothic"/>
                <a:sym typeface="Century Gothic"/>
              </a:rPr>
              <a:t>Purpose</a:t>
            </a:r>
            <a:r>
              <a:rPr lang="en-US" sz="3000">
                <a:solidFill>
                  <a:schemeClr val="dk1"/>
                </a:solidFill>
                <a:latin typeface="Century Gothic"/>
                <a:ea typeface="Century Gothic"/>
                <a:cs typeface="Century Gothic"/>
                <a:sym typeface="Century Gothic"/>
              </a:rPr>
              <a:t>: Engage students in thinking about systemic injustice ahead of several fiction and nonfiction texts in the semester</a:t>
            </a:r>
            <a:endParaRPr lang="en-US" sz="3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5936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8" y="409923"/>
            <a:ext cx="967149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chemeClr val="tx2"/>
                </a:solidFill>
                <a:effectLst/>
                <a:uLnTx/>
                <a:uFillTx/>
                <a:latin typeface="Century Gothic" panose="020B0502020202020204" pitchFamily="34" charset="0"/>
              </a:rPr>
              <a:t>Use and Share These Resources </a:t>
            </a:r>
            <a:endParaRPr kumimoji="0" lang="en-US" sz="4000" b="0" i="0" u="none" strike="noStrike" kern="1200" cap="none" spc="0" normalizeH="0" baseline="0" noProof="0" dirty="0">
              <a:ln>
                <a:noFill/>
              </a:ln>
              <a:solidFill>
                <a:schemeClr val="tx2"/>
              </a:solidFill>
              <a:effectLst/>
              <a:uLnTx/>
              <a:uFillTx/>
              <a:latin typeface="Century Gothic" panose="020B0502020202020204" pitchFamily="34" charset="0"/>
            </a:endParaRPr>
          </a:p>
        </p:txBody>
      </p:sp>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latin typeface="Century Gothic" panose="020B0502020202020204" pitchFamily="34" charset="0"/>
              </a:rPr>
              <a:t>The Right Question Institute offers materials through a Creative Commons License. </a:t>
            </a:r>
            <a:r>
              <a:rPr lang="en-US" altLang="en-US" noProof="0" dirty="0">
                <a:solidFill>
                  <a:schemeClr val="tx1"/>
                </a:solidFill>
                <a:latin typeface="Century Gothic" panose="020B0502020202020204" pitchFamily="34" charset="0"/>
              </a:rPr>
              <a:t>Y</a:t>
            </a:r>
            <a:r>
              <a:rPr lang="en-US" dirty="0" err="1">
                <a:solidFill>
                  <a:schemeClr val="tx1"/>
                </a:solidFill>
                <a:latin typeface="Century Gothic" panose="020B0502020202020204" pitchFamily="34" charset="0"/>
              </a:rPr>
              <a:t>ou</a:t>
            </a:r>
            <a:r>
              <a:rPr lang="en-US" dirty="0">
                <a:solidFill>
                  <a:schemeClr val="tx1"/>
                </a:solidFill>
                <a:latin typeface="Century Gothic" panose="020B0502020202020204" pitchFamily="34" charset="0"/>
              </a:rPr>
              <a:t> are welcome to use, adapt, and share our materials for noncommercial use, as long as you include the following reference: </a:t>
            </a:r>
          </a:p>
          <a:p>
            <a:pPr marL="0" indent="0" defTabSz="457200">
              <a:buClr>
                <a:srgbClr val="629DD1"/>
              </a:buClr>
              <a:buNone/>
              <a:defRPr/>
            </a:pPr>
            <a:r>
              <a:rPr lang="en-US" dirty="0">
                <a:solidFill>
                  <a:schemeClr val="tx1"/>
                </a:solidFill>
                <a:latin typeface="Century Gothic" panose="020B0502020202020204" pitchFamily="34" charset="0"/>
              </a:rPr>
              <a:t>“Source: The Right Question Institute (RQI). The Question Formulation Technique (QFT) was created by RQI. Visit </a:t>
            </a:r>
            <a:r>
              <a:rPr lang="en-US" u="sng" dirty="0">
                <a:solidFill>
                  <a:schemeClr val="tx1"/>
                </a:solidFill>
                <a:latin typeface="Century Gothic" panose="020B0502020202020204" pitchFamily="34" charset="0"/>
                <a:hlinkClick r:id="rId3"/>
              </a:rPr>
              <a:t>rightquestion.org</a:t>
            </a:r>
            <a:r>
              <a:rPr lang="en-US" dirty="0">
                <a:solidFill>
                  <a:schemeClr val="tx1"/>
                </a:solidFill>
                <a:latin typeface="Century Gothic" panose="020B0502020202020204" pitchFamily="34" charset="0"/>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531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5;p29"/>
          <p:cNvSpPr txBox="1">
            <a:spLocks/>
          </p:cNvSpPr>
          <p:nvPr/>
        </p:nvSpPr>
        <p:spPr>
          <a:xfrm>
            <a:off x="838200" y="500062"/>
            <a:ext cx="10515600" cy="1325563"/>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spcBef>
                <a:spcPts val="0"/>
              </a:spcBef>
              <a:buClr>
                <a:srgbClr val="629DD1"/>
              </a:buClr>
              <a:buSzPts val="1000"/>
              <a:buFont typeface="Century Gothic"/>
              <a:buNone/>
            </a:pPr>
            <a:r>
              <a:rPr lang="en-US" sz="4000">
                <a:latin typeface="Century Gothic"/>
                <a:ea typeface="Century Gothic"/>
                <a:cs typeface="Century Gothic"/>
                <a:sym typeface="Century Gothic"/>
              </a:rPr>
              <a:t>Question Focus</a:t>
            </a:r>
            <a:endParaRPr lang="en-US"/>
          </a:p>
        </p:txBody>
      </p:sp>
      <p:sp>
        <p:nvSpPr>
          <p:cNvPr id="5" name="Google Shape;226;p29"/>
          <p:cNvSpPr/>
          <p:nvPr/>
        </p:nvSpPr>
        <p:spPr>
          <a:xfrm>
            <a:off x="2369407" y="1550758"/>
            <a:ext cx="763275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entury Gothic"/>
              <a:buNone/>
            </a:pPr>
            <a:r>
              <a:rPr lang="en-US" sz="2800" b="0" i="0" u="none" strike="noStrike" cap="none" dirty="0">
                <a:solidFill>
                  <a:srgbClr val="000000"/>
                </a:solidFill>
                <a:latin typeface="Century Gothic"/>
                <a:ea typeface="Century Gothic"/>
                <a:cs typeface="Century Gothic"/>
                <a:sym typeface="Century Gothic"/>
              </a:rPr>
              <a:t>“The disciplinary policies of our society perpetuate injustice.”</a:t>
            </a:r>
            <a:endParaRPr dirty="0"/>
          </a:p>
        </p:txBody>
      </p:sp>
      <p:pic>
        <p:nvPicPr>
          <p:cNvPr id="6" name="Google Shape;227;p29" descr="School to Prison.jpg"/>
          <p:cNvPicPr preferRelativeResize="0"/>
          <p:nvPr/>
        </p:nvPicPr>
        <p:blipFill rotWithShape="1">
          <a:blip r:embed="rId2">
            <a:alphaModFix/>
          </a:blip>
          <a:srcRect/>
          <a:stretch/>
        </p:blipFill>
        <p:spPr>
          <a:xfrm>
            <a:off x="4687886" y="2609990"/>
            <a:ext cx="2816225" cy="3589337"/>
          </a:xfrm>
          <a:prstGeom prst="rect">
            <a:avLst/>
          </a:prstGeom>
          <a:noFill/>
          <a:ln>
            <a:noFill/>
          </a:ln>
        </p:spPr>
      </p:pic>
    </p:spTree>
    <p:extLst>
      <p:ext uri="{BB962C8B-B14F-4D97-AF65-F5344CB8AC3E}">
        <p14:creationId xmlns:p14="http://schemas.microsoft.com/office/powerpoint/2010/main" val="3113801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p30"/>
          <p:cNvSpPr txBox="1">
            <a:spLocks noGrp="1"/>
          </p:cNvSpPr>
          <p:nvPr>
            <p:ph type="title"/>
          </p:nvPr>
        </p:nvSpPr>
        <p:spPr>
          <a:xfrm>
            <a:off x="742405" y="348575"/>
            <a:ext cx="10515600" cy="6726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Century Gothic"/>
              <a:buNone/>
            </a:pPr>
            <a:r>
              <a:rPr lang="en-US" sz="4000">
                <a:latin typeface="Century Gothic"/>
                <a:ea typeface="Century Gothic"/>
                <a:cs typeface="Century Gothic"/>
                <a:sym typeface="Century Gothic"/>
              </a:rPr>
              <a:t>Students</a:t>
            </a:r>
            <a:r>
              <a:rPr lang="en-US" sz="4000"/>
              <a:t>’</a:t>
            </a:r>
            <a:r>
              <a:rPr lang="en-US" sz="4000">
                <a:latin typeface="Century Gothic"/>
                <a:ea typeface="Century Gothic"/>
                <a:cs typeface="Century Gothic"/>
                <a:sym typeface="Century Gothic"/>
              </a:rPr>
              <a:t> Questions</a:t>
            </a:r>
            <a:endParaRPr>
              <a:latin typeface="Century Gothic"/>
              <a:ea typeface="Century Gothic"/>
              <a:cs typeface="Century Gothic"/>
              <a:sym typeface="Century Gothic"/>
            </a:endParaRPr>
          </a:p>
        </p:txBody>
      </p:sp>
      <p:sp>
        <p:nvSpPr>
          <p:cNvPr id="6" name="Google Shape;233;p30"/>
          <p:cNvSpPr txBox="1">
            <a:spLocks/>
          </p:cNvSpPr>
          <p:nvPr/>
        </p:nvSpPr>
        <p:spPr>
          <a:xfrm>
            <a:off x="571500" y="1253331"/>
            <a:ext cx="11049000"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0"/>
              </a:spcBef>
              <a:buClr>
                <a:schemeClr val="dk1"/>
              </a:buClr>
              <a:buSzPts val="2000"/>
              <a:buFont typeface="Century Gothic"/>
              <a:buAutoNum type="arabicPeriod"/>
            </a:pPr>
            <a:r>
              <a:rPr lang="en-US" sz="2000" b="1">
                <a:solidFill>
                  <a:schemeClr val="dk1"/>
                </a:solidFill>
                <a:latin typeface="Century Gothic"/>
                <a:ea typeface="Century Gothic"/>
                <a:cs typeface="Century Gothic"/>
                <a:sym typeface="Century Gothic"/>
              </a:rPr>
              <a:t>Why are student of color targeted the most?</a:t>
            </a:r>
            <a:endParaRPr lang="en-US"/>
          </a:p>
          <a:p>
            <a:pPr marL="457200" indent="-457200">
              <a:spcBef>
                <a:spcPts val="600"/>
              </a:spcBef>
              <a:buClr>
                <a:schemeClr val="dk1"/>
              </a:buClr>
              <a:buSzPts val="2000"/>
              <a:buFont typeface="Century Gothic"/>
              <a:buAutoNum type="arabicPeriod"/>
            </a:pPr>
            <a:r>
              <a:rPr lang="en-US" sz="2000" b="1">
                <a:solidFill>
                  <a:schemeClr val="dk1"/>
                </a:solidFill>
                <a:latin typeface="Century Gothic"/>
                <a:ea typeface="Century Gothic"/>
                <a:cs typeface="Century Gothic"/>
                <a:sym typeface="Century Gothic"/>
              </a:rPr>
              <a:t>How do disciplinary policies target specific racial groups?</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Do teachers nationwide take notice of these stats?</a:t>
            </a:r>
            <a:endParaRPr lang="en-US"/>
          </a:p>
          <a:p>
            <a:pPr marL="457200" indent="-457200">
              <a:spcBef>
                <a:spcPts val="600"/>
              </a:spcBef>
              <a:buClr>
                <a:schemeClr val="dk1"/>
              </a:buClr>
              <a:buSzPts val="2000"/>
              <a:buFont typeface="Century Gothic"/>
              <a:buAutoNum type="arabicPeriod"/>
            </a:pPr>
            <a:r>
              <a:rPr lang="en-US" sz="2000" b="1">
                <a:solidFill>
                  <a:schemeClr val="dk1"/>
                </a:solidFill>
                <a:latin typeface="Century Gothic"/>
                <a:ea typeface="Century Gothic"/>
                <a:cs typeface="Century Gothic"/>
                <a:sym typeface="Century Gothic"/>
              </a:rPr>
              <a:t>How can teachers develop better &amp; effective disciplinary policies?</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Why do people see the stats &amp; data as a coincidence?</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What does a kid learn about the system once in jail?</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What do people believe expulsion will teach the students?</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Does going to juvie have a long-term effect on younger students about education</a:t>
            </a:r>
            <a:r>
              <a:rPr lang="en-US" sz="2000">
                <a:latin typeface="Century Gothic"/>
                <a:ea typeface="Century Gothic"/>
                <a:cs typeface="Century Gothic"/>
                <a:sym typeface="Century Gothic"/>
              </a:rPr>
              <a:t>?</a:t>
            </a:r>
            <a:endParaRPr lang="en-US" sz="2000">
              <a:solidFill>
                <a:schemeClr val="dk1"/>
              </a:solidFill>
              <a:latin typeface="Century Gothic"/>
              <a:ea typeface="Century Gothic"/>
              <a:cs typeface="Century Gothic"/>
              <a:sym typeface="Century Gothic"/>
            </a:endParaRPr>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When will it get better?</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What are some ways to improve behavior?</a:t>
            </a:r>
            <a:endParaRPr lang="en-US"/>
          </a:p>
          <a:p>
            <a:pPr marL="457200" indent="-457200">
              <a:spcBef>
                <a:spcPts val="600"/>
              </a:spcBef>
              <a:buClr>
                <a:schemeClr val="dk1"/>
              </a:buClr>
              <a:buSzPts val="2000"/>
              <a:buFont typeface="Century Gothic"/>
              <a:buAutoNum type="arabicPeriod"/>
            </a:pPr>
            <a:r>
              <a:rPr lang="en-US" sz="2000" b="1">
                <a:solidFill>
                  <a:schemeClr val="dk1"/>
                </a:solidFill>
                <a:latin typeface="Century Gothic"/>
                <a:ea typeface="Century Gothic"/>
                <a:cs typeface="Century Gothic"/>
                <a:sym typeface="Century Gothic"/>
              </a:rPr>
              <a:t>What type of training will teachers go through that’ll bring justice to classrooms? </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Shouldn’t school police officers be trained like teachers?</a:t>
            </a:r>
            <a:endParaRPr lang="en-US"/>
          </a:p>
          <a:p>
            <a:pPr marL="457200" indent="-457200">
              <a:spcBef>
                <a:spcPts val="600"/>
              </a:spcBef>
              <a:buClr>
                <a:schemeClr val="dk1"/>
              </a:buClr>
              <a:buSzPts val="2000"/>
              <a:buFont typeface="Century Gothic"/>
              <a:buAutoNum type="arabicPeriod"/>
            </a:pPr>
            <a:r>
              <a:rPr lang="en-US" sz="2000" b="1">
                <a:solidFill>
                  <a:schemeClr val="dk1"/>
                </a:solidFill>
                <a:latin typeface="Century Gothic"/>
                <a:ea typeface="Century Gothic"/>
                <a:cs typeface="Century Gothic"/>
                <a:sym typeface="Century Gothic"/>
              </a:rPr>
              <a:t>What is considered a criminal offense in school?</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Isn’t it the teacher’s job to keep the students “in line”?</a:t>
            </a:r>
            <a:endParaRPr lang="en-US"/>
          </a:p>
          <a:p>
            <a:pPr marL="457200" indent="-457200">
              <a:spcBef>
                <a:spcPts val="600"/>
              </a:spcBef>
              <a:buClr>
                <a:schemeClr val="dk1"/>
              </a:buClr>
              <a:buSzPts val="2000"/>
              <a:buFont typeface="Century Gothic"/>
              <a:buAutoNum type="arabicPeriod"/>
            </a:pPr>
            <a:r>
              <a:rPr lang="en-US" sz="2000">
                <a:solidFill>
                  <a:schemeClr val="dk1"/>
                </a:solidFill>
                <a:latin typeface="Century Gothic"/>
                <a:ea typeface="Century Gothic"/>
                <a:cs typeface="Century Gothic"/>
                <a:sym typeface="Century Gothic"/>
              </a:rPr>
              <a:t>How should disruption in class be handled?</a:t>
            </a:r>
            <a:endParaRPr lang="en-US"/>
          </a:p>
          <a:p>
            <a:pPr marL="457200" indent="-457200">
              <a:spcBef>
                <a:spcPts val="600"/>
              </a:spcBef>
              <a:buClr>
                <a:schemeClr val="dk1"/>
              </a:buClr>
              <a:buSzPts val="2000"/>
              <a:buFont typeface="Century Gothic"/>
              <a:buAutoNum type="arabicPeriod"/>
            </a:pPr>
            <a:r>
              <a:rPr lang="en-US" sz="2000" b="1">
                <a:solidFill>
                  <a:schemeClr val="dk1"/>
                </a:solidFill>
                <a:latin typeface="Century Gothic"/>
                <a:ea typeface="Century Gothic"/>
                <a:cs typeface="Century Gothic"/>
                <a:sym typeface="Century Gothic"/>
              </a:rPr>
              <a:t>How come there aren’t any policies keeping students out of prison?</a:t>
            </a:r>
            <a:endParaRPr lang="en-US"/>
          </a:p>
        </p:txBody>
      </p:sp>
    </p:spTree>
    <p:extLst>
      <p:ext uri="{BB962C8B-B14F-4D97-AF65-F5344CB8AC3E}">
        <p14:creationId xmlns:p14="http://schemas.microsoft.com/office/powerpoint/2010/main" val="24199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8;p31"/>
          <p:cNvSpPr txBox="1">
            <a:spLocks noGrp="1"/>
          </p:cNvSpPr>
          <p:nvPr>
            <p:ph type="title"/>
          </p:nvPr>
        </p:nvSpPr>
        <p:spPr>
          <a:xfrm>
            <a:off x="848958" y="1053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entury Gothic"/>
              <a:buNone/>
            </a:pPr>
            <a:r>
              <a:rPr lang="en-US" sz="4000" dirty="0"/>
              <a:t>Next Steps with Student Questions</a:t>
            </a:r>
            <a:endParaRPr dirty="0"/>
          </a:p>
        </p:txBody>
      </p:sp>
      <p:sp>
        <p:nvSpPr>
          <p:cNvPr id="6" name="Google Shape;239;p31"/>
          <p:cNvSpPr txBox="1">
            <a:spLocks/>
          </p:cNvSpPr>
          <p:nvPr/>
        </p:nvSpPr>
        <p:spPr>
          <a:xfrm>
            <a:off x="848958" y="1496975"/>
            <a:ext cx="10515600"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90500">
              <a:spcBef>
                <a:spcPts val="0"/>
              </a:spcBef>
              <a:buClr>
                <a:schemeClr val="dk2"/>
              </a:buClr>
              <a:buSzPts val="3000"/>
              <a:buFont typeface="Noto Sans Symbols"/>
              <a:buChar char="▪"/>
            </a:pPr>
            <a:r>
              <a:rPr lang="en-US" sz="3000">
                <a:latin typeface="Century Gothic" panose="020B0502020202020204" pitchFamily="34" charset="0"/>
              </a:rPr>
              <a:t>Students decided to research statistics and poll students and teachers.</a:t>
            </a:r>
            <a:endParaRPr lang="en-US">
              <a:latin typeface="Century Gothic" panose="020B0502020202020204" pitchFamily="34" charset="0"/>
            </a:endParaRPr>
          </a:p>
          <a:p>
            <a:pPr marL="171450" indent="-190500">
              <a:spcBef>
                <a:spcPts val="750"/>
              </a:spcBef>
              <a:buClr>
                <a:schemeClr val="dk2"/>
              </a:buClr>
              <a:buSzPts val="3000"/>
              <a:buFont typeface="Noto Sans Symbols"/>
              <a:buChar char="▪"/>
            </a:pPr>
            <a:r>
              <a:rPr lang="en-US" sz="3000">
                <a:latin typeface="Century Gothic" panose="020B0502020202020204" pitchFamily="34" charset="0"/>
              </a:rPr>
              <a:t>Students met with the school administration to ask questions and address their concerns.</a:t>
            </a:r>
            <a:endParaRPr lang="en-US">
              <a:latin typeface="Century Gothic" panose="020B0502020202020204" pitchFamily="34" charset="0"/>
            </a:endParaRPr>
          </a:p>
          <a:p>
            <a:pPr marL="171450" indent="-190500">
              <a:spcBef>
                <a:spcPts val="750"/>
              </a:spcBef>
              <a:buClr>
                <a:schemeClr val="dk2"/>
              </a:buClr>
              <a:buSzPts val="3000"/>
              <a:buFont typeface="Noto Sans Symbols"/>
              <a:buChar char="▪"/>
            </a:pPr>
            <a:r>
              <a:rPr lang="en-US" sz="3000">
                <a:latin typeface="Century Gothic" panose="020B0502020202020204" pitchFamily="34" charset="0"/>
              </a:rPr>
              <a:t>School principal founded a student advisory council, which many students joined, to give students a voice in new policies.</a:t>
            </a:r>
            <a:endParaRPr lang="en-US" dirty="0">
              <a:latin typeface="Century Gothic" panose="020B0502020202020204" pitchFamily="34" charset="0"/>
            </a:endParaRPr>
          </a:p>
        </p:txBody>
      </p:sp>
    </p:spTree>
    <p:extLst>
      <p:ext uri="{BB962C8B-B14F-4D97-AF65-F5344CB8AC3E}">
        <p14:creationId xmlns:p14="http://schemas.microsoft.com/office/powerpoint/2010/main" val="16320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9;p28"/>
          <p:cNvSpPr txBox="1">
            <a:spLocks/>
          </p:cNvSpPr>
          <p:nvPr/>
        </p:nvSpPr>
        <p:spPr>
          <a:xfrm>
            <a:off x="838200" y="440676"/>
            <a:ext cx="10515600" cy="914400"/>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spcBef>
                <a:spcPts val="0"/>
              </a:spcBef>
              <a:buClr>
                <a:schemeClr val="accent1"/>
              </a:buClr>
              <a:buSzPts val="1000"/>
              <a:buFont typeface="Century Gothic"/>
              <a:buNone/>
            </a:pPr>
            <a:r>
              <a:rPr lang="en-US" sz="4000" dirty="0">
                <a:latin typeface="Century Gothic"/>
                <a:ea typeface="Century Gothic"/>
                <a:cs typeface="Century Gothic"/>
                <a:sym typeface="Century Gothic"/>
              </a:rPr>
              <a:t>Classroom Example: Community College</a:t>
            </a:r>
            <a:r>
              <a:rPr lang="en-US" dirty="0">
                <a:solidFill>
                  <a:schemeClr val="accent1"/>
                </a:solidFill>
                <a:latin typeface="Rockwell"/>
                <a:ea typeface="Rockwell"/>
                <a:cs typeface="Rockwell"/>
                <a:sym typeface="Rockwell"/>
              </a:rPr>
              <a:t/>
            </a:r>
            <a:br>
              <a:rPr lang="en-US" dirty="0">
                <a:solidFill>
                  <a:schemeClr val="accent1"/>
                </a:solidFill>
                <a:latin typeface="Rockwell"/>
                <a:ea typeface="Rockwell"/>
                <a:cs typeface="Rockwell"/>
                <a:sym typeface="Rockwell"/>
              </a:rPr>
            </a:br>
            <a:endParaRPr lang="en-US" dirty="0">
              <a:solidFill>
                <a:schemeClr val="accent1"/>
              </a:solidFill>
              <a:latin typeface="Rockwell"/>
              <a:ea typeface="Rockwell"/>
              <a:cs typeface="Rockwell"/>
              <a:sym typeface="Rockwell"/>
            </a:endParaRPr>
          </a:p>
        </p:txBody>
      </p:sp>
      <p:sp>
        <p:nvSpPr>
          <p:cNvPr id="5" name="Google Shape;220;p28"/>
          <p:cNvSpPr txBox="1">
            <a:spLocks/>
          </p:cNvSpPr>
          <p:nvPr/>
        </p:nvSpPr>
        <p:spPr>
          <a:xfrm>
            <a:off x="1622352" y="1730738"/>
            <a:ext cx="8947296" cy="250825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Clr>
                <a:schemeClr val="accent1"/>
              </a:buClr>
              <a:buSzPts val="700"/>
              <a:buFont typeface="Arial"/>
              <a:buNone/>
            </a:pPr>
            <a:r>
              <a:rPr lang="en-US" u="sng" dirty="0">
                <a:solidFill>
                  <a:schemeClr val="dk1"/>
                </a:solidFill>
                <a:latin typeface="Century Gothic"/>
                <a:ea typeface="Century Gothic"/>
                <a:cs typeface="Century Gothic"/>
                <a:sym typeface="Century Gothic"/>
              </a:rPr>
              <a:t>T</a:t>
            </a:r>
            <a:r>
              <a:rPr lang="en-US" sz="3000" u="sng" dirty="0">
                <a:solidFill>
                  <a:schemeClr val="dk1"/>
                </a:solidFill>
                <a:latin typeface="Century Gothic"/>
                <a:ea typeface="Century Gothic"/>
                <a:cs typeface="Century Gothic"/>
                <a:sym typeface="Century Gothic"/>
              </a:rPr>
              <a:t>eacher</a:t>
            </a:r>
            <a:r>
              <a:rPr lang="en-US" sz="3000" dirty="0">
                <a:solidFill>
                  <a:schemeClr val="dk1"/>
                </a:solidFill>
                <a:latin typeface="Century Gothic"/>
                <a:ea typeface="Century Gothic"/>
                <a:cs typeface="Century Gothic"/>
                <a:sym typeface="Century Gothic"/>
              </a:rPr>
              <a:t>: Sun </a:t>
            </a:r>
            <a:r>
              <a:rPr lang="en-US" sz="3000" dirty="0" err="1">
                <a:solidFill>
                  <a:schemeClr val="dk1"/>
                </a:solidFill>
                <a:latin typeface="Century Gothic"/>
                <a:ea typeface="Century Gothic"/>
                <a:cs typeface="Century Gothic"/>
                <a:sym typeface="Century Gothic"/>
              </a:rPr>
              <a:t>Ezzell</a:t>
            </a:r>
            <a:r>
              <a:rPr lang="en-US" sz="3000" dirty="0">
                <a:solidFill>
                  <a:schemeClr val="dk1"/>
                </a:solidFill>
                <a:latin typeface="Century Gothic"/>
                <a:ea typeface="Century Gothic"/>
                <a:cs typeface="Century Gothic"/>
                <a:sym typeface="Century Gothic"/>
              </a:rPr>
              <a:t>, Walnut, CA</a:t>
            </a:r>
            <a:endParaRPr lang="en-US" dirty="0"/>
          </a:p>
          <a:p>
            <a:pPr marL="0" indent="0">
              <a:spcBef>
                <a:spcPts val="2000"/>
              </a:spcBef>
              <a:buClr>
                <a:schemeClr val="accent1"/>
              </a:buClr>
              <a:buSzPts val="750"/>
              <a:buFont typeface="Arial"/>
              <a:buNone/>
            </a:pPr>
            <a:r>
              <a:rPr lang="en-US" sz="3000" u="sng" dirty="0">
                <a:solidFill>
                  <a:schemeClr val="dk1"/>
                </a:solidFill>
                <a:latin typeface="Century Gothic"/>
                <a:ea typeface="Century Gothic"/>
                <a:cs typeface="Century Gothic"/>
                <a:sym typeface="Century Gothic"/>
              </a:rPr>
              <a:t>Topic</a:t>
            </a:r>
            <a:r>
              <a:rPr lang="en-US" sz="3000" dirty="0">
                <a:solidFill>
                  <a:schemeClr val="dk1"/>
                </a:solidFill>
                <a:latin typeface="Century Gothic"/>
                <a:ea typeface="Century Gothic"/>
                <a:cs typeface="Century Gothic"/>
                <a:sym typeface="Century Gothic"/>
              </a:rPr>
              <a:t>:  “The Case Against Grades,” </a:t>
            </a:r>
            <a:r>
              <a:rPr lang="en-US" sz="3000" i="1" dirty="0">
                <a:solidFill>
                  <a:schemeClr val="dk1"/>
                </a:solidFill>
                <a:latin typeface="Century Gothic"/>
                <a:ea typeface="Century Gothic"/>
                <a:cs typeface="Century Gothic"/>
                <a:sym typeface="Century Gothic"/>
              </a:rPr>
              <a:t>Educational Leadership </a:t>
            </a:r>
            <a:r>
              <a:rPr lang="en-US" sz="3000" dirty="0">
                <a:solidFill>
                  <a:schemeClr val="dk1"/>
                </a:solidFill>
                <a:latin typeface="Century Gothic"/>
                <a:ea typeface="Century Gothic"/>
                <a:cs typeface="Century Gothic"/>
                <a:sym typeface="Century Gothic"/>
              </a:rPr>
              <a:t>article by Alfie Kohn</a:t>
            </a:r>
          </a:p>
          <a:p>
            <a:pPr marL="0" indent="0">
              <a:lnSpc>
                <a:spcPct val="120000"/>
              </a:lnSpc>
              <a:spcBef>
                <a:spcPts val="2000"/>
              </a:spcBef>
              <a:buClr>
                <a:schemeClr val="accent1"/>
              </a:buClr>
              <a:buSzPts val="750"/>
              <a:buFont typeface="Arial"/>
              <a:buNone/>
            </a:pPr>
            <a:r>
              <a:rPr lang="en-US" sz="3000" u="sng" dirty="0">
                <a:solidFill>
                  <a:schemeClr val="dk1"/>
                </a:solidFill>
                <a:latin typeface="Century Gothic"/>
                <a:ea typeface="Century Gothic"/>
                <a:cs typeface="Century Gothic"/>
                <a:sym typeface="Century Gothic"/>
              </a:rPr>
              <a:t>Purpose</a:t>
            </a:r>
            <a:r>
              <a:rPr lang="en-US" sz="3000" dirty="0">
                <a:solidFill>
                  <a:schemeClr val="dk1"/>
                </a:solidFill>
                <a:latin typeface="Century Gothic"/>
                <a:ea typeface="Century Gothic"/>
                <a:cs typeface="Century Gothic"/>
                <a:sym typeface="Century Gothic"/>
              </a:rPr>
              <a:t>: Have students write a response to the article using their questions as a guide and consider for themselves whether they should switch from a letter grade to pass/fail for the course</a:t>
            </a:r>
          </a:p>
        </p:txBody>
      </p:sp>
    </p:spTree>
    <p:extLst>
      <p:ext uri="{BB962C8B-B14F-4D97-AF65-F5344CB8AC3E}">
        <p14:creationId xmlns:p14="http://schemas.microsoft.com/office/powerpoint/2010/main" val="425912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5;p29"/>
          <p:cNvSpPr txBox="1">
            <a:spLocks/>
          </p:cNvSpPr>
          <p:nvPr/>
        </p:nvSpPr>
        <p:spPr>
          <a:xfrm>
            <a:off x="838200" y="500062"/>
            <a:ext cx="10515600" cy="1325563"/>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spcBef>
                <a:spcPts val="0"/>
              </a:spcBef>
              <a:buClr>
                <a:srgbClr val="629DD1"/>
              </a:buClr>
              <a:buSzPts val="1000"/>
              <a:buFont typeface="Century Gothic"/>
              <a:buNone/>
            </a:pPr>
            <a:r>
              <a:rPr lang="en-US" sz="4000">
                <a:latin typeface="Century Gothic"/>
                <a:ea typeface="Century Gothic"/>
                <a:cs typeface="Century Gothic"/>
                <a:sym typeface="Century Gothic"/>
              </a:rPr>
              <a:t>Question Focus</a:t>
            </a:r>
            <a:endParaRPr lang="en-US"/>
          </a:p>
        </p:txBody>
      </p:sp>
      <p:sp>
        <p:nvSpPr>
          <p:cNvPr id="5" name="Google Shape;226;p29"/>
          <p:cNvSpPr/>
          <p:nvPr/>
        </p:nvSpPr>
        <p:spPr>
          <a:xfrm>
            <a:off x="2279625" y="3049265"/>
            <a:ext cx="763275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entury Gothic"/>
              <a:buNone/>
            </a:pPr>
            <a:r>
              <a:rPr lang="en-US" sz="3600" b="0" i="0" u="none" strike="noStrike" cap="none" dirty="0">
                <a:solidFill>
                  <a:srgbClr val="000000"/>
                </a:solidFill>
                <a:latin typeface="Century Gothic"/>
                <a:ea typeface="Century Gothic"/>
                <a:cs typeface="Century Gothic"/>
                <a:sym typeface="Century Gothic"/>
              </a:rPr>
              <a:t>The case against grades.</a:t>
            </a:r>
            <a:endParaRPr sz="3600" dirty="0"/>
          </a:p>
        </p:txBody>
      </p:sp>
    </p:spTree>
    <p:extLst>
      <p:ext uri="{BB962C8B-B14F-4D97-AF65-F5344CB8AC3E}">
        <p14:creationId xmlns:p14="http://schemas.microsoft.com/office/powerpoint/2010/main" val="116211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p30"/>
          <p:cNvSpPr txBox="1">
            <a:spLocks noGrp="1"/>
          </p:cNvSpPr>
          <p:nvPr>
            <p:ph type="title"/>
          </p:nvPr>
        </p:nvSpPr>
        <p:spPr>
          <a:xfrm>
            <a:off x="742405" y="348575"/>
            <a:ext cx="10515600" cy="6726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Century Gothic"/>
              <a:buNone/>
            </a:pPr>
            <a:r>
              <a:rPr lang="en-US" sz="4000" dirty="0">
                <a:latin typeface="Century Gothic"/>
                <a:ea typeface="Century Gothic"/>
                <a:cs typeface="Century Gothic"/>
                <a:sym typeface="Century Gothic"/>
              </a:rPr>
              <a:t>Students</a:t>
            </a:r>
            <a:r>
              <a:rPr lang="en-US" sz="4000" dirty="0"/>
              <a:t>’</a:t>
            </a:r>
            <a:r>
              <a:rPr lang="en-US" sz="4000" dirty="0">
                <a:latin typeface="Century Gothic"/>
                <a:ea typeface="Century Gothic"/>
                <a:cs typeface="Century Gothic"/>
                <a:sym typeface="Century Gothic"/>
              </a:rPr>
              <a:t> Questions</a:t>
            </a:r>
            <a:endParaRPr dirty="0">
              <a:latin typeface="Century Gothic"/>
              <a:ea typeface="Century Gothic"/>
              <a:cs typeface="Century Gothic"/>
              <a:sym typeface="Century Gothic"/>
            </a:endParaRPr>
          </a:p>
        </p:txBody>
      </p:sp>
      <p:sp>
        <p:nvSpPr>
          <p:cNvPr id="6" name="Google Shape;233;p30"/>
          <p:cNvSpPr txBox="1">
            <a:spLocks/>
          </p:cNvSpPr>
          <p:nvPr/>
        </p:nvSpPr>
        <p:spPr>
          <a:xfrm>
            <a:off x="742405" y="1021231"/>
            <a:ext cx="11049000"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50000"/>
              </a:lnSpc>
              <a:spcBef>
                <a:spcPts val="0"/>
              </a:spcBef>
              <a:buClr>
                <a:schemeClr val="dk1"/>
              </a:buClr>
              <a:buSzPts val="2000"/>
              <a:buFont typeface="Century Gothic"/>
              <a:buAutoNum type="arabicPeriod"/>
            </a:pPr>
            <a:r>
              <a:rPr lang="en-US" dirty="0">
                <a:latin typeface="Century Gothic" panose="020B0502020202020204" pitchFamily="34" charset="0"/>
              </a:rPr>
              <a:t>Why are students intimidated against grades?</a:t>
            </a:r>
          </a:p>
          <a:p>
            <a:pPr marL="457200" indent="-457200">
              <a:lnSpc>
                <a:spcPct val="150000"/>
              </a:lnSpc>
              <a:spcBef>
                <a:spcPts val="0"/>
              </a:spcBef>
              <a:buClr>
                <a:schemeClr val="dk1"/>
              </a:buClr>
              <a:buSzPts val="2000"/>
              <a:buFont typeface="Century Gothic"/>
              <a:buAutoNum type="arabicPeriod"/>
            </a:pPr>
            <a:r>
              <a:rPr lang="en-US" b="1" dirty="0">
                <a:latin typeface="Century Gothic" panose="020B0502020202020204" pitchFamily="34" charset="0"/>
              </a:rPr>
              <a:t>Is the grading process needed?</a:t>
            </a:r>
          </a:p>
          <a:p>
            <a:pPr marL="457200" indent="-457200">
              <a:lnSpc>
                <a:spcPct val="150000"/>
              </a:lnSpc>
              <a:spcBef>
                <a:spcPts val="0"/>
              </a:spcBef>
              <a:buClr>
                <a:schemeClr val="dk1"/>
              </a:buClr>
              <a:buSzPts val="2000"/>
              <a:buFont typeface="Century Gothic"/>
              <a:buAutoNum type="arabicPeriod"/>
            </a:pPr>
            <a:r>
              <a:rPr lang="en-US" dirty="0">
                <a:latin typeface="Century Gothic" panose="020B0502020202020204" pitchFamily="34" charset="0"/>
              </a:rPr>
              <a:t>How does the grading system affect students?</a:t>
            </a:r>
          </a:p>
          <a:p>
            <a:pPr marL="457200" indent="-457200">
              <a:lnSpc>
                <a:spcPct val="150000"/>
              </a:lnSpc>
              <a:spcBef>
                <a:spcPts val="0"/>
              </a:spcBef>
              <a:buClr>
                <a:schemeClr val="dk1"/>
              </a:buClr>
              <a:buSzPts val="2000"/>
              <a:buFont typeface="Century Gothic"/>
              <a:buAutoNum type="arabicPeriod"/>
            </a:pPr>
            <a:r>
              <a:rPr lang="en-US" dirty="0">
                <a:latin typeface="Century Gothic" panose="020B0502020202020204" pitchFamily="34" charset="0"/>
              </a:rPr>
              <a:t>Why do we have a grading system?</a:t>
            </a:r>
          </a:p>
          <a:p>
            <a:pPr marL="457200" indent="-457200">
              <a:lnSpc>
                <a:spcPct val="150000"/>
              </a:lnSpc>
              <a:spcBef>
                <a:spcPts val="0"/>
              </a:spcBef>
              <a:buClr>
                <a:schemeClr val="dk1"/>
              </a:buClr>
              <a:buSzPts val="2000"/>
              <a:buFont typeface="Century Gothic"/>
              <a:buAutoNum type="arabicPeriod"/>
            </a:pPr>
            <a:r>
              <a:rPr lang="en-US" b="1" dirty="0">
                <a:latin typeface="Century Gothic" panose="020B0502020202020204" pitchFamily="34" charset="0"/>
              </a:rPr>
              <a:t>Does the grading system need improvement?</a:t>
            </a:r>
          </a:p>
          <a:p>
            <a:pPr marL="457200" indent="-457200">
              <a:lnSpc>
                <a:spcPct val="150000"/>
              </a:lnSpc>
              <a:spcBef>
                <a:spcPts val="0"/>
              </a:spcBef>
              <a:buClr>
                <a:schemeClr val="dk1"/>
              </a:buClr>
              <a:buSzPts val="2000"/>
              <a:buFont typeface="Century Gothic"/>
              <a:buAutoNum type="arabicPeriod"/>
            </a:pPr>
            <a:r>
              <a:rPr lang="en-US" dirty="0">
                <a:latin typeface="Century Gothic" panose="020B0502020202020204" pitchFamily="34" charset="0"/>
              </a:rPr>
              <a:t>Why is it challenging to get good grades?</a:t>
            </a:r>
          </a:p>
          <a:p>
            <a:pPr marL="457200" indent="-457200">
              <a:lnSpc>
                <a:spcPct val="150000"/>
              </a:lnSpc>
              <a:spcBef>
                <a:spcPts val="0"/>
              </a:spcBef>
              <a:buClr>
                <a:schemeClr val="dk1"/>
              </a:buClr>
              <a:buSzPts val="2000"/>
              <a:buFont typeface="Century Gothic"/>
              <a:buAutoNum type="arabicPeriod"/>
            </a:pPr>
            <a:r>
              <a:rPr lang="en-US" dirty="0">
                <a:latin typeface="Century Gothic" panose="020B0502020202020204" pitchFamily="34" charset="0"/>
              </a:rPr>
              <a:t>Why do students think school is challenging?</a:t>
            </a:r>
          </a:p>
          <a:p>
            <a:pPr marL="457200" indent="-457200">
              <a:lnSpc>
                <a:spcPct val="150000"/>
              </a:lnSpc>
              <a:spcBef>
                <a:spcPts val="0"/>
              </a:spcBef>
              <a:buClr>
                <a:schemeClr val="dk1"/>
              </a:buClr>
              <a:buSzPts val="2000"/>
              <a:buFont typeface="Century Gothic"/>
              <a:buAutoNum type="arabicPeriod"/>
            </a:pPr>
            <a:r>
              <a:rPr lang="en-US" b="1" dirty="0">
                <a:latin typeface="Century Gothic" panose="020B0502020202020204" pitchFamily="34" charset="0"/>
              </a:rPr>
              <a:t>Why do students focus more on grading than learning?</a:t>
            </a:r>
          </a:p>
          <a:p>
            <a:pPr marL="457200" indent="-457200">
              <a:lnSpc>
                <a:spcPct val="150000"/>
              </a:lnSpc>
              <a:spcBef>
                <a:spcPts val="0"/>
              </a:spcBef>
              <a:buClr>
                <a:schemeClr val="dk1"/>
              </a:buClr>
              <a:buSzPts val="2000"/>
              <a:buFont typeface="Century Gothic"/>
              <a:buAutoNum type="arabicPeriod"/>
            </a:pPr>
            <a:r>
              <a:rPr lang="en-US" dirty="0">
                <a:latin typeface="Century Gothic" panose="020B0502020202020204" pitchFamily="34" charset="0"/>
              </a:rPr>
              <a:t>Does the grading system help students in life?</a:t>
            </a:r>
          </a:p>
        </p:txBody>
      </p:sp>
    </p:spTree>
    <p:extLst>
      <p:ext uri="{BB962C8B-B14F-4D97-AF65-F5344CB8AC3E}">
        <p14:creationId xmlns:p14="http://schemas.microsoft.com/office/powerpoint/2010/main" val="30179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8;p31"/>
          <p:cNvSpPr txBox="1">
            <a:spLocks noGrp="1"/>
          </p:cNvSpPr>
          <p:nvPr>
            <p:ph type="title"/>
          </p:nvPr>
        </p:nvSpPr>
        <p:spPr>
          <a:xfrm>
            <a:off x="848958" y="1053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entury Gothic"/>
              <a:buNone/>
            </a:pPr>
            <a:r>
              <a:rPr lang="en-US" sz="4000" dirty="0"/>
              <a:t>Next Steps with Student Questions</a:t>
            </a:r>
            <a:endParaRPr dirty="0"/>
          </a:p>
        </p:txBody>
      </p:sp>
      <p:sp>
        <p:nvSpPr>
          <p:cNvPr id="6" name="Google Shape;239;p31"/>
          <p:cNvSpPr txBox="1">
            <a:spLocks/>
          </p:cNvSpPr>
          <p:nvPr/>
        </p:nvSpPr>
        <p:spPr>
          <a:xfrm>
            <a:off x="848958" y="1496975"/>
            <a:ext cx="10515600" cy="496320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90500">
              <a:lnSpc>
                <a:spcPct val="100000"/>
              </a:lnSpc>
              <a:spcBef>
                <a:spcPts val="0"/>
              </a:spcBef>
              <a:buClr>
                <a:schemeClr val="dk2"/>
              </a:buClr>
              <a:buSzPts val="3000"/>
              <a:buFont typeface="Noto Sans Symbols"/>
              <a:buChar char="▪"/>
            </a:pPr>
            <a:r>
              <a:rPr lang="en-US" dirty="0">
                <a:latin typeface="Century Gothic" panose="020B0502020202020204" pitchFamily="34" charset="0"/>
              </a:rPr>
              <a:t>Moving into the writing assignment, students found it was beneficial to think in questions as a way to debrief and to distill some of their own thinking and what they had learned from the article.</a:t>
            </a:r>
          </a:p>
          <a:p>
            <a:pPr marL="171450" indent="-190500">
              <a:lnSpc>
                <a:spcPct val="100000"/>
              </a:lnSpc>
              <a:spcBef>
                <a:spcPts val="0"/>
              </a:spcBef>
              <a:buClr>
                <a:schemeClr val="dk2"/>
              </a:buClr>
              <a:buSzPts val="3000"/>
              <a:buFont typeface="Noto Sans Symbols"/>
              <a:buChar char="▪"/>
            </a:pPr>
            <a:r>
              <a:rPr lang="en-US" dirty="0">
                <a:latin typeface="Century Gothic" panose="020B0502020202020204" pitchFamily="34" charset="0"/>
              </a:rPr>
              <a:t>As a class, the priority questions led to a discussion about feedback. Professor </a:t>
            </a:r>
            <a:r>
              <a:rPr lang="en-US" dirty="0" err="1">
                <a:latin typeface="Century Gothic" panose="020B0502020202020204" pitchFamily="34" charset="0"/>
              </a:rPr>
              <a:t>Ezzell</a:t>
            </a:r>
            <a:r>
              <a:rPr lang="en-US" dirty="0">
                <a:latin typeface="Century Gothic" panose="020B0502020202020204" pitchFamily="34" charset="0"/>
              </a:rPr>
              <a:t> was able to better understand students’ thought processes on the topic.</a:t>
            </a:r>
          </a:p>
          <a:p>
            <a:pPr marL="171450" indent="-190500">
              <a:lnSpc>
                <a:spcPct val="100000"/>
              </a:lnSpc>
              <a:spcBef>
                <a:spcPts val="0"/>
              </a:spcBef>
              <a:buClr>
                <a:schemeClr val="dk2"/>
              </a:buClr>
              <a:buSzPts val="3000"/>
              <a:buFont typeface="Noto Sans Symbols"/>
              <a:buChar char="▪"/>
            </a:pPr>
            <a:r>
              <a:rPr lang="en-US" dirty="0">
                <a:latin typeface="Century Gothic" panose="020B0502020202020204" pitchFamily="34" charset="0"/>
              </a:rPr>
              <a:t>Some students did switch from letter grades to pass/no pass</a:t>
            </a:r>
          </a:p>
          <a:p>
            <a:pPr marL="0" indent="0">
              <a:spcBef>
                <a:spcPts val="0"/>
              </a:spcBef>
              <a:buClr>
                <a:schemeClr val="dk2"/>
              </a:buClr>
              <a:buSzPts val="300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86704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93040" y="2623306"/>
            <a:ext cx="10404227" cy="1446550"/>
          </a:xfrm>
          <a:prstGeom prst="rect">
            <a:avLst/>
          </a:prstGeom>
        </p:spPr>
        <p:txBody>
          <a:bodyPr wrap="square">
            <a:spAutoFit/>
          </a:bodyPr>
          <a:lstStyle/>
          <a:p>
            <a:r>
              <a:rPr lang="en-US" sz="4400" dirty="0">
                <a:solidFill>
                  <a:schemeClr val="accent1"/>
                </a:solidFill>
                <a:latin typeface="Century Gothic" panose="020B0502020202020204" pitchFamily="34" charset="0"/>
              </a:rPr>
              <a:t>Why is the skill of question formulation so important now? </a:t>
            </a:r>
            <a:endParaRPr lang="en-US" sz="44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2088019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1683" y="1711327"/>
            <a:ext cx="2921980" cy="4440351"/>
          </a:xfrm>
        </p:spPr>
      </p:pic>
      <p:sp>
        <p:nvSpPr>
          <p:cNvPr id="6" name="Text Placeholder 5"/>
          <p:cNvSpPr>
            <a:spLocks noGrp="1"/>
          </p:cNvSpPr>
          <p:nvPr>
            <p:ph type="body" sz="half" idx="4294967295"/>
          </p:nvPr>
        </p:nvSpPr>
        <p:spPr>
          <a:xfrm>
            <a:off x="6863013" y="4476837"/>
            <a:ext cx="5212611" cy="1046225"/>
          </a:xfrm>
        </p:spPr>
        <p:txBody>
          <a:bodyPr>
            <a:noAutofit/>
          </a:bodyPr>
          <a:lstStyle/>
          <a:p>
            <a:pPr marL="0" indent="0">
              <a:buNone/>
            </a:pPr>
            <a:r>
              <a:rPr lang="en-US" dirty="0">
                <a:latin typeface="Century Gothic" panose="020B0502020202020204" pitchFamily="34" charset="0"/>
              </a:rPr>
              <a:t>– Clive Thompson</a:t>
            </a:r>
          </a:p>
          <a:p>
            <a:pPr marL="0" indent="0">
              <a:buNone/>
            </a:pPr>
            <a:r>
              <a:rPr lang="en-US" sz="2400" dirty="0">
                <a:latin typeface="Century Gothic" panose="020B0502020202020204" pitchFamily="34" charset="0"/>
              </a:rPr>
              <a:t>Journalist and Technology Blogger</a:t>
            </a:r>
          </a:p>
        </p:txBody>
      </p:sp>
      <p:sp>
        <p:nvSpPr>
          <p:cNvPr id="5" name="Text Placeholder 4"/>
          <p:cNvSpPr>
            <a:spLocks noGrp="1"/>
          </p:cNvSpPr>
          <p:nvPr>
            <p:ph type="body" sz="half" idx="4294967295"/>
          </p:nvPr>
        </p:nvSpPr>
        <p:spPr>
          <a:xfrm>
            <a:off x="6028160" y="1801813"/>
            <a:ext cx="5899963" cy="2578100"/>
          </a:xfrm>
        </p:spPr>
        <p:txBody>
          <a:bodyPr>
            <a:noAutofit/>
          </a:bodyPr>
          <a:lstStyle/>
          <a:p>
            <a:pPr marL="0" indent="0">
              <a:buNone/>
            </a:pPr>
            <a:r>
              <a:rPr lang="en-US" sz="3200" dirty="0">
                <a:solidFill>
                  <a:schemeClr val="tx1"/>
                </a:solidFill>
                <a:latin typeface="Century Gothic" panose="020B0502020202020204" pitchFamily="34" charset="0"/>
              </a:rPr>
              <a:t>“How should you respond when you get powerful new tools for finding answers?</a:t>
            </a:r>
          </a:p>
          <a:p>
            <a:pPr marL="0" indent="0">
              <a:buNone/>
            </a:pPr>
            <a:endParaRPr lang="en-US" sz="2000" dirty="0">
              <a:solidFill>
                <a:schemeClr val="tx1"/>
              </a:solidFill>
              <a:latin typeface="Century Gothic" panose="020B0502020202020204" pitchFamily="34" charset="0"/>
            </a:endParaRPr>
          </a:p>
          <a:p>
            <a:pPr marL="0" indent="0">
              <a:buNone/>
            </a:pPr>
            <a:r>
              <a:rPr lang="en-US" sz="3200" dirty="0">
                <a:solidFill>
                  <a:schemeClr val="tx1"/>
                </a:solidFill>
                <a:latin typeface="Century Gothic" panose="020B0502020202020204" pitchFamily="34" charset="0"/>
              </a:rPr>
              <a:t>Think of harder questions.”</a:t>
            </a:r>
          </a:p>
        </p:txBody>
      </p:sp>
      <p:sp>
        <p:nvSpPr>
          <p:cNvPr id="8" name="Title 1"/>
          <p:cNvSpPr txBox="1">
            <a:spLocks/>
          </p:cNvSpPr>
          <p:nvPr/>
        </p:nvSpPr>
        <p:spPr>
          <a:xfrm>
            <a:off x="664516" y="547560"/>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en-US" sz="4000" dirty="0">
                <a:solidFill>
                  <a:schemeClr val="tx2"/>
                </a:solidFill>
                <a:latin typeface="Century Gothic" panose="020B0502020202020204" pitchFamily="34" charset="0"/>
              </a:rPr>
              <a:t>In the Age of Google</a:t>
            </a:r>
          </a:p>
        </p:txBody>
      </p:sp>
    </p:spTree>
    <p:custDataLst>
      <p:tags r:id="rId1"/>
    </p:custDataLst>
    <p:extLst>
      <p:ext uri="{BB962C8B-B14F-4D97-AF65-F5344CB8AC3E}">
        <p14:creationId xmlns:p14="http://schemas.microsoft.com/office/powerpoint/2010/main" val="195274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429147"/>
            <a:ext cx="10515600" cy="862165"/>
          </a:xfrm>
        </p:spPr>
        <p:txBody>
          <a:bodyPr>
            <a:normAutofit/>
          </a:bodyPr>
          <a:lstStyle/>
          <a:p>
            <a:r>
              <a:rPr lang="en-US" sz="4000" b="0" dirty="0"/>
              <a:t>Questions and Democracy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7" y="1795077"/>
            <a:ext cx="6919440" cy="3793787"/>
          </a:xfrm>
          <a:prstGeom prst="rect">
            <a:avLst/>
          </a:prstGeom>
        </p:spPr>
      </p:pic>
      <p:sp>
        <p:nvSpPr>
          <p:cNvPr id="4" name="Text Placeholder 4"/>
          <p:cNvSpPr txBox="1">
            <a:spLocks/>
          </p:cNvSpPr>
          <p:nvPr/>
        </p:nvSpPr>
        <p:spPr>
          <a:xfrm>
            <a:off x="7730017" y="2451210"/>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“We need to be taught to study rather than to believe, to </a:t>
            </a:r>
            <a:r>
              <a:rPr lang="en-US" b="1" dirty="0">
                <a:latin typeface="Century Gothic" panose="020B0502020202020204" pitchFamily="34" charset="0"/>
              </a:rPr>
              <a:t>inquire</a:t>
            </a:r>
            <a:r>
              <a:rPr lang="en-US" dirty="0">
                <a:latin typeface="Century Gothic" panose="020B0502020202020204" pitchFamily="34" charset="0"/>
              </a:rPr>
              <a:t> rather than to affirm.”</a:t>
            </a:r>
          </a:p>
          <a:p>
            <a:pPr marL="0" indent="0">
              <a:buNone/>
            </a:pPr>
            <a:endParaRPr lang="en-US" dirty="0">
              <a:latin typeface="Century Gothic" panose="020B0502020202020204" pitchFamily="34" charset="0"/>
            </a:endParaRPr>
          </a:p>
        </p:txBody>
      </p:sp>
      <p:sp>
        <p:nvSpPr>
          <p:cNvPr id="6" name="Text Placeholder 5"/>
          <p:cNvSpPr txBox="1">
            <a:spLocks/>
          </p:cNvSpPr>
          <p:nvPr/>
        </p:nvSpPr>
        <p:spPr>
          <a:xfrm>
            <a:off x="7730019" y="4038217"/>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a:latin typeface="Rockwell" panose="02060603020205020403" pitchFamily="18" charset="0"/>
            </a:endParaRPr>
          </a:p>
          <a:p>
            <a:pPr marL="0" indent="0" algn="r">
              <a:buNone/>
            </a:pPr>
            <a:r>
              <a:rPr lang="en-US" sz="2200" dirty="0">
                <a:latin typeface="Century Gothic" panose="020B0502020202020204" pitchFamily="34" charset="0"/>
              </a:rPr>
              <a:t>– </a:t>
            </a:r>
            <a:r>
              <a:rPr lang="en-US" sz="2200" dirty="0" err="1">
                <a:latin typeface="Century Gothic" panose="020B0502020202020204" pitchFamily="34" charset="0"/>
              </a:rPr>
              <a:t>Septima</a:t>
            </a:r>
            <a:r>
              <a:rPr lang="en-US" sz="2200" dirty="0">
                <a:latin typeface="Century Gothic" panose="020B0502020202020204" pitchFamily="34" charset="0"/>
              </a:rPr>
              <a:t>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4788412" y="6596392"/>
            <a:ext cx="7596731" cy="261610"/>
          </a:xfrm>
          <a:prstGeom prst="rect">
            <a:avLst/>
          </a:prstGeom>
          <a:noFill/>
        </p:spPr>
        <p:txBody>
          <a:bodyPr wrap="square" rtlCol="0">
            <a:spAutoFit/>
          </a:bodyPr>
          <a:lstStyle/>
          <a:p>
            <a:r>
              <a:rPr lang="en-US" sz="1100" dirty="0">
                <a:latin typeface="Century Gothic" panose="020B0502020202020204" pitchFamily="34" charset="0"/>
              </a:rPr>
              <a:t>Chapter 6 on </a:t>
            </a:r>
            <a:r>
              <a:rPr lang="en-US" sz="1100" dirty="0" err="1">
                <a:latin typeface="Century Gothic" panose="020B0502020202020204" pitchFamily="34" charset="0"/>
              </a:rPr>
              <a:t>Septima</a:t>
            </a:r>
            <a:r>
              <a:rPr lang="en-US" sz="1100" dirty="0">
                <a:latin typeface="Century Gothic" panose="020B0502020202020204" pitchFamily="34" charset="0"/>
              </a:rPr>
              <a:t> Clark in Freedom Road: Adult Education of African Americans (Peterson, 1996)</a:t>
            </a:r>
          </a:p>
        </p:txBody>
      </p:sp>
    </p:spTree>
    <p:custDataLst>
      <p:tags r:id="rId1"/>
    </p:custDataLst>
    <p:extLst>
      <p:ext uri="{BB962C8B-B14F-4D97-AF65-F5344CB8AC3E}">
        <p14:creationId xmlns:p14="http://schemas.microsoft.com/office/powerpoint/2010/main" val="160044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en-US" altLang="en-US" dirty="0"/>
              <a:t>Today’s Agenda</a:t>
            </a:r>
          </a:p>
        </p:txBody>
      </p:sp>
      <p:sp>
        <p:nvSpPr>
          <p:cNvPr id="3" name="Content Placeholder 2"/>
          <p:cNvSpPr>
            <a:spLocks noGrp="1"/>
          </p:cNvSpPr>
          <p:nvPr>
            <p:ph idx="1"/>
          </p:nvPr>
        </p:nvSpPr>
        <p:spPr>
          <a:xfrm>
            <a:off x="838203" y="1398343"/>
            <a:ext cx="10755087" cy="4479944"/>
          </a:xfrm>
        </p:spPr>
        <p:txBody>
          <a:bodyPr>
            <a:noAutofit/>
          </a:bodyPr>
          <a:lstStyle/>
          <a:p>
            <a:pPr marL="457200" lvl="0" indent="-406400">
              <a:lnSpc>
                <a:spcPct val="100000"/>
              </a:lnSpc>
              <a:spcBef>
                <a:spcPts val="0"/>
              </a:spcBef>
              <a:spcAft>
                <a:spcPts val="1200"/>
              </a:spcAft>
              <a:buSzPts val="2800"/>
              <a:buFont typeface="Rockwell"/>
              <a:buAutoNum type="arabicParenR"/>
            </a:pPr>
            <a:r>
              <a:rPr lang="en-US" dirty="0">
                <a:solidFill>
                  <a:schemeClr val="dk1"/>
                </a:solidFill>
              </a:rPr>
              <a:t>Why Spend Time on Teaching the Skill of Question Formulation? </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Collaborative Learning with the Question Formulation Technique (QFT)</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Explore Real Examples &amp; Applications</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Why is Question Formulation Important Now?</a:t>
            </a:r>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Q&amp;A</a:t>
            </a:r>
            <a:endParaRPr lang="en-US" dirty="0"/>
          </a:p>
          <a:p>
            <a:pPr marL="0" indent="0">
              <a:buNone/>
              <a:defRPr/>
            </a:pPr>
            <a:endParaRPr lang="en-US" sz="3200" dirty="0">
              <a:latin typeface="Rockwell" panose="02060603020205020403" pitchFamily="18" charset="0"/>
            </a:endParaRPr>
          </a:p>
        </p:txBody>
      </p:sp>
    </p:spTree>
    <p:custDataLst>
      <p:tags r:id="rId1"/>
    </p:custDataLst>
    <p:extLst>
      <p:ext uri="{BB962C8B-B14F-4D97-AF65-F5344CB8AC3E}">
        <p14:creationId xmlns:p14="http://schemas.microsoft.com/office/powerpoint/2010/main" val="2942140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3" y="4600439"/>
            <a:ext cx="10598331" cy="769441"/>
          </a:xfrm>
          <a:prstGeom prst="rect">
            <a:avLst/>
          </a:prstGeom>
          <a:noFill/>
        </p:spPr>
        <p:txBody>
          <a:bodyPr wrap="square" rtlCol="0">
            <a:spAutoFit/>
          </a:bodyPr>
          <a:lstStyle/>
          <a:p>
            <a:r>
              <a:rPr lang="en-US" sz="4400" dirty="0">
                <a:latin typeface="Century Gothic" panose="020B0502020202020204" pitchFamily="34" charset="0"/>
              </a:rPr>
              <a:t>What are your questions for us?</a:t>
            </a:r>
          </a:p>
        </p:txBody>
      </p:sp>
      <p:sp>
        <p:nvSpPr>
          <p:cNvPr id="3" name="Google Shape;454;p49"/>
          <p:cNvSpPr/>
          <p:nvPr/>
        </p:nvSpPr>
        <p:spPr>
          <a:xfrm>
            <a:off x="10894424" y="245921"/>
            <a:ext cx="962143" cy="647598"/>
          </a:xfrm>
          <a:prstGeom prst="wedgeRectCallout">
            <a:avLst>
              <a:gd name="adj1" fmla="val -32870"/>
              <a:gd name="adj2" fmla="val 79687"/>
            </a:avLst>
          </a:prstGeom>
          <a:solidFill>
            <a:schemeClr val="bg1">
              <a:alpha val="91372"/>
            </a:schemeClr>
          </a:solidFill>
          <a:ln w="25400" cap="flat" cmpd="sng">
            <a:solidFill>
              <a:schemeClr val="tx2">
                <a:lumMod val="50000"/>
              </a:schemeClr>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535268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5288"/>
            <a:ext cx="10515600" cy="1325563"/>
          </a:xfrm>
        </p:spPr>
        <p:txBody>
          <a:bodyPr/>
          <a:lstStyle/>
          <a:p>
            <a:r>
              <a:rPr lang="en-US" dirty="0"/>
              <a:t>Thank you! Enjoy! </a:t>
            </a:r>
          </a:p>
        </p:txBody>
      </p:sp>
    </p:spTree>
    <p:custDataLst>
      <p:tags r:id="rId1"/>
    </p:custDataLst>
    <p:extLst>
      <p:ext uri="{BB962C8B-B14F-4D97-AF65-F5344CB8AC3E}">
        <p14:creationId xmlns:p14="http://schemas.microsoft.com/office/powerpoint/2010/main" val="3893377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latin typeface="Century Gothic" panose="020B0502020202020204" pitchFamily="34" charset="0"/>
              </a:rPr>
              <a:t>The Right Question Institute offers materials through a Creative Commons License. </a:t>
            </a:r>
            <a:r>
              <a:rPr lang="en-US" altLang="en-US" noProof="0" dirty="0">
                <a:solidFill>
                  <a:schemeClr val="tx1"/>
                </a:solidFill>
                <a:latin typeface="Century Gothic" panose="020B0502020202020204" pitchFamily="34" charset="0"/>
              </a:rPr>
              <a:t>Y</a:t>
            </a:r>
            <a:r>
              <a:rPr lang="en-US" dirty="0" err="1">
                <a:solidFill>
                  <a:schemeClr val="tx1"/>
                </a:solidFill>
                <a:latin typeface="Century Gothic" panose="020B0502020202020204" pitchFamily="34" charset="0"/>
              </a:rPr>
              <a:t>ou</a:t>
            </a:r>
            <a:r>
              <a:rPr lang="en-US" dirty="0">
                <a:solidFill>
                  <a:schemeClr val="tx1"/>
                </a:solidFill>
                <a:latin typeface="Century Gothic" panose="020B0502020202020204" pitchFamily="34" charset="0"/>
              </a:rPr>
              <a:t> are welcome to use, adapt, and share our materials for noncommercial use, as long as you include the following reference: </a:t>
            </a:r>
          </a:p>
          <a:p>
            <a:pPr marL="0" indent="0" defTabSz="457200">
              <a:buClr>
                <a:srgbClr val="629DD1"/>
              </a:buClr>
              <a:buNone/>
              <a:defRPr/>
            </a:pPr>
            <a:r>
              <a:rPr lang="en-US" dirty="0">
                <a:solidFill>
                  <a:schemeClr val="tx1"/>
                </a:solidFill>
                <a:latin typeface="Century Gothic" panose="020B0502020202020204" pitchFamily="34" charset="0"/>
              </a:rPr>
              <a:t>“Source: The Right Question Institute (RQI). The Question Formulation Technique (QFT) was created by RQI. Visit </a:t>
            </a:r>
            <a:r>
              <a:rPr lang="en-US" u="sng" dirty="0">
                <a:solidFill>
                  <a:schemeClr val="tx1"/>
                </a:solidFill>
                <a:latin typeface="Century Gothic" panose="020B0502020202020204" pitchFamily="34" charset="0"/>
                <a:hlinkClick r:id="rId3"/>
              </a:rPr>
              <a:t>rightquestion.org</a:t>
            </a:r>
            <a:r>
              <a:rPr lang="en-US" dirty="0">
                <a:solidFill>
                  <a:schemeClr val="tx1"/>
                </a:solidFill>
                <a:latin typeface="Century Gothic" panose="020B0502020202020204" pitchFamily="34" charset="0"/>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7"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228725" y="318836"/>
            <a:ext cx="10662912" cy="707886"/>
          </a:xfrm>
          <a:prstGeom prst="rect">
            <a:avLst/>
          </a:prstGeom>
          <a:noFill/>
        </p:spPr>
        <p:txBody>
          <a:bodyPr wrap="square" rtlCol="0">
            <a:spAutoFit/>
          </a:bodyPr>
          <a:lstStyle/>
          <a:p>
            <a:r>
              <a:rPr lang="en-US" sz="4000" dirty="0">
                <a:latin typeface="Century Gothic" panose="020B0502020202020204" pitchFamily="34" charset="0"/>
              </a:rPr>
              <a:t>Using &amp; Sharing RQI’s Resources</a:t>
            </a:r>
          </a:p>
        </p:txBody>
      </p:sp>
      <p:sp>
        <p:nvSpPr>
          <p:cNvPr id="2" name="Rectangle 1"/>
          <p:cNvSpPr/>
          <p:nvPr/>
        </p:nvSpPr>
        <p:spPr>
          <a:xfrm>
            <a:off x="1484599" y="6289320"/>
            <a:ext cx="9121408" cy="369332"/>
          </a:xfrm>
          <a:prstGeom prst="rect">
            <a:avLst/>
          </a:prstGeom>
        </p:spPr>
        <p:txBody>
          <a:bodyPr wrap="none">
            <a:spAutoFit/>
          </a:bodyPr>
          <a:lstStyle/>
          <a:p>
            <a:pPr>
              <a:defRPr/>
            </a:pPr>
            <a:r>
              <a:rPr lang="en-US" altLang="en-US" b="1" dirty="0">
                <a:latin typeface="Century Gothic" panose="020B0502020202020204" pitchFamily="34" charset="0"/>
              </a:rPr>
              <a:t>Access the full library of resources: http://</a:t>
            </a:r>
            <a:r>
              <a:rPr lang="en-US" altLang="en-US" b="1" dirty="0" err="1">
                <a:latin typeface="Century Gothic" panose="020B0502020202020204" pitchFamily="34" charset="0"/>
              </a:rPr>
              <a:t>rightquestion.org</a:t>
            </a:r>
            <a:r>
              <a:rPr lang="en-US" altLang="en-US" b="1" dirty="0">
                <a:latin typeface="Century Gothic" panose="020B0502020202020204" pitchFamily="34" charset="0"/>
              </a:rPr>
              <a:t>/education/resources</a:t>
            </a:r>
            <a:endParaRPr lang="en-US" b="1"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67866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9" y="4815436"/>
            <a:ext cx="10933735" cy="1257118"/>
          </a:xfrm>
        </p:spPr>
        <p:txBody>
          <a:bodyPr>
            <a:noAutofit/>
          </a:bodyPr>
          <a:lstStyle/>
          <a:p>
            <a:pPr marL="0" indent="0">
              <a:buNone/>
            </a:pPr>
            <a:r>
              <a:rPr lang="en-US" sz="4400" dirty="0">
                <a:solidFill>
                  <a:schemeClr val="accent1"/>
                </a:solidFill>
                <a:latin typeface="Century Gothic" panose="020B0502020202020204" pitchFamily="34" charset="0"/>
              </a:rPr>
              <a:t>Why spend time teaching the skill of question formulation?</a:t>
            </a:r>
            <a:endParaRPr lang="en-US" altLang="en-US" sz="4400" dirty="0">
              <a:solidFill>
                <a:schemeClr val="accent1"/>
              </a:solidFill>
              <a:latin typeface="Century Gothic" panose="020B0502020202020204" pitchFamily="34" charset="0"/>
            </a:endParaRPr>
          </a:p>
        </p:txBody>
      </p:sp>
      <p:cxnSp>
        <p:nvCxnSpPr>
          <p:cNvPr id="4" name="Straight Connector 3"/>
          <p:cNvCxnSpPr/>
          <p:nvPr/>
        </p:nvCxnSpPr>
        <p:spPr>
          <a:xfrm>
            <a:off x="654207" y="634374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265" y="194999"/>
            <a:ext cx="5929081" cy="4405582"/>
          </a:xfrm>
          <a:prstGeom prst="rect">
            <a:avLst/>
          </a:prstGeom>
        </p:spPr>
      </p:pic>
    </p:spTree>
    <p:custDataLst>
      <p:tags r:id="rId1"/>
    </p:custDataLst>
    <p:extLst>
      <p:ext uri="{BB962C8B-B14F-4D97-AF65-F5344CB8AC3E}">
        <p14:creationId xmlns:p14="http://schemas.microsoft.com/office/powerpoint/2010/main" val="380088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7" y="297510"/>
            <a:ext cx="11160924" cy="1325563"/>
          </a:xfrm>
        </p:spPr>
        <p:txBody>
          <a:bodyPr>
            <a:noAutofit/>
          </a:bodyPr>
          <a:lstStyle/>
          <a:p>
            <a:r>
              <a:rPr lang="en-US" sz="4000" b="0" dirty="0"/>
              <a:t>Honoring the Original Source: </a:t>
            </a:r>
            <a:br>
              <a:rPr lang="en-US" sz="4000" b="0" dirty="0"/>
            </a:br>
            <a:r>
              <a:rPr lang="en-US" sz="4000" b="0" dirty="0"/>
              <a:t>Parents in Lawrence, Massachusetts, 1990</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13" y="2089887"/>
            <a:ext cx="5635603" cy="4233948"/>
          </a:xfrm>
          <a:prstGeom prst="rect">
            <a:avLst/>
          </a:prstGeom>
        </p:spPr>
      </p:pic>
      <p:sp>
        <p:nvSpPr>
          <p:cNvPr id="4" name="Text Placeholder 4"/>
          <p:cNvSpPr txBox="1">
            <a:spLocks/>
          </p:cNvSpPr>
          <p:nvPr/>
        </p:nvSpPr>
        <p:spPr>
          <a:xfrm>
            <a:off x="6848043" y="2718563"/>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rPr>
              <a:t>“We don’t go to the school because we don’t even know what to ask.”</a:t>
            </a:r>
          </a:p>
        </p:txBody>
      </p:sp>
    </p:spTree>
    <p:custDataLst>
      <p:tags r:id="rId1"/>
    </p:custDataLst>
    <p:extLst>
      <p:ext uri="{BB962C8B-B14F-4D97-AF65-F5344CB8AC3E}">
        <p14:creationId xmlns:p14="http://schemas.microsoft.com/office/powerpoint/2010/main" val="6351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38395" y="535688"/>
            <a:ext cx="3418617" cy="5164074"/>
          </a:xfrm>
        </p:spPr>
      </p:pic>
      <p:sp>
        <p:nvSpPr>
          <p:cNvPr id="6" name="Text Placeholder 5"/>
          <p:cNvSpPr>
            <a:spLocks noGrp="1"/>
          </p:cNvSpPr>
          <p:nvPr>
            <p:ph type="body" sz="half" idx="2"/>
          </p:nvPr>
        </p:nvSpPr>
        <p:spPr>
          <a:xfrm>
            <a:off x="4198435" y="4000583"/>
            <a:ext cx="7092136" cy="1699183"/>
          </a:xfrm>
        </p:spPr>
        <p:txBody>
          <a:bodyPr>
            <a:normAutofit/>
          </a:bodyPr>
          <a:lstStyle/>
          <a:p>
            <a:pPr algn="r"/>
            <a:r>
              <a:rPr lang="en-US" sz="3600" dirty="0">
                <a:solidFill>
                  <a:schemeClr val="tx1"/>
                </a:solidFill>
              </a:rPr>
              <a:t>– Stuart </a:t>
            </a:r>
            <a:r>
              <a:rPr lang="en-US" sz="3600" dirty="0" err="1">
                <a:solidFill>
                  <a:schemeClr val="tx1"/>
                </a:solidFill>
              </a:rPr>
              <a:t>Firestein</a:t>
            </a:r>
            <a:endParaRPr lang="en-US" sz="3600" dirty="0">
              <a:solidFill>
                <a:schemeClr val="tx1"/>
              </a:solidFill>
            </a:endParaRPr>
          </a:p>
          <a:p>
            <a:pPr algn="r"/>
            <a:r>
              <a:rPr lang="en-US" sz="2000" dirty="0">
                <a:solidFill>
                  <a:schemeClr val="tx1"/>
                </a:solidFill>
              </a:rPr>
              <a:t>Former chair, Department of Biology, </a:t>
            </a:r>
          </a:p>
          <a:p>
            <a:pPr algn="r"/>
            <a:r>
              <a:rPr lang="en-US" sz="2000" dirty="0">
                <a:solidFill>
                  <a:schemeClr val="tx1"/>
                </a:solidFill>
              </a:rPr>
              <a:t>Columbia University</a:t>
            </a:r>
          </a:p>
        </p:txBody>
      </p:sp>
      <p:sp>
        <p:nvSpPr>
          <p:cNvPr id="5" name="Text Placeholder 4"/>
          <p:cNvSpPr>
            <a:spLocks noGrp="1"/>
          </p:cNvSpPr>
          <p:nvPr>
            <p:ph type="body" sz="half" idx="10"/>
          </p:nvPr>
        </p:nvSpPr>
        <p:spPr>
          <a:xfrm>
            <a:off x="5754861" y="1048626"/>
            <a:ext cx="6104611" cy="2578768"/>
          </a:xfrm>
        </p:spPr>
        <p:txBody>
          <a:bodyPr>
            <a:noAutofit/>
          </a:bodyPr>
          <a:lstStyle/>
          <a:p>
            <a:pPr algn="l"/>
            <a:r>
              <a:rPr lang="en-US" sz="3600" dirty="0"/>
              <a:t>“We must teach students how to think in questions, how to manage ignorance.”</a:t>
            </a:r>
          </a:p>
        </p:txBody>
      </p:sp>
    </p:spTree>
    <p:custDataLst>
      <p:tags r:id="rId1"/>
    </p:custDataLst>
    <p:extLst>
      <p:ext uri="{BB962C8B-B14F-4D97-AF65-F5344CB8AC3E}">
        <p14:creationId xmlns:p14="http://schemas.microsoft.com/office/powerpoint/2010/main" val="29232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20" y="393096"/>
            <a:ext cx="10515600" cy="1184813"/>
          </a:xfrm>
        </p:spPr>
        <p:txBody>
          <a:bodyPr>
            <a:noAutofit/>
          </a:bodyPr>
          <a:lstStyle/>
          <a:p>
            <a:r>
              <a:rPr lang="en-US" sz="4000" dirty="0"/>
              <a:t>College Presidents on</a:t>
            </a:r>
            <a:br>
              <a:rPr lang="en-US" sz="4000" dirty="0"/>
            </a:br>
            <a:r>
              <a:rPr lang="en-US" sz="4000" dirty="0"/>
              <a:t>What College Students Should Learn</a:t>
            </a:r>
          </a:p>
        </p:txBody>
      </p:sp>
      <p:sp>
        <p:nvSpPr>
          <p:cNvPr id="3" name="Content Placeholder 2"/>
          <p:cNvSpPr>
            <a:spLocks noGrp="1"/>
          </p:cNvSpPr>
          <p:nvPr>
            <p:ph idx="1"/>
          </p:nvPr>
        </p:nvSpPr>
        <p:spPr>
          <a:xfrm>
            <a:off x="1194072" y="1971473"/>
            <a:ext cx="9700099" cy="4121184"/>
          </a:xfrm>
        </p:spPr>
        <p:txBody>
          <a:bodyPr>
            <a:normAutofit lnSpcReduction="10000"/>
          </a:bodyPr>
          <a:lstStyle/>
          <a:p>
            <a:pPr marL="0" indent="0">
              <a:buNone/>
            </a:pPr>
            <a:r>
              <a:rPr lang="en-US" dirty="0"/>
              <a:t>“The primary skills should be analytical skills of interpretation and inquiry. In other words, know how to frame a question.” </a:t>
            </a:r>
          </a:p>
          <a:p>
            <a:pPr marL="0" indent="0" algn="r">
              <a:buNone/>
            </a:pPr>
            <a:r>
              <a:rPr lang="en-US" dirty="0"/>
              <a:t>	</a:t>
            </a:r>
            <a:r>
              <a:rPr lang="en-US" sz="2400" dirty="0"/>
              <a:t>- Leon Botstein, President of Bard College</a:t>
            </a:r>
            <a:endParaRPr lang="en-US" dirty="0"/>
          </a:p>
          <a:p>
            <a:pPr marL="0" indent="0">
              <a:buNone/>
            </a:pPr>
            <a:endParaRPr lang="en-US" dirty="0"/>
          </a:p>
          <a:p>
            <a:pPr marL="0" indent="0">
              <a:buNone/>
            </a:pPr>
            <a:r>
              <a:rPr lang="en-US" dirty="0"/>
              <a:t>“…the best we can do for students is have them ask the right questions.” </a:t>
            </a:r>
          </a:p>
          <a:p>
            <a:pPr marL="0" indent="0" algn="r">
              <a:buNone/>
            </a:pPr>
            <a:r>
              <a:rPr lang="en-US" sz="2400" dirty="0"/>
              <a:t>	- Nancy Cantor, Former Chancellor of University of Illinois</a:t>
            </a:r>
          </a:p>
          <a:p>
            <a:pPr marL="0" indent="0" algn="r">
              <a:buNone/>
            </a:pPr>
            <a:r>
              <a:rPr lang="en-US" sz="3600" dirty="0"/>
              <a:t>						</a:t>
            </a:r>
            <a:r>
              <a:rPr lang="en-US" sz="1600" i="1" dirty="0"/>
              <a:t>The New York Times</a:t>
            </a:r>
            <a:r>
              <a:rPr lang="en-US" sz="1600" dirty="0"/>
              <a:t>, August 4, 2002</a:t>
            </a:r>
          </a:p>
        </p:txBody>
      </p:sp>
    </p:spTree>
    <p:custDataLst>
      <p:tags r:id="rId1"/>
    </p:custDataLst>
    <p:extLst>
      <p:ext uri="{BB962C8B-B14F-4D97-AF65-F5344CB8AC3E}">
        <p14:creationId xmlns:p14="http://schemas.microsoft.com/office/powerpoint/2010/main" val="41450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40374</TotalTime>
  <Words>2151</Words>
  <Application>Microsoft Office PowerPoint</Application>
  <PresentationFormat>Widescreen</PresentationFormat>
  <Paragraphs>291</Paragraphs>
  <Slides>52</Slides>
  <Notes>30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MS Gothic</vt:lpstr>
      <vt:lpstr>MS PGothic</vt:lpstr>
      <vt:lpstr>游ゴシック</vt:lpstr>
      <vt:lpstr>Arial</vt:lpstr>
      <vt:lpstr>Calibri</vt:lpstr>
      <vt:lpstr>Cambria Math</vt:lpstr>
      <vt:lpstr>Century Gothic</vt:lpstr>
      <vt:lpstr>Gill Sans</vt:lpstr>
      <vt:lpstr>Meiryo</vt:lpstr>
      <vt:lpstr>Noto Sans Symbols</vt:lpstr>
      <vt:lpstr>Rockwell</vt:lpstr>
      <vt:lpstr>Times New Roman</vt:lpstr>
      <vt:lpstr>Wingdings</vt:lpstr>
      <vt:lpstr>ヒラギノ角ゴ ProN W3</vt:lpstr>
      <vt:lpstr>ヒラギノ角ゴ ProN W6</vt:lpstr>
      <vt:lpstr>Office Theme</vt:lpstr>
      <vt:lpstr>An Experience in the Question Formulation Technique (QFT)</vt:lpstr>
      <vt:lpstr>Who is in the room?</vt:lpstr>
      <vt:lpstr>Access RQI’s Free QFT Resources</vt:lpstr>
      <vt:lpstr>PowerPoint Presentation</vt:lpstr>
      <vt:lpstr>Today’s Agenda</vt:lpstr>
      <vt:lpstr>PowerPoint Presentation</vt:lpstr>
      <vt:lpstr>Honoring the Original Source:  Parents in Lawrence, Massachusetts, 1990</vt:lpstr>
      <vt:lpstr>PowerPoint Presentation</vt:lpstr>
      <vt:lpstr>College Presidents on What College Students Should Learn</vt:lpstr>
      <vt:lpstr>Yet, Only 27% of Graduates Believe College Taught Them How to Ask Their Own Questions</vt:lpstr>
      <vt:lpstr>But, the problem begins long before college… </vt:lpstr>
      <vt:lpstr>Question Asking Declines with Age</vt:lpstr>
      <vt:lpstr>Which students ask questions?</vt:lpstr>
      <vt:lpstr>We can work together on creating more opportunities for all students to ask their own questions </vt:lpstr>
      <vt:lpstr>We Are Not Alone </vt:lpstr>
      <vt:lpstr>What happens when students do learn to ask their own questions? </vt:lpstr>
      <vt:lpstr>Research Confirms  the Importance of Questioning</vt:lpstr>
      <vt:lpstr>Student Reflection</vt:lpstr>
      <vt:lpstr>Collaborative Learning with the Question Formulation Technique (QFT)</vt:lpstr>
      <vt:lpstr>The Question Formulation Technique (QFT)</vt:lpstr>
      <vt:lpstr>Rules for Producing Questions</vt:lpstr>
      <vt:lpstr>Produce Questions</vt:lpstr>
      <vt:lpstr>Question Focus</vt:lpstr>
      <vt:lpstr>Categorize Questions: Closed/Open</vt:lpstr>
      <vt:lpstr>Discuss</vt:lpstr>
      <vt:lpstr>Discuss</vt:lpstr>
      <vt:lpstr>Improve Questions</vt:lpstr>
      <vt:lpstr>Prioritize Questions </vt:lpstr>
      <vt:lpstr>Action Plan</vt:lpstr>
      <vt:lpstr>Share</vt:lpstr>
      <vt:lpstr>Reflect</vt:lpstr>
      <vt:lpstr> </vt:lpstr>
      <vt:lpstr>The QFT, on one slide…</vt:lpstr>
      <vt:lpstr>PowerPoint Presentation</vt:lpstr>
      <vt:lpstr>Thinking in many different directions</vt:lpstr>
      <vt:lpstr>Narrowing Down, Focusing</vt:lpstr>
      <vt:lpstr>Thinking about Thinking</vt:lpstr>
      <vt:lpstr>PowerPoint Presentation</vt:lpstr>
      <vt:lpstr>PowerPoint Presentation</vt:lpstr>
      <vt:lpstr>PowerPoint Presentation</vt:lpstr>
      <vt:lpstr>Students’ Questions</vt:lpstr>
      <vt:lpstr>Next Steps with Student Questions</vt:lpstr>
      <vt:lpstr>PowerPoint Presentation</vt:lpstr>
      <vt:lpstr>PowerPoint Presentation</vt:lpstr>
      <vt:lpstr>Students’ Questions</vt:lpstr>
      <vt:lpstr>Next Steps with Student Questions</vt:lpstr>
      <vt:lpstr> </vt:lpstr>
      <vt:lpstr>PowerPoint Presentation</vt:lpstr>
      <vt:lpstr>Questions and Democracy</vt:lpstr>
      <vt:lpstr>PowerPoint Presentation</vt:lpstr>
      <vt:lpstr>Thank you! Enjoy!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Imaan Yousuf</cp:lastModifiedBy>
  <cp:revision>836</cp:revision>
  <dcterms:created xsi:type="dcterms:W3CDTF">2018-05-15T14:29:45Z</dcterms:created>
  <dcterms:modified xsi:type="dcterms:W3CDTF">2022-10-03T13:51:47Z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F0EE2895-B8BF-42CB-A115-9FB4635F92F1</vt:lpwstr>
  </property>
  <property fmtid="{D5CDD505-2E9C-101B-9397-08002B2CF9AE}" pid="3" name="ArticulatePath">
    <vt:lpwstr>6.21.21 TPS Miss Intro</vt:lpwstr>
  </property>
</Properties>
</file>