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2.xml" ContentType="application/vnd.openxmlformats-officedocument.presentationml.tags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77" r:id="rId2"/>
    <p:sldId id="1037" r:id="rId3"/>
    <p:sldId id="1038" r:id="rId4"/>
    <p:sldId id="1039" r:id="rId5"/>
    <p:sldId id="1050" r:id="rId6"/>
    <p:sldId id="1040" r:id="rId7"/>
    <p:sldId id="282" r:id="rId8"/>
    <p:sldId id="799" r:id="rId9"/>
    <p:sldId id="435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  <p:sldId id="1097" r:id="rId19"/>
    <p:sldId id="1099" r:id="rId20"/>
    <p:sldId id="596" r:id="rId21"/>
    <p:sldId id="597" r:id="rId22"/>
    <p:sldId id="1100" r:id="rId23"/>
    <p:sldId id="1112" r:id="rId24"/>
    <p:sldId id="404" r:id="rId25"/>
    <p:sldId id="405" r:id="rId26"/>
    <p:sldId id="835" r:id="rId27"/>
    <p:sldId id="836" r:id="rId28"/>
    <p:sldId id="1098" r:id="rId29"/>
    <p:sldId id="1109" r:id="rId30"/>
    <p:sldId id="838" r:id="rId31"/>
    <p:sldId id="839" r:id="rId32"/>
    <p:sldId id="840" r:id="rId33"/>
    <p:sldId id="1022" r:id="rId34"/>
    <p:sldId id="1102" r:id="rId35"/>
    <p:sldId id="1111" r:id="rId36"/>
    <p:sldId id="842" r:id="rId37"/>
    <p:sldId id="843" r:id="rId38"/>
    <p:sldId id="1110" r:id="rId39"/>
    <p:sldId id="1034" r:id="rId40"/>
    <p:sldId id="1105" r:id="rId41"/>
    <p:sldId id="1044" r:id="rId42"/>
    <p:sldId id="1036" r:id="rId43"/>
    <p:sldId id="1106" r:id="rId44"/>
    <p:sldId id="844" r:id="rId45"/>
    <p:sldId id="1104" r:id="rId46"/>
    <p:sldId id="1107" r:id="rId47"/>
    <p:sldId id="1046" r:id="rId48"/>
    <p:sldId id="1108" r:id="rId49"/>
  </p:sldIdLst>
  <p:sldSz cx="12192000" cy="6858000"/>
  <p:notesSz cx="9296400" cy="70104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7EAA6D-C81D-9092-BA12-2549561ED875}" name="Imaan Yousuf" initials="IY" userId="S::imaan.yousuf@rightquestion.onmicrosoft.com::510c466b-2a9a-4dae-bbaa-67f25ab4e0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  <p:cmAuthor id="2" name="Sarah Westbrook" initials="" lastIdx="1" clrIdx="1"/>
  <p:cmAuthor id="3" name="Jennifer Brickey" initials="" lastIdx="1" clrIdx="2"/>
  <p:cmAuthor id="4" name="Sarah" initials="S" lastIdx="2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71472" autoAdjust="0"/>
  </p:normalViewPr>
  <p:slideViewPr>
    <p:cSldViewPr snapToGrid="0">
      <p:cViewPr varScale="1">
        <p:scale>
          <a:sx n="55" d="100"/>
          <a:sy n="55" d="100"/>
        </p:scale>
        <p:origin x="4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5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35EA7C-B7E0-4209-A1F0-826D2C37B77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86B9F4-8223-4321-B2E0-71E14828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9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F92A0F-9DBC-4B25-9F90-1EBEF12C240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F0A54D-AEF5-47F7-86B4-A4703E52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4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0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7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803234" indent="-30893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35744" indent="-247148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730043" indent="-247148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224340" indent="-247148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718638" indent="-247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212936" indent="-247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707234" indent="-247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201533" indent="-247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14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6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0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029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91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1214">
              <a:defRPr/>
            </a:pPr>
            <a:endParaRPr 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85555" indent="-302137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208545" indent="-241709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91963" indent="-241709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175383" indent="-241709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658800" indent="-241709" defTabSz="483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142217" indent="-241709" defTabSz="483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625638" indent="-241709" defTabSz="483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4109056" indent="-241709" defTabSz="4834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931303">
              <a:defRPr/>
            </a:pPr>
            <a:fld id="{39447C3C-C2C8-41B8-8BA3-63D0C1D680B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31303">
                <a:defRPr/>
              </a:pPr>
              <a:t>20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4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85555" indent="-30213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08545" indent="-24170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91963" indent="-24170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75383" indent="-24170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58800" indent="-2417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42217" indent="-2417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25638" indent="-2417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09056" indent="-2417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3130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36074EC-2EDA-BF44-8456-60E9601C2049}" type="slidenum">
              <a:rPr lang="en-US" sz="1200">
                <a:solidFill>
                  <a:prstClr val="black"/>
                </a:solidFill>
              </a:rPr>
              <a:pPr defTabSz="93130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78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33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5E18-1369-4B73-8DAA-79F605795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73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91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0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4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0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3410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1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1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4631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1" name="Google Shape;1611;p11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115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defTabSz="931774">
              <a:buClr>
                <a:srgbClr val="000000"/>
              </a:buClr>
              <a:buSzPts val="12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defTabSz="931774">
                <a:buClr>
                  <a:srgbClr val="000000"/>
                </a:buClr>
                <a:buSzPts val="1200"/>
              </a:pPr>
              <a:t>31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978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7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0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2984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7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3" name="Google Shape;1643;p11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119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defTabSz="931774">
              <a:buClr>
                <a:srgbClr val="000000"/>
              </a:buClr>
              <a:buSzPts val="12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defTabSz="931774">
                <a:buClr>
                  <a:srgbClr val="000000"/>
                </a:buClr>
                <a:buSzPts val="1200"/>
              </a:pPr>
              <a:t>37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215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0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2668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13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8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A54D-AEF5-47F7-86B4-A4703E523A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9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0" name="Google Shape;1650;p12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120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defTabSz="931774">
              <a:buClr>
                <a:srgbClr val="000000"/>
              </a:buClr>
              <a:buSzPts val="12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defTabSz="931774">
                <a:buClr>
                  <a:srgbClr val="000000"/>
                </a:buClr>
                <a:buSzPts val="1200"/>
              </a:pPr>
              <a:t>44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5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DA874CE0-4909-6048-B317-2721B0FEF0DC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217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4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5E18-1369-4B73-8DAA-79F605795A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1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DA874CE0-4909-6048-B317-2721B0FEF0DC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90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0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005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0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646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0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39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8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375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Speakers Names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8" y="6017665"/>
            <a:ext cx="2875723" cy="5152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rightquestion.org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29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2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4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3" y="122781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4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2" y="166232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50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25" y="18329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4"/>
            <a:ext cx="4808096" cy="264930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4"/>
            <a:ext cx="4968499" cy="264930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727" y="118890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3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9"/>
            <a:ext cx="6172200" cy="4873625"/>
          </a:xfr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100" b="0" i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1650" b="0" i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– Quote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598778" y="606548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9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8"/>
            <a:ext cx="10515600" cy="838438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2"/>
            <a:ext cx="10515600" cy="181522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0479" y="424985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 userDrawn="1"/>
        </p:nvCxnSpPr>
        <p:spPr>
          <a:xfrm>
            <a:off x="506102" y="617518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1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39" y="40874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2" y="1174484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7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481389" y="607166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6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3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1950" b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5" y="228600"/>
            <a:ext cx="8504519" cy="4187952"/>
          </a:xfr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defTabSz="685800"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85" y="4632794"/>
            <a:ext cx="2940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73037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2700" b="0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64632" y="1981200"/>
            <a:ext cx="10075200" cy="4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42888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1500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L="685800" marR="0" lvl="1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028700" marR="0" lvl="2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714500" marR="0" lvl="4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057400" marR="0" lvl="5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400300" marR="0" lvl="6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743200" marR="0" lvl="7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086100" marR="0" lvl="8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defTabSz="685800">
              <a:defRPr/>
            </a:pPr>
            <a:endParaRPr lang="en-US"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defTabSz="685800">
              <a:defRPr/>
            </a:pPr>
            <a:endParaRPr lang="en-US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  <a:tabLst/>
              <a:defRPr/>
            </a:pPr>
            <a:r>
              <a:rPr kumimoji="0" lang="en" sz="2700" b="1" i="0" u="none" strike="noStrike" kern="1200" cap="none" spc="0" normalizeH="0" baseline="0" noProof="0">
                <a:ln>
                  <a:noFill/>
                </a:ln>
                <a:solidFill>
                  <a:srgbClr val="9FC3E3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+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3144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  <a:tabLst/>
              <a:defRPr/>
            </a:pPr>
            <a:r>
              <a:rPr kumimoji="0" lang="en" sz="2700" b="1" i="0" u="none" strike="noStrike" kern="1200" cap="none" spc="0" normalizeH="0" baseline="0" noProof="0">
                <a:ln>
                  <a:noFill/>
                </a:ln>
                <a:solidFill>
                  <a:srgbClr val="9FC3E3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+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2700" b="0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35744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L="685800" marR="0" lvl="1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028700" marR="0" lvl="2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714500" marR="0" lvl="4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057400" marR="0" lvl="5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400300" marR="0" lvl="6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743200" marR="0" lvl="7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086100" marR="0" lvl="8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35744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L="685800" marR="0" lvl="1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028700" marR="0" lvl="2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714500" marR="0" lvl="4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057400" marR="0" lvl="5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400300" marR="0" lvl="6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743200" marR="0" lvl="7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086100" marR="0" lvl="8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defTabSz="685800">
              <a:defRPr/>
            </a:pPr>
            <a:endParaRPr lang="en-US"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defTabSz="685800">
              <a:defRPr/>
            </a:pPr>
            <a:endParaRPr lang="en-US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0848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8" y="6017665"/>
            <a:ext cx="2875723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cs typeface="+mn-cs"/>
              </a:rPr>
              <a:t>rightquestion.org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8629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44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2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350">
                <a:latin typeface="Century Gothic" panose="020B0502020202020204" pitchFamily="34" charset="0"/>
              </a:defRPr>
            </a:lvl1pPr>
            <a:lvl2pPr>
              <a:defRPr sz="1350"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350">
                <a:latin typeface="Century Gothic" panose="020B0502020202020204" pitchFamily="34" charset="0"/>
              </a:defRPr>
            </a:lvl4pPr>
            <a:lvl5pPr>
              <a:defRPr sz="135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350">
                <a:latin typeface="Century Gothic" panose="020B0502020202020204" pitchFamily="34" charset="0"/>
              </a:defRPr>
            </a:lvl1pPr>
            <a:lvl2pPr>
              <a:defRPr sz="1350"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350">
                <a:latin typeface="Century Gothic" panose="020B0502020202020204" pitchFamily="34" charset="0"/>
              </a:defRPr>
            </a:lvl4pPr>
            <a:lvl5pPr>
              <a:defRPr sz="135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defTabSz="685800">
              <a:defRPr/>
            </a:pPr>
            <a:fld id="{8E9718A7-2B15-C347-B708-4E85D52F4AA4}" type="datetimeFigureOut">
              <a:rPr lang="en-US" sz="135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800">
                <a:defRPr/>
              </a:pPr>
              <a:t>11/10/2022</a:t>
            </a:fld>
            <a:endParaRPr lang="en-US" sz="135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8"/>
            <a:ext cx="81638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defTabSz="685800">
              <a:defRPr/>
            </a:pPr>
            <a:endParaRPr lang="en-US" sz="135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7"/>
            <a:ext cx="73871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51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8"/>
            <a:ext cx="4876800" cy="3678797"/>
          </a:xfrm>
        </p:spPr>
        <p:txBody>
          <a:bodyPr>
            <a:normAutofit/>
          </a:bodyPr>
          <a:lstStyle>
            <a:lvl1pPr>
              <a:defRPr sz="1350">
                <a:latin typeface="Century Gothic" panose="020B0502020202020204" pitchFamily="34" charset="0"/>
              </a:defRPr>
            </a:lvl1pPr>
            <a:lvl2pPr>
              <a:defRPr sz="1350"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350">
                <a:latin typeface="Century Gothic" panose="020B0502020202020204" pitchFamily="34" charset="0"/>
              </a:defRPr>
            </a:lvl4pPr>
            <a:lvl5pPr>
              <a:defRPr sz="1350">
                <a:latin typeface="Century Gothic" panose="020B0502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8"/>
            <a:ext cx="4876800" cy="3678797"/>
          </a:xfrm>
        </p:spPr>
        <p:txBody>
          <a:bodyPr>
            <a:normAutofit/>
          </a:bodyPr>
          <a:lstStyle>
            <a:lvl1pPr>
              <a:defRPr sz="1350">
                <a:latin typeface="Century Gothic" panose="020B0502020202020204" pitchFamily="34" charset="0"/>
              </a:defRPr>
            </a:lvl1pPr>
            <a:lvl2pPr>
              <a:defRPr sz="1350"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350">
                <a:latin typeface="Century Gothic" panose="020B0502020202020204" pitchFamily="34" charset="0"/>
              </a:defRPr>
            </a:lvl4pPr>
            <a:lvl5pPr>
              <a:defRPr sz="1350">
                <a:latin typeface="Century Gothic" panose="020B0502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0329" y="642358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defTabSz="685800">
              <a:defRPr/>
            </a:pPr>
            <a:fld id="{8E9718A7-2B15-C347-B708-4E85D52F4AA4}" type="datetimeFigureOut">
              <a:rPr lang="en-US" sz="1350" smtClean="0">
                <a:solidFill>
                  <a:srgbClr val="000000"/>
                </a:solidFill>
              </a:rPr>
              <a:pPr defTabSz="685800">
                <a:defRPr/>
              </a:pPr>
              <a:t>11/10/2022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941" y="6423588"/>
            <a:ext cx="81638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defTabSz="6858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4400" y="242237"/>
            <a:ext cx="73871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50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50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634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2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350">
                <a:latin typeface="Century Gothic" panose="020B0502020202020204" pitchFamily="34" charset="0"/>
              </a:defRPr>
            </a:lvl1pPr>
            <a:lvl2pPr>
              <a:defRPr sz="1350"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350">
                <a:latin typeface="Century Gothic" panose="020B0502020202020204" pitchFamily="34" charset="0"/>
              </a:defRPr>
            </a:lvl4pPr>
            <a:lvl5pPr>
              <a:defRPr sz="135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350">
                <a:latin typeface="Century Gothic" panose="020B0502020202020204" pitchFamily="34" charset="0"/>
              </a:defRPr>
            </a:lvl1pPr>
            <a:lvl2pPr>
              <a:defRPr sz="1350">
                <a:latin typeface="Century Gothic" panose="020B0502020202020204" pitchFamily="34" charset="0"/>
              </a:defRPr>
            </a:lvl2pPr>
            <a:lvl3pPr>
              <a:defRPr sz="1350">
                <a:latin typeface="Century Gothic" panose="020B0502020202020204" pitchFamily="34" charset="0"/>
              </a:defRPr>
            </a:lvl3pPr>
            <a:lvl4pPr>
              <a:defRPr sz="1350">
                <a:latin typeface="Century Gothic" panose="020B0502020202020204" pitchFamily="34" charset="0"/>
              </a:defRPr>
            </a:lvl4pPr>
            <a:lvl5pPr>
              <a:defRPr sz="1350">
                <a:latin typeface="Century Gothic" panose="020B0502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5"/>
            <a:ext cx="2844800" cy="3651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r" defTabSz="342900">
              <a:defRPr/>
            </a:pPr>
            <a:fld id="{1BBC3013-4435-2D4C-9E29-650CD3D95957}" type="datetimeFigureOut">
              <a:rPr lang="en-US" sz="825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 defTabSz="342900">
                <a:defRPr/>
              </a:pPr>
              <a:t>11/10/2022</a:t>
            </a:fld>
            <a:endParaRPr lang="en-US" sz="825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5"/>
            <a:ext cx="8164000" cy="3651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defTabSz="342900">
              <a:defRPr/>
            </a:pPr>
            <a:endParaRPr lang="en-US" sz="825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4"/>
            <a:ext cx="7388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19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Century Gothic" panose="020B0502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uk-U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9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uk-UA" smtClean="0"/>
              <a:pPr algn="ctr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256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entury Gothic" panose="020B0502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1155167" y="1775564"/>
            <a:ext cx="3252400" cy="420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>
                <a:latin typeface="Century Gothic" panose="020B0502020202020204" pitchFamily="34" charset="0"/>
              </a:defRPr>
            </a:lvl1pPr>
            <a:lvl2pPr marL="1219170" lvl="1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2pPr>
            <a:lvl3pPr marL="1828754" lvl="2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3pPr>
            <a:lvl4pPr marL="2438339" lvl="3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4pPr>
            <a:lvl5pPr marL="3047924" lvl="4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5pPr>
            <a:lvl6pPr marL="3657509" lvl="5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6pPr>
            <a:lvl7pPr marL="4267093" lvl="6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7pPr>
            <a:lvl8pPr marL="4876678" lvl="7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8pPr>
            <a:lvl9pPr marL="5486263" lvl="8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574249" y="1775564"/>
            <a:ext cx="3252400" cy="420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>
                <a:latin typeface="Century Gothic" panose="020B0502020202020204" pitchFamily="34" charset="0"/>
              </a:defRPr>
            </a:lvl1pPr>
            <a:lvl2pPr marL="1219170" lvl="1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2pPr>
            <a:lvl3pPr marL="1828754" lvl="2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3pPr>
            <a:lvl4pPr marL="2438339" lvl="3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4pPr>
            <a:lvl5pPr marL="3047924" lvl="4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5pPr>
            <a:lvl6pPr marL="3657509" lvl="5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6pPr>
            <a:lvl7pPr marL="4267093" lvl="6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7pPr>
            <a:lvl8pPr marL="4876678" lvl="7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8pPr>
            <a:lvl9pPr marL="5486263" lvl="8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7993332" y="1775564"/>
            <a:ext cx="3252400" cy="420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>
                <a:latin typeface="Century Gothic" panose="020B0502020202020204" pitchFamily="34" charset="0"/>
              </a:defRPr>
            </a:lvl1pPr>
            <a:lvl2pPr marL="1219170" lvl="1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2pPr>
            <a:lvl3pPr marL="1828754" lvl="2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3pPr>
            <a:lvl4pPr marL="2438339" lvl="3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4pPr>
            <a:lvl5pPr marL="3047924" lvl="4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5pPr>
            <a:lvl6pPr marL="3657509" lvl="5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6pPr>
            <a:lvl7pPr marL="4267093" lvl="6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7pPr>
            <a:lvl8pPr marL="4876678" lvl="7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8pPr>
            <a:lvl9pPr marL="5486263" lvl="8" indent="-44025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uk-UA" smtClean="0"/>
              <a:pPr algn="ctr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7" y="34733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4"/>
            <a:ext cx="4808096" cy="264930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4"/>
            <a:ext cx="4968499" cy="264930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178833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9"/>
            <a:ext cx="6172200" cy="4873625"/>
          </a:xfr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100" b="0" i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1650" b="0" i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 </a:t>
            </a:r>
            <a:r>
              <a:rPr lang="en-US" dirty="0" err="1"/>
              <a:t>Qute</a:t>
            </a:r>
            <a:r>
              <a:rPr lang="en-US" dirty="0"/>
              <a:t>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604955" y="605930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6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61"/>
            <a:ext cx="10515600" cy="953001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2"/>
            <a:ext cx="10515600" cy="181522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8" y="6017665"/>
            <a:ext cx="2875723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rightquestion.org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629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10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68629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8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12192000" cy="563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10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4"/>
            <a:ext cx="4343400" cy="530225"/>
          </a:xfrm>
        </p:spPr>
        <p:txBody>
          <a:bodyPr anchor="b"/>
          <a:lstStyle>
            <a:lvl1pPr>
              <a:defRPr sz="24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71078"/>
            <a:ext cx="4569577" cy="2827499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1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500">
                <a:latin typeface="Century Gothic" panose="020B0502020202020204" pitchFamily="34" charset="0"/>
              </a:defRPr>
            </a:lvl4pPr>
            <a:lvl5pPr>
              <a:defRPr sz="1500">
                <a:latin typeface="Century Gothic" panose="020B0502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82222"/>
            <a:ext cx="4567989" cy="1528768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5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21388" y="1171074"/>
            <a:ext cx="4567989" cy="5101388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5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3410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34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708" r:id="rId24"/>
    <p:sldLayoutId id="2147483710" r:id="rId2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mailto:Imaan.Yousuf@rightquestion.org" TargetMode="External"/><Relationship Id="rId4" Type="http://schemas.openxmlformats.org/officeDocument/2006/relationships/hyperlink" Target="mailto:Sarah.westbrook@rightquestion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hyperlink" Target="https://bit.ly/RQICHARG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ownloads\rightquestion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ownloads\rightquestion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ightquestion.org/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CmFjp2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bit.ly/3s996NH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question.org/resources/an-introduction-to-question-focus-design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4" Type="http://schemas.openxmlformats.org/officeDocument/2006/relationships/hyperlink" Target="https://bit.ly/RQICHARGE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ightquestion.org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question.org/resources/an-introduction-to-question-focus-desig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ownloads\rightquestion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893" y="480126"/>
            <a:ext cx="11262166" cy="1577010"/>
          </a:xfrm>
        </p:spPr>
        <p:txBody>
          <a:bodyPr>
            <a:normAutofit/>
          </a:bodyPr>
          <a:lstStyle/>
          <a:p>
            <a:pPr defTabSz="457200">
              <a:defRPr/>
            </a:pPr>
            <a:r>
              <a:rPr lang="en-US" sz="4800" b="0" dirty="0">
                <a:latin typeface="Century Gothic" panose="020B0502020202020204" pitchFamily="34" charset="0"/>
              </a:rPr>
              <a:t>Day 2: Designing for Student Questioning in the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65" y="3012490"/>
            <a:ext cx="6285229" cy="36658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Century Gothic" panose="020B0502020202020204" pitchFamily="34" charset="0"/>
              </a:rPr>
              <a:t>Sarah Westbrook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entury Gothic" panose="020B0502020202020204" pitchFamily="34" charset="0"/>
              </a:rPr>
              <a:t>Director of Professional Learning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err="1">
                <a:latin typeface="Century Gothic" panose="020B0502020202020204" pitchFamily="34" charset="0"/>
                <a:hlinkClick r:id="rId4"/>
              </a:rPr>
              <a:t>Sarah.westbrook@rightquestion.org</a:t>
            </a:r>
            <a:r>
              <a:rPr lang="en-US" sz="2800" dirty="0" err="1">
                <a:latin typeface="Century Gothic" panose="020B0502020202020204" pitchFamily="34" charset="0"/>
              </a:rPr>
              <a:t>@SarahRQI</a:t>
            </a:r>
            <a:r>
              <a:rPr lang="en-US" sz="2800" dirty="0">
                <a:latin typeface="Century Gothic" panose="020B0502020202020204" pitchFamily="34" charset="0"/>
              </a:rPr>
              <a:t>	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246D2-43AA-2043-9DE0-63F69C1F40D6}"/>
              </a:ext>
            </a:extLst>
          </p:cNvPr>
          <p:cNvSpPr txBox="1"/>
          <p:nvPr/>
        </p:nvSpPr>
        <p:spPr>
          <a:xfrm>
            <a:off x="6478894" y="3012490"/>
            <a:ext cx="58981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entury Gothic" panose="020B0502020202020204" pitchFamily="34" charset="0"/>
              </a:rPr>
              <a:t>Imaan</a:t>
            </a:r>
            <a:r>
              <a:rPr lang="en-US" sz="3600" b="1" dirty="0">
                <a:latin typeface="Century Gothic" panose="020B0502020202020204" pitchFamily="34" charset="0"/>
              </a:rPr>
              <a:t> Yousuf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Education Program Associate</a:t>
            </a:r>
          </a:p>
          <a:p>
            <a:r>
              <a:rPr lang="en-US" sz="2800" dirty="0">
                <a:latin typeface="Century Gothic" panose="020B0502020202020204" pitchFamily="34" charset="0"/>
                <a:hlinkClick r:id="rId5"/>
              </a:rPr>
              <a:t>Imaan.Yousuf@rightquestion.org</a:t>
            </a: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@</a:t>
            </a:r>
            <a:r>
              <a:rPr lang="en-US" sz="2800" dirty="0" err="1">
                <a:latin typeface="Century Gothic" panose="020B0502020202020204" pitchFamily="34" charset="0"/>
              </a:rPr>
              <a:t>rightquestion</a:t>
            </a:r>
            <a:endParaRPr lang="en-US" sz="2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60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77"/>
          <p:cNvSpPr txBox="1"/>
          <p:nvPr/>
        </p:nvSpPr>
        <p:spPr>
          <a:xfrm>
            <a:off x="5924550" y="1985963"/>
            <a:ext cx="4157400" cy="4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C4C7"/>
              </a:buClr>
              <a:buSzPts val="1942"/>
              <a:buFontTx/>
              <a:buNone/>
              <a:tabLst/>
              <a:defRPr/>
            </a:pPr>
            <a:r>
              <a:rPr kumimoji="0" lang="en-US" sz="25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The QFT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C4C7"/>
              </a:buClr>
              <a:buSzPct val="100000"/>
              <a:buFont typeface="Noto Sans Symbols"/>
              <a:buAutoNum type="arabicPeriod"/>
              <a:tabLst/>
              <a:defRPr/>
            </a:pPr>
            <a:r>
              <a:rPr kumimoji="0" lang="en-US" sz="25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Present a Question Focus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C4C7"/>
              </a:buClr>
              <a:buSzPct val="100000"/>
              <a:buFont typeface="Noto Sans Symbols"/>
              <a:buAutoNum type="arabicPeriod"/>
              <a:tabLst/>
              <a:defRPr/>
            </a:pPr>
            <a:r>
              <a:rPr kumimoji="0" lang="en-US" sz="25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Produce questions following the 4 rules</a:t>
            </a:r>
            <a:endParaRPr kumimoji="0" sz="259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C4C7"/>
              </a:buClr>
              <a:buSzPct val="100000"/>
              <a:buFont typeface="Noto Sans Symbols"/>
              <a:buAutoNum type="arabicPeriod"/>
              <a:tabLst/>
              <a:defRPr/>
            </a:pPr>
            <a:r>
              <a:rPr kumimoji="0" lang="en-US" sz="25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Improve questions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C4C7"/>
              </a:buClr>
              <a:buSzPct val="100000"/>
              <a:buFont typeface="Noto Sans Symbols"/>
              <a:buAutoNum type="arabicPeriod"/>
              <a:tabLst/>
              <a:defRPr/>
            </a:pPr>
            <a:r>
              <a:rPr kumimoji="0" lang="en-US" sz="25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Prioritize questions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C4C7"/>
              </a:buClr>
              <a:buSzPct val="100000"/>
              <a:buFont typeface="Noto Sans Symbols"/>
              <a:buAutoNum type="arabicPeriod"/>
              <a:tabLst/>
              <a:defRPr/>
            </a:pPr>
            <a:r>
              <a:rPr kumimoji="0" lang="en-US" sz="25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Discuss next steps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C4C7"/>
              </a:buClr>
              <a:buSzPct val="100000"/>
              <a:buFont typeface="Noto Sans Symbols"/>
              <a:buAutoNum type="arabicPeriod"/>
              <a:tabLst/>
              <a:defRPr/>
            </a:pPr>
            <a:r>
              <a:rPr kumimoji="0" lang="en-US" sz="259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Reflect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177"/>
          <p:cNvSpPr txBox="1">
            <a:spLocks noGrp="1"/>
          </p:cNvSpPr>
          <p:nvPr>
            <p:ph type="title"/>
          </p:nvPr>
        </p:nvSpPr>
        <p:spPr>
          <a:xfrm>
            <a:off x="893039" y="2260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dirty="0">
                <a:latin typeface="Century Gothic" panose="020B0502020202020204" pitchFamily="34" charset="0"/>
              </a:rPr>
              <a:t>QFT: An Art and a Science</a:t>
            </a:r>
            <a:endParaRPr sz="4000" b="0" dirty="0">
              <a:latin typeface="Century Gothic" panose="020B0502020202020204" pitchFamily="34" charset="0"/>
            </a:endParaRPr>
          </a:p>
        </p:txBody>
      </p:sp>
      <p:pic>
        <p:nvPicPr>
          <p:cNvPr id="1523" name="Google Shape;1523;p177" descr="blue-science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655" y="1706536"/>
            <a:ext cx="3934529" cy="4277061"/>
          </a:xfrm>
          <a:prstGeom prst="rect">
            <a:avLst/>
          </a:prstGeom>
          <a:noFill/>
          <a:ln>
            <a:noFill/>
          </a:ln>
        </p:spPr>
      </p:pic>
      <p:sp>
        <p:nvSpPr>
          <p:cNvPr id="1525" name="Google Shape;1525;p177"/>
          <p:cNvSpPr txBox="1">
            <a:spLocks noGrp="1"/>
          </p:cNvSpPr>
          <p:nvPr>
            <p:ph type="body" idx="4294967295"/>
          </p:nvPr>
        </p:nvSpPr>
        <p:spPr>
          <a:xfrm>
            <a:off x="1392263" y="1985963"/>
            <a:ext cx="4053910" cy="414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3300"/>
              <a:buNone/>
            </a:pPr>
            <a:r>
              <a:rPr lang="en-US" sz="4400" dirty="0">
                <a:solidFill>
                  <a:schemeClr val="dk1"/>
                </a:solidFill>
                <a:latin typeface="Century Gothic" panose="020B0502020202020204" pitchFamily="34" charset="0"/>
              </a:rPr>
              <a:t>The Science: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SzPts val="2100"/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</a:rPr>
              <a:t>The QFT is a rigorous protocol, with specific steps and sequence, that produces consistent results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SzPts val="2100"/>
              <a:buNone/>
            </a:pPr>
            <a:endParaRPr sz="2800" dirty="0">
              <a:latin typeface="Century Gothic" panose="020B0502020202020204" pitchFamily="34" charset="0"/>
            </a:endParaRPr>
          </a:p>
        </p:txBody>
      </p:sp>
      <p:sp>
        <p:nvSpPr>
          <p:cNvPr id="1526" name="Google Shape;1526;p177"/>
          <p:cNvSpPr txBox="1"/>
          <p:nvPr/>
        </p:nvSpPr>
        <p:spPr>
          <a:xfrm>
            <a:off x="3128963" y="990600"/>
            <a:ext cx="184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4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78"/>
          <p:cNvSpPr txBox="1">
            <a:spLocks noGrp="1"/>
          </p:cNvSpPr>
          <p:nvPr>
            <p:ph type="title"/>
          </p:nvPr>
        </p:nvSpPr>
        <p:spPr>
          <a:xfrm>
            <a:off x="939338" y="2778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dirty="0">
                <a:latin typeface="Century Gothic" panose="020B0502020202020204" pitchFamily="34" charset="0"/>
              </a:rPr>
              <a:t>QFT: An Art and a Science</a:t>
            </a:r>
            <a:endParaRPr sz="4000" b="0" dirty="0">
              <a:latin typeface="Century Gothic" panose="020B0502020202020204" pitchFamily="34" charset="0"/>
            </a:endParaRPr>
          </a:p>
        </p:txBody>
      </p:sp>
      <p:sp>
        <p:nvSpPr>
          <p:cNvPr id="1532" name="Google Shape;1532;p178"/>
          <p:cNvSpPr txBox="1">
            <a:spLocks noGrp="1"/>
          </p:cNvSpPr>
          <p:nvPr>
            <p:ph type="body" idx="4294967295"/>
          </p:nvPr>
        </p:nvSpPr>
        <p:spPr>
          <a:xfrm>
            <a:off x="1122743" y="2108200"/>
            <a:ext cx="4129691" cy="406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3300"/>
              <a:buNone/>
            </a:pPr>
            <a:r>
              <a:rPr lang="en-US" sz="4400" dirty="0">
                <a:solidFill>
                  <a:schemeClr val="dk1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The Art:</a:t>
            </a:r>
            <a:endParaRPr sz="2000" dirty="0">
              <a:solidFill>
                <a:srgbClr val="595959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 marL="0" indent="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ts val="2100"/>
              <a:buNone/>
            </a:pP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You 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should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 tailor the QFT process to the specific content and 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people you are working with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.</a:t>
            </a:r>
            <a:endParaRPr sz="2400" dirty="0">
              <a:solidFill>
                <a:srgbClr val="595959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</p:txBody>
      </p:sp>
      <p:pic>
        <p:nvPicPr>
          <p:cNvPr id="1533" name="Google Shape;1533;p178" descr="art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59" b="-3670"/>
          <a:stretch/>
        </p:blipFill>
        <p:spPr>
          <a:xfrm>
            <a:off x="5845698" y="1889125"/>
            <a:ext cx="4610100" cy="42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178"/>
          <p:cNvSpPr txBox="1">
            <a:spLocks noGrp="1"/>
          </p:cNvSpPr>
          <p:nvPr>
            <p:ph type="body" idx="4294967295"/>
          </p:nvPr>
        </p:nvSpPr>
        <p:spPr>
          <a:xfrm>
            <a:off x="6118932" y="1994639"/>
            <a:ext cx="4579676" cy="463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SzPts val="1950"/>
              <a:buNone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Tailor the QFT through:</a:t>
            </a:r>
            <a:endParaRPr sz="2400" dirty="0">
              <a:solidFill>
                <a:srgbClr val="000000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>
              <a:spcBef>
                <a:spcPts val="2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Planning how to use student questions</a:t>
            </a:r>
            <a:endParaRPr sz="2400" dirty="0">
              <a:solidFill>
                <a:srgbClr val="000000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>
              <a:spcBef>
                <a:spcPts val="2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Question Focus design</a:t>
            </a:r>
            <a:endParaRPr sz="2400" dirty="0">
              <a:solidFill>
                <a:srgbClr val="595959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>
              <a:spcBef>
                <a:spcPts val="2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Prioritization instructions</a:t>
            </a:r>
          </a:p>
          <a:p>
            <a:pPr>
              <a:spcBef>
                <a:spcPts val="2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Reflection questions</a:t>
            </a:r>
            <a:endParaRPr sz="2400" dirty="0">
              <a:solidFill>
                <a:srgbClr val="595959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>
              <a:spcBef>
                <a:spcPts val="2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Facilitation</a:t>
            </a:r>
            <a:endParaRPr sz="2400" dirty="0">
              <a:solidFill>
                <a:srgbClr val="000000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4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79"/>
          <p:cNvSpPr txBox="1">
            <a:spLocks noGrp="1"/>
          </p:cNvSpPr>
          <p:nvPr>
            <p:ph type="title"/>
          </p:nvPr>
        </p:nvSpPr>
        <p:spPr>
          <a:xfrm>
            <a:off x="742567" y="295515"/>
            <a:ext cx="11678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4400"/>
            </a:pPr>
            <a:r>
              <a:rPr lang="en-US" sz="4400" b="0" dirty="0">
                <a:latin typeface="Century Gothic" panose="020B0502020202020204" pitchFamily="34" charset="0"/>
              </a:rPr>
              <a:t>Five Areas Related to the Art of the QFT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540" name="Google Shape;1540;p179"/>
          <p:cNvSpPr txBox="1">
            <a:spLocks noGrp="1"/>
          </p:cNvSpPr>
          <p:nvPr>
            <p:ph type="body" idx="4294967295"/>
          </p:nvPr>
        </p:nvSpPr>
        <p:spPr>
          <a:xfrm>
            <a:off x="1002838" y="1621078"/>
            <a:ext cx="7556500" cy="4329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Starting at the End</a:t>
            </a:r>
            <a:endParaRPr b="1"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QFocus Design</a:t>
            </a:r>
            <a:endParaRPr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Prioritization Instructions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Reflection Questions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Facilitation</a:t>
            </a:r>
            <a:endParaRPr lang="en-US" sz="3600"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endParaRPr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53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Finding the Scale that Works for You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838200" y="3576577"/>
            <a:ext cx="10377668" cy="5324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924" y="2455961"/>
            <a:ext cx="161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5 minute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“Do Now”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2180" y="2486668"/>
            <a:ext cx="192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One-day class discussion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1186" y="2136864"/>
            <a:ext cx="2742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Large scale, weeks- long civic action project or PBL unit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9229" y="4230090"/>
            <a:ext cx="27023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Students generate unit-long essential questions that are answered over course of 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0532" y="4172102"/>
            <a:ext cx="193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Student- designed lab investigation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2845" y="4138257"/>
            <a:ext cx="2001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15 minute brainstorm before guest speaker arrives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0788" y="2491053"/>
            <a:ext cx="2260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A multi-day research process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87000" y="1512590"/>
            <a:ext cx="1512910" cy="1083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74621" y="1344523"/>
            <a:ext cx="341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Start here!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79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853710" y="36894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0" dirty="0">
                <a:latin typeface="Century Gothic" panose="020B0502020202020204" pitchFamily="34" charset="0"/>
                <a:ea typeface="MS PGothic" charset="0"/>
              </a:rPr>
              <a:t>Various Teaching Purposes</a:t>
            </a:r>
            <a:br>
              <a:rPr lang="en-US" sz="3400" dirty="0">
                <a:latin typeface="Century Gothic" panose="020B0502020202020204" pitchFamily="34" charset="0"/>
                <a:ea typeface="MS PGothic" charset="0"/>
              </a:rPr>
            </a:br>
            <a:endParaRPr lang="en-US" sz="3400" dirty="0"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4294967295"/>
          </p:nvPr>
        </p:nvSpPr>
        <p:spPr>
          <a:xfrm>
            <a:off x="1003300" y="1586354"/>
            <a:ext cx="7556500" cy="512762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3200" dirty="0">
                <a:latin typeface="Century Gothic" panose="020B0502020202020204" pitchFamily="34" charset="0"/>
                <a:ea typeface="MS PGothic" charset="0"/>
              </a:rPr>
              <a:t> Engagement</a:t>
            </a:r>
          </a:p>
          <a:p>
            <a:pPr marL="400050" lvl="1">
              <a:lnSpc>
                <a:spcPct val="100000"/>
              </a:lnSpc>
            </a:pPr>
            <a:endParaRPr lang="en-US" sz="1000" dirty="0">
              <a:latin typeface="Century Gothic" panose="020B0502020202020204" pitchFamily="34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entury Gothic" panose="020B0502020202020204" pitchFamily="34" charset="0"/>
                <a:ea typeface="MS PGothic" charset="0"/>
              </a:rPr>
              <a:t> Research</a:t>
            </a:r>
          </a:p>
          <a:p>
            <a:pPr marL="400050" lvl="1">
              <a:lnSpc>
                <a:spcPct val="100000"/>
              </a:lnSpc>
            </a:pPr>
            <a:endParaRPr lang="en-US" sz="1000" dirty="0">
              <a:latin typeface="Century Gothic" panose="020B0502020202020204" pitchFamily="34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entury Gothic" panose="020B0502020202020204" pitchFamily="34" charset="0"/>
                <a:ea typeface="MS PGothic" charset="0"/>
              </a:rPr>
              <a:t> Formative assessment </a:t>
            </a:r>
          </a:p>
          <a:p>
            <a:pPr marL="400050" lvl="1">
              <a:lnSpc>
                <a:spcPct val="100000"/>
              </a:lnSpc>
            </a:pPr>
            <a:endParaRPr lang="en-US" sz="1000" dirty="0">
              <a:latin typeface="Century Gothic" panose="020B0502020202020204" pitchFamily="34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entury Gothic" panose="020B0502020202020204" pitchFamily="34" charset="0"/>
                <a:ea typeface="MS PGothic" charset="0"/>
              </a:rPr>
              <a:t> Summative assessment</a:t>
            </a:r>
          </a:p>
          <a:p>
            <a:pPr marL="400050" lvl="1">
              <a:lnSpc>
                <a:spcPct val="100000"/>
              </a:lnSpc>
            </a:pPr>
            <a:endParaRPr lang="en-US" sz="1000" dirty="0">
              <a:latin typeface="Century Gothic" panose="020B0502020202020204" pitchFamily="34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entury Gothic" panose="020B0502020202020204" pitchFamily="34" charset="0"/>
                <a:ea typeface="MS PGothic" charset="0"/>
              </a:rPr>
              <a:t> Peer review</a:t>
            </a:r>
          </a:p>
          <a:p>
            <a:pPr marL="400050" lvl="1">
              <a:lnSpc>
                <a:spcPct val="100000"/>
              </a:lnSpc>
            </a:pPr>
            <a:endParaRPr lang="en-US" sz="1000" dirty="0">
              <a:latin typeface="Century Gothic" panose="020B0502020202020204" pitchFamily="34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entury Gothic" panose="020B0502020202020204" pitchFamily="34" charset="0"/>
                <a:ea typeface="MS PGothic" charset="0"/>
              </a:rPr>
              <a:t> Skill development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US" sz="800" dirty="0">
              <a:latin typeface="Century Gothic" panose="020B0502020202020204" pitchFamily="34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Century Gothic" panose="020B0502020202020204" pitchFamily="34" charset="0"/>
                <a:ea typeface="MS PGothic" charset="0"/>
              </a:rPr>
              <a:t> Problem-solving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112964" y="1773107"/>
            <a:ext cx="3145330" cy="1584595"/>
          </a:xfrm>
          <a:prstGeom prst="wedgeRoundRect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Is the QFT the right tool for your objective? 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8007811" y="4111033"/>
            <a:ext cx="3508799" cy="189408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entury Gothic" panose="020B0502020202020204" pitchFamily="34" charset="0"/>
              </a:rPr>
              <a:t>How will you make use of the questions students ask?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3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Century Gothic" panose="020B0502020202020204" pitchFamily="34" charset="0"/>
              </a:rPr>
              <a:t>Next Steps?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5523" y="3063632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Homework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74006" y="1273563"/>
            <a:ext cx="339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Debate Prep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31770" y="2289245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Research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17494" y="1380289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Paper topic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48357" y="2303529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Projects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84519" y="1782904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Exit ticket or ”Do Now”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94507" y="3176749"/>
            <a:ext cx="229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Presentations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86348" y="3144394"/>
            <a:ext cx="29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Class discussion prompts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839" y="2210367"/>
            <a:ext cx="28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Hang on walls, </a:t>
            </a:r>
          </a:p>
          <a:p>
            <a:r>
              <a:rPr lang="en-US" dirty="0">
                <a:latin typeface="Century Gothic" panose="020B0502020202020204" pitchFamily="34" charset="0"/>
              </a:rPr>
              <a:t>Check Off as Answered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81104" y="2708046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Test Prep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41296" y="1635923"/>
            <a:ext cx="30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Lab work </a:t>
            </a:r>
            <a:r>
              <a:rPr lang="en-US">
                <a:latin typeface="Century Gothic" panose="020B0502020202020204" pitchFamily="34" charset="0"/>
              </a:rPr>
              <a:t>&amp; Experiments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60475" y="500461"/>
            <a:ext cx="315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Pop Quiz or Reading Check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850555" y="4253980"/>
            <a:ext cx="285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Interview an Expert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5401" y="5034844"/>
            <a:ext cx="234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Guest speakers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29325" y="6060474"/>
            <a:ext cx="263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Tailoring Instruction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06974" y="4542482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Make Your Own Final Test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41215" y="5404176"/>
            <a:ext cx="346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Close Reading Protocol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64148" y="6305930"/>
            <a:ext cx="313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Service Action Projects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2067" y="3993122"/>
            <a:ext cx="322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Socratic Seminar Prompts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99676" y="3788030"/>
            <a:ext cx="274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Student Choice Projects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47911" y="4989023"/>
            <a:ext cx="2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Journal Prompt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70354" y="5790667"/>
            <a:ext cx="284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Year-long or Unit-long Essential Questions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55809" y="3170562"/>
            <a:ext cx="5150625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88900">
              <a:schemeClr val="accent1">
                <a:alpha val="57000"/>
              </a:schemeClr>
            </a:glow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sz="16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And sometimes</a:t>
            </a:r>
            <a:r>
              <a:rPr lang="mr-IN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Nothing!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9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79"/>
          <p:cNvSpPr txBox="1">
            <a:spLocks noGrp="1"/>
          </p:cNvSpPr>
          <p:nvPr>
            <p:ph type="title"/>
          </p:nvPr>
        </p:nvSpPr>
        <p:spPr>
          <a:xfrm>
            <a:off x="742567" y="295515"/>
            <a:ext cx="11678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4400"/>
            </a:pPr>
            <a:r>
              <a:rPr lang="en-US" sz="4400" b="0" dirty="0">
                <a:latin typeface="Century Gothic" panose="020B0502020202020204" pitchFamily="34" charset="0"/>
              </a:rPr>
              <a:t>Five Areas Related to the Art of the QFT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540" name="Google Shape;1540;p179"/>
          <p:cNvSpPr txBox="1">
            <a:spLocks noGrp="1"/>
          </p:cNvSpPr>
          <p:nvPr>
            <p:ph type="body" idx="4294967295"/>
          </p:nvPr>
        </p:nvSpPr>
        <p:spPr>
          <a:xfrm>
            <a:off x="1002838" y="1621078"/>
            <a:ext cx="7556500" cy="4329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Starting at the End</a:t>
            </a:r>
            <a:endParaRPr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QFocus Design</a:t>
            </a:r>
            <a:endParaRPr b="1"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Prioritization Instructions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Reflection Questions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Facilitation</a:t>
            </a:r>
            <a:endParaRPr lang="en-US" sz="3600"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endParaRPr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80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374" y="416397"/>
            <a:ext cx="10515600" cy="1325563"/>
          </a:xfrm>
        </p:spPr>
        <p:txBody>
          <a:bodyPr/>
          <a:lstStyle/>
          <a:p>
            <a:r>
              <a:rPr lang="en-US" sz="4000" dirty="0"/>
              <a:t>Question Focus (QFocus):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dirty="0"/>
              <a:t>A stimulus or prompt for 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69" y="201051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 phrase or quotation</a:t>
            </a:r>
          </a:p>
          <a:p>
            <a:r>
              <a:rPr lang="en-US" sz="2800" dirty="0"/>
              <a:t>An image or video</a:t>
            </a:r>
          </a:p>
          <a:p>
            <a:r>
              <a:rPr lang="en-US" sz="2800" dirty="0"/>
              <a:t>A primary source</a:t>
            </a:r>
          </a:p>
          <a:p>
            <a:r>
              <a:rPr lang="en-US" sz="2800" dirty="0"/>
              <a:t>A podcast or speech</a:t>
            </a:r>
          </a:p>
          <a:p>
            <a:r>
              <a:rPr lang="en-US" sz="2800" dirty="0"/>
              <a:t>A hands-on experience or experiment</a:t>
            </a:r>
          </a:p>
          <a:p>
            <a:r>
              <a:rPr lang="en-US" sz="2800" dirty="0"/>
              <a:t>An equation or data set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The QFocus is </a:t>
            </a:r>
            <a:r>
              <a:rPr lang="en-US" sz="2800" b="1" i="1" dirty="0">
                <a:solidFill>
                  <a:schemeClr val="tx2"/>
                </a:solidFill>
              </a:rPr>
              <a:t>not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a question!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54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883207" y="358647"/>
            <a:ext cx="10515600" cy="1325563"/>
          </a:xfrm>
        </p:spPr>
        <p:txBody>
          <a:bodyPr/>
          <a:lstStyle/>
          <a:p>
            <a:r>
              <a:rPr lang="en-US" sz="4000" b="0" dirty="0">
                <a:latin typeface="Century Gothic" panose="020B0502020202020204" pitchFamily="34" charset="0"/>
                <a:ea typeface="MS PGothic" charset="0"/>
              </a:rPr>
              <a:t>Designing a Question Focus</a:t>
            </a:r>
            <a:br>
              <a:rPr lang="en-US" b="0" dirty="0">
                <a:latin typeface="Century Gothic" panose="020B0502020202020204" pitchFamily="34" charset="0"/>
                <a:ea typeface="MS PGothic" charset="0"/>
              </a:rPr>
            </a:br>
            <a:endParaRPr lang="en-US" sz="2800" b="0" dirty="0"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>
          <a:xfrm>
            <a:off x="1114147" y="2724151"/>
            <a:ext cx="10053719" cy="3830637"/>
          </a:xfrm>
        </p:spPr>
        <p:txBody>
          <a:bodyPr>
            <a:normAutofit/>
          </a:bodyPr>
          <a:lstStyle/>
          <a:p>
            <a:pPr marL="742950" indent="-742950">
              <a:buFont typeface="Rockwel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Directly tied to lesson’s main idea or objective</a:t>
            </a:r>
          </a:p>
          <a:p>
            <a:pPr marL="742950" indent="-742950">
              <a:buFont typeface="Rockwel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Simple</a:t>
            </a:r>
            <a:r>
              <a:rPr lang="mr-IN" sz="28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…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but not too simple</a:t>
            </a:r>
          </a:p>
          <a:p>
            <a:pPr marL="742950" indent="-742950">
              <a:buFont typeface="Rockwel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Interesting or provocative to students</a:t>
            </a:r>
            <a:r>
              <a:rPr lang="mr-IN" sz="28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…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but not biased or leading</a:t>
            </a:r>
          </a:p>
          <a:p>
            <a:pPr marL="742950" indent="-742950">
              <a:buFont typeface="Rockwell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Not a question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3207" y="2163188"/>
            <a:ext cx="670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An effective QFocus is: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-254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Initial Question Focus:</a:t>
            </a:r>
          </a:p>
        </p:txBody>
      </p:sp>
      <p:pic>
        <p:nvPicPr>
          <p:cNvPr id="1026" name="Picture 2" descr="https://lh4.googleusercontent.com/vQWucYgzVpABpxc1MSCDDu4wBGgiaQhV5m7IItjsA3_qRgUeO52csCXNBozHAQE_fMjBJkXemcdXFb-fC79cch9yi4dIeVmCEg87ZCldywD8Piz8-7ibQQnyMmMMurmm5SilLMA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3" t="13188" r="7892"/>
          <a:stretch/>
        </p:blipFill>
        <p:spPr bwMode="auto">
          <a:xfrm>
            <a:off x="120469" y="919163"/>
            <a:ext cx="6199776" cy="40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0245" y="379408"/>
            <a:ext cx="5871755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Student Questions: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1. Why does it look so old?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2. Why does the school have a Fallout Zone?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3. Why is there a flag hanging upside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down?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4. How old is the building?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5. Why are the classrooms numbered?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6. How many acres does it take up?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7. Why are there so many windows?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8. Why is there 4 big pillars at the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front?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9. What is the big tower at the top?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10. Why are we being fit into one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building?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11. When was the school made?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12. How much money did it cost to build it?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13. Why does it look like so many parts put together?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14. What is that white thing on top?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15. Why does it have 2 chimneys?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16. What is the point of lockers?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17. Who was the first principal?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 18. Who is the boss of the superintendents?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157" y="5027776"/>
            <a:ext cx="4724400" cy="175432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entury Gothic" panose="020B0502020202020204" pitchFamily="34" charset="0"/>
              </a:rPr>
              <a:t>Context:</a:t>
            </a:r>
            <a:r>
              <a:rPr lang="en-US" dirty="0">
                <a:latin typeface="Century Gothic" panose="020B0502020202020204" pitchFamily="34" charset="0"/>
              </a:rPr>
              <a:t> 6th Grade. The teacher designed this </a:t>
            </a:r>
            <a:r>
              <a:rPr lang="en-US" dirty="0" err="1">
                <a:latin typeface="Century Gothic" panose="020B0502020202020204" pitchFamily="34" charset="0"/>
              </a:rPr>
              <a:t>QFocus</a:t>
            </a:r>
            <a:r>
              <a:rPr lang="en-US" dirty="0">
                <a:latin typeface="Century Gothic" panose="020B0502020202020204" pitchFamily="34" charset="0"/>
              </a:rPr>
              <a:t> to elicit questions students might have related to their first few days of middle school. (the image is the exterior of their middle school building)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4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90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en-US" altLang="en-US" sz="1050" dirty="0">
              <a:latin typeface="Rockwell" panose="02060603020205020403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b="1" dirty="0">
              <a:solidFill>
                <a:schemeClr val="tx2"/>
              </a:solidFill>
              <a:latin typeface="Rockwell" panose="02060603020205020403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b="1" dirty="0">
              <a:solidFill>
                <a:schemeClr val="tx2"/>
              </a:solidFill>
              <a:latin typeface="Rockwell" panose="02060603020205020403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800" dirty="0">
                <a:hlinkClick r:id="rId4"/>
              </a:rPr>
              <a:t>https://bit.ly/RQICHARGE</a:t>
            </a:r>
            <a:endParaRPr lang="en-US" sz="3800" b="1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299" y="554069"/>
            <a:ext cx="991410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DIN Next Rounded LT Pro" panose="020F0503020203050203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Gothic"/>
              </a:rPr>
              <a:t>Access Today’s Materials: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Gothic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5978" y="2977674"/>
            <a:ext cx="9800696" cy="267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C4CEF0-88A5-76E1-80CA-3CF60B4DC1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100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alt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0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798617" y="155173"/>
            <a:ext cx="10515600" cy="10945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0" dirty="0">
                <a:solidFill>
                  <a:schemeClr val="accent1"/>
                </a:solidFill>
              </a:rPr>
              <a:t>Initial</a:t>
            </a:r>
            <a:r>
              <a:rPr lang="en-US" altLang="en-US" sz="4000" dirty="0">
                <a:solidFill>
                  <a:schemeClr val="accent1"/>
                </a:solidFill>
              </a:rPr>
              <a:t> </a:t>
            </a:r>
            <a:r>
              <a:rPr lang="en-US" altLang="en-US" sz="4000" b="0" dirty="0">
                <a:solidFill>
                  <a:schemeClr val="accent1"/>
                </a:solidFill>
              </a:rPr>
              <a:t>Question</a:t>
            </a:r>
            <a:r>
              <a:rPr lang="en-US" altLang="en-US" sz="4000" dirty="0">
                <a:solidFill>
                  <a:schemeClr val="accent1"/>
                </a:solidFill>
              </a:rPr>
              <a:t> </a:t>
            </a:r>
            <a:r>
              <a:rPr lang="en-US" altLang="en-US" sz="4000" b="0" dirty="0">
                <a:solidFill>
                  <a:schemeClr val="accent1"/>
                </a:solidFill>
              </a:rPr>
              <a:t>Focus (11</a:t>
            </a:r>
            <a:r>
              <a:rPr lang="en-US" altLang="en-US" sz="4000" b="0" baseline="30000" dirty="0">
                <a:solidFill>
                  <a:schemeClr val="accent1"/>
                </a:solidFill>
              </a:rPr>
              <a:t>th</a:t>
            </a:r>
            <a:r>
              <a:rPr lang="en-US" altLang="en-US" sz="4000" b="0" dirty="0">
                <a:solidFill>
                  <a:schemeClr val="accent1"/>
                </a:solidFill>
              </a:rPr>
              <a:t> Grade)</a:t>
            </a:r>
            <a:r>
              <a:rPr lang="en-US" altLang="en-US" sz="40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112641" name="Picture Placeholder 10" descr="Screen shot 2012-03-28 at 9.45.56 PM.png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64" y="1348973"/>
            <a:ext cx="3790950" cy="1966912"/>
          </a:xfrm>
        </p:spPr>
      </p:pic>
      <p:pic>
        <p:nvPicPr>
          <p:cNvPr id="5" name="Picture Placeholder 10" descr="Screen shot 2012-03-28 at 9.45.56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850" y="1366435"/>
            <a:ext cx="45021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0" descr="Screen shot 2012-03-28 at 9.45.56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17" y="4808636"/>
            <a:ext cx="30813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creen shot 2012-03-28 at 9.45.56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976" y="4856902"/>
            <a:ext cx="52673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creen shot 2012-03-28 at 9.45.56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477" y="3155004"/>
            <a:ext cx="8348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07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Box 1"/>
          <p:cNvSpPr txBox="1">
            <a:spLocks noChangeArrowheads="1"/>
          </p:cNvSpPr>
          <p:nvPr/>
        </p:nvSpPr>
        <p:spPr bwMode="auto">
          <a:xfrm>
            <a:off x="2322277" y="1397976"/>
            <a:ext cx="716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>
                <a:solidFill>
                  <a:schemeClr val="accent1"/>
                </a:solidFill>
              </a:rPr>
              <a:t>Revised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b="0" dirty="0">
                <a:solidFill>
                  <a:schemeClr val="accent1"/>
                </a:solidFill>
              </a:rPr>
              <a:t>Question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b="0" dirty="0">
                <a:solidFill>
                  <a:schemeClr val="accent1"/>
                </a:solidFill>
              </a:rPr>
              <a:t>Focus</a:t>
            </a:r>
            <a:r>
              <a:rPr lang="en-US" sz="40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4294967295"/>
          </p:nvPr>
        </p:nvSpPr>
        <p:spPr>
          <a:xfrm>
            <a:off x="1189029" y="1940938"/>
            <a:ext cx="10219610" cy="4351338"/>
          </a:xfrm>
        </p:spPr>
        <p:txBody>
          <a:bodyPr/>
          <a:lstStyle/>
          <a:p>
            <a:pPr marL="0" indent="0" algn="ctr">
              <a:lnSpc>
                <a:spcPct val="140000"/>
              </a:lnSpc>
              <a:buNone/>
            </a:pPr>
            <a:endParaRPr lang="en-US" dirty="0">
              <a:latin typeface="Rockwell" charset="0"/>
              <a:cs typeface="Rockwell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3600" dirty="0">
                <a:cs typeface="Rockwell" charset="0"/>
              </a:rPr>
              <a:t>The city fathers were aware that the decaying bodies of these rodents were making people sick. </a:t>
            </a:r>
            <a:r>
              <a:rPr lang="en-US" sz="3600" i="1" dirty="0">
                <a:cs typeface="Rockwell" charset="0"/>
              </a:rPr>
              <a:t>(page 28)</a:t>
            </a:r>
            <a:endParaRPr lang="en-US" sz="3600" b="1" dirty="0">
              <a:cs typeface="Rockwell" charset="0"/>
            </a:endParaRPr>
          </a:p>
          <a:p>
            <a:pPr marL="0" indent="0">
              <a:buNone/>
            </a:pPr>
            <a:endParaRPr lang="en-US" dirty="0">
              <a:latin typeface="Rockwell" charset="0"/>
              <a:cs typeface="Rockwel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6491" y="3296543"/>
            <a:ext cx="3907511" cy="97307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41071" y="2662985"/>
            <a:ext cx="2710543" cy="68235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84862" y="2594911"/>
            <a:ext cx="1560967" cy="74472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 flipV="1">
            <a:off x="4653359" y="4127445"/>
            <a:ext cx="1136640" cy="82524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66886" y="3296543"/>
            <a:ext cx="3499528" cy="95187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195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367072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0" dirty="0">
                <a:ea typeface="Rockwell" charset="0"/>
                <a:cs typeface="Rockwell" charset="0"/>
              </a:rPr>
              <a:t>Initial Question Focus (1</a:t>
            </a:r>
            <a:r>
              <a:rPr lang="en-US" sz="4000" b="0" baseline="30000" dirty="0">
                <a:ea typeface="Rockwell" charset="0"/>
                <a:cs typeface="Rockwell" charset="0"/>
              </a:rPr>
              <a:t>st</a:t>
            </a:r>
            <a:r>
              <a:rPr lang="en-US" sz="4000" b="0" dirty="0">
                <a:ea typeface="Rockwell" charset="0"/>
                <a:cs typeface="Rockwell" charset="0"/>
              </a:rPr>
              <a:t> Grade): </a:t>
            </a:r>
            <a:br>
              <a:rPr lang="en-US" sz="4000" b="0" dirty="0">
                <a:ea typeface="Rockwell" charset="0"/>
                <a:cs typeface="Rockwell" charset="0"/>
              </a:rPr>
            </a:br>
            <a:r>
              <a:rPr lang="en-US" sz="4000" b="0" dirty="0">
                <a:ea typeface="Rockwell" charset="0"/>
                <a:cs typeface="Rockwell" charset="0"/>
              </a:rPr>
              <a:t>“People, Animals, and Friends”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0727"/>
            <a:ext cx="4648200" cy="4356236"/>
          </a:xfrm>
        </p:spPr>
        <p:txBody>
          <a:bodyPr numCol="1">
            <a:noAutofit/>
          </a:bodyPr>
          <a:lstStyle/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Do people exist?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Where do people live?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animals live in the zoo?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people go to the pool?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are friends fun? 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animals bite?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people go to school?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Do people, animals, and friends play together?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Do animals make friends?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I need friends?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6344" y="1820727"/>
            <a:ext cx="54774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Why do people want to be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Why are people making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Why do people, animal, and friends live in different countries?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Where did my dog and friend go?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Can my friend pet our new dog?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Why do I have eyes?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How do people smell?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Can animals speak?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Can people fly?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Where is my bunny? What happened?</a:t>
            </a: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3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51"/>
    </mc:Choice>
    <mc:Fallback xmlns="">
      <p:transition spd="slow" advTm="99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337A-26FE-1F4A-9C90-5413614C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069"/>
            <a:ext cx="10515600" cy="1325563"/>
          </a:xfrm>
        </p:spPr>
        <p:txBody>
          <a:bodyPr/>
          <a:lstStyle/>
          <a:p>
            <a:r>
              <a:rPr lang="en-US" sz="3600" dirty="0">
                <a:ea typeface="Rockwell" charset="0"/>
                <a:cs typeface="Rockwell" charset="0"/>
              </a:rPr>
              <a:t>Initial Question Focus (1</a:t>
            </a:r>
            <a:r>
              <a:rPr lang="en-US" sz="3600" baseline="30000" dirty="0">
                <a:ea typeface="Rockwell" charset="0"/>
                <a:cs typeface="Rockwell" charset="0"/>
              </a:rPr>
              <a:t>st</a:t>
            </a:r>
            <a:r>
              <a:rPr lang="en-US" sz="3600" dirty="0">
                <a:ea typeface="Rockwell" charset="0"/>
                <a:cs typeface="Rockwell" charset="0"/>
              </a:rPr>
              <a:t> Grade): </a:t>
            </a:r>
            <a:br>
              <a:rPr lang="en-US" sz="3600" dirty="0">
                <a:ea typeface="Rockwell" charset="0"/>
                <a:cs typeface="Rockwell" charset="0"/>
              </a:rPr>
            </a:br>
            <a:r>
              <a:rPr lang="en-US" sz="3600" dirty="0">
                <a:ea typeface="Rockwell" charset="0"/>
                <a:cs typeface="Rockwell" charset="0"/>
              </a:rPr>
              <a:t>“People, Animals, and Friends”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2A8B-EE3D-DF4F-B8C2-0ECD222C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might the teacher revise?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1C9253-9F84-E947-87E2-480A6CB37633}"/>
              </a:ext>
            </a:extLst>
          </p:cNvPr>
          <p:cNvCxnSpPr/>
          <p:nvPr/>
        </p:nvCxnSpPr>
        <p:spPr>
          <a:xfrm>
            <a:off x="728522" y="597798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6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39" y="421875"/>
            <a:ext cx="10515600" cy="683026"/>
          </a:xfrm>
        </p:spPr>
        <p:txBody>
          <a:bodyPr>
            <a:noAutofit/>
          </a:bodyPr>
          <a:lstStyle/>
          <a:p>
            <a:r>
              <a:rPr lang="en-US" sz="4400" b="0" dirty="0"/>
              <a:t>Initial Question Focus</a:t>
            </a:r>
          </a:p>
        </p:txBody>
      </p:sp>
      <p:pic>
        <p:nvPicPr>
          <p:cNvPr id="3" name="Picture 2" descr="Image 10-21-19 at 7.53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29" y="1688028"/>
            <a:ext cx="8143607" cy="43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/>
              <a:t>Revised Question Focus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531" y="2173897"/>
            <a:ext cx="8825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“How you behave online is how your are in real life. That’s you. There’s no separation. You are a person who says those kind of things.”</a:t>
            </a:r>
          </a:p>
          <a:p>
            <a:r>
              <a:rPr lang="en-US" sz="2800" dirty="0"/>
              <a:t>			</a:t>
            </a:r>
          </a:p>
          <a:p>
            <a:r>
              <a:rPr lang="en-US" sz="2800" dirty="0"/>
              <a:t>					 </a:t>
            </a:r>
            <a:r>
              <a:rPr lang="mr-IN" sz="2800" dirty="0"/>
              <a:t>–</a:t>
            </a:r>
            <a:r>
              <a:rPr lang="en-US" sz="2800" dirty="0"/>
              <a:t> Mitch </a:t>
            </a:r>
            <a:r>
              <a:rPr lang="en-US" sz="2800" dirty="0" err="1"/>
              <a:t>Gerads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63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50" y="0"/>
            <a:ext cx="10500757" cy="1325563"/>
          </a:xfrm>
        </p:spPr>
        <p:txBody>
          <a:bodyPr>
            <a:normAutofit/>
          </a:bodyPr>
          <a:lstStyle/>
          <a:p>
            <a:r>
              <a:rPr lang="en-US" sz="4000" b="0" dirty="0">
                <a:latin typeface="Century Gothic" panose="020B0502020202020204" pitchFamily="34" charset="0"/>
                <a:ea typeface="Rockwell" charset="0"/>
                <a:cs typeface="Rockwell" charset="0"/>
              </a:rPr>
              <a:t>Putting it into Practice: </a:t>
            </a:r>
            <a:r>
              <a:rPr lang="en-US" sz="4000" b="0" dirty="0" err="1">
                <a:latin typeface="Century Gothic" panose="020B0502020202020204" pitchFamily="34" charset="0"/>
                <a:ea typeface="Rockwell" charset="0"/>
                <a:cs typeface="Rockwell" charset="0"/>
              </a:rPr>
              <a:t>QFocus</a:t>
            </a:r>
            <a:r>
              <a:rPr lang="en-US" sz="4000" b="0" dirty="0">
                <a:latin typeface="Century Gothic" panose="020B0502020202020204" pitchFamily="34" charset="0"/>
                <a:ea typeface="Rockwell" charset="0"/>
                <a:cs typeface="Rockwell" charset="0"/>
              </a:rPr>
              <a:t> Testing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54206" y="634374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3072" y="1452988"/>
            <a:ext cx="10739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Share your draft Question Focus with as little context as possible. It’s ok if it is still a bit rough.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Partner(s) to generate questions about your </a:t>
            </a:r>
            <a:r>
              <a:rPr lang="en-US" sz="3200" dirty="0" err="1">
                <a:latin typeface="Century Gothic" panose="020B0502020202020204" pitchFamily="34" charset="0"/>
              </a:rPr>
              <a:t>QFocus</a:t>
            </a:r>
            <a:r>
              <a:rPr lang="en-US" sz="3200" dirty="0">
                <a:latin typeface="Century Gothic" panose="020B0502020202020204" pitchFamily="34" charset="0"/>
              </a:rPr>
              <a:t> (not the context; the </a:t>
            </a:r>
            <a:r>
              <a:rPr lang="en-US" sz="3200" dirty="0" err="1">
                <a:latin typeface="Century Gothic" panose="020B0502020202020204" pitchFamily="34" charset="0"/>
              </a:rPr>
              <a:t>QFocus</a:t>
            </a:r>
            <a:r>
              <a:rPr lang="en-US" sz="3200" dirty="0">
                <a:latin typeface="Century Gothic" panose="020B0502020202020204" pitchFamily="34" charset="0"/>
              </a:rPr>
              <a:t> itself). Follow the 4 rules!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The person who created the </a:t>
            </a:r>
            <a:r>
              <a:rPr lang="en-US" sz="3200" dirty="0" err="1">
                <a:latin typeface="Century Gothic" panose="020B0502020202020204" pitchFamily="34" charset="0"/>
              </a:rPr>
              <a:t>QFocus</a:t>
            </a:r>
            <a:r>
              <a:rPr lang="en-US" sz="3200" dirty="0">
                <a:latin typeface="Century Gothic" panose="020B0502020202020204" pitchFamily="34" charset="0"/>
              </a:rPr>
              <a:t> is silent during question generation.</a:t>
            </a:r>
            <a:endParaRPr lang="en-US" sz="1000" dirty="0">
              <a:latin typeface="Century Gothic" panose="020B0502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Debrief with your partner(s) and revise as needed.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Are those the questions you’re hoping students might ask? If not, why not?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265" y="4401311"/>
            <a:ext cx="1023994" cy="15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1719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Rockwell" charset="0"/>
                <a:cs typeface="Rockwell" charset="0"/>
              </a:rPr>
              <a:t>The one quality all excellent QFT designers share? </a:t>
            </a:r>
            <a:endParaRPr lang="en-US" sz="3200" b="1" dirty="0">
              <a:latin typeface="Century Gothic" panose="020B0502020202020204" pitchFamily="34" charset="0"/>
              <a:ea typeface="Rockwell" charset="0"/>
              <a:cs typeface="Rockwel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558" y="3434716"/>
            <a:ext cx="2189093" cy="2161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4313" y="3434717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  <a:ea typeface="Rockwell" charset="0"/>
                <a:cs typeface="Rockwell" charset="0"/>
              </a:rPr>
              <a:t>Thick Skin.</a:t>
            </a:r>
            <a:endParaRPr lang="en-US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41234" y="5880761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79"/>
          <p:cNvSpPr txBox="1">
            <a:spLocks noGrp="1"/>
          </p:cNvSpPr>
          <p:nvPr>
            <p:ph type="title"/>
          </p:nvPr>
        </p:nvSpPr>
        <p:spPr>
          <a:xfrm>
            <a:off x="742567" y="295515"/>
            <a:ext cx="11678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4400"/>
            </a:pPr>
            <a:r>
              <a:rPr lang="en-US" sz="4400" b="0" dirty="0">
                <a:latin typeface="Century Gothic" panose="020B0502020202020204" pitchFamily="34" charset="0"/>
              </a:rPr>
              <a:t>Five Areas Related to the Art of the QFT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540" name="Google Shape;1540;p179"/>
          <p:cNvSpPr txBox="1">
            <a:spLocks noGrp="1"/>
          </p:cNvSpPr>
          <p:nvPr>
            <p:ph type="body" idx="4294967295"/>
          </p:nvPr>
        </p:nvSpPr>
        <p:spPr>
          <a:xfrm>
            <a:off x="1002838" y="1621078"/>
            <a:ext cx="7556500" cy="4329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Starting at the End</a:t>
            </a:r>
            <a:endParaRPr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QFocus Design</a:t>
            </a:r>
            <a:endParaRPr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Prioritization Instructions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Reflection Questions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Facilitation</a:t>
            </a:r>
            <a:endParaRPr lang="en-US" sz="3600"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endParaRPr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039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4"/>
            <a:ext cx="1065989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QFT on One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980"/>
            <a:ext cx="11015925" cy="51892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/>
              <a:t>Produce</a:t>
            </a:r>
            <a:r>
              <a:rPr lang="en-US" sz="2800" dirty="0"/>
              <a:t>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b="1" dirty="0"/>
              <a:t>Improve</a:t>
            </a:r>
            <a:r>
              <a:rPr lang="en-US" sz="2800" dirty="0"/>
              <a:t>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b="1" dirty="0"/>
              <a:t>Strategize</a:t>
            </a:r>
            <a:r>
              <a:rPr lang="en-US" sz="2800" dirty="0"/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Prioritize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Action plan or discuss next steps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Share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b="1" dirty="0"/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4549" y="1436971"/>
            <a:ext cx="458957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Ask as many questions as you can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Do not stop to discuss, judge or answer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Record </a:t>
            </a:r>
            <a:r>
              <a:rPr lang="en-US" i="1" dirty="0">
                <a:solidFill>
                  <a:prstClr val="black"/>
                </a:solidFill>
                <a:latin typeface="Century Gothic" panose="020B0502020202020204" pitchFamily="34" charset="0"/>
              </a:rPr>
              <a:t>exactly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 as stated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6647" y="2692520"/>
            <a:ext cx="2634551" cy="3098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82869" y="4260238"/>
            <a:ext cx="3169249" cy="1754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Closed-Ended:</a:t>
            </a:r>
          </a:p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Answered with “yes,” “no” or one word</a:t>
            </a:r>
          </a:p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Open-Ended: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03870" y="3886165"/>
            <a:ext cx="803564" cy="37407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0" y="648846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Right Question Institute	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rightquestion.org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5CB774-EA22-2448-BBDA-77C965F137EE}"/>
              </a:ext>
            </a:extLst>
          </p:cNvPr>
          <p:cNvSpPr/>
          <p:nvPr/>
        </p:nvSpPr>
        <p:spPr>
          <a:xfrm>
            <a:off x="1404257" y="4620985"/>
            <a:ext cx="3494314" cy="71845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8631" y="114316"/>
            <a:ext cx="1195182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Access RQI’s Free Additional Resources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768631" y="1439879"/>
            <a:ext cx="10161307" cy="1481967"/>
          </a:xfrm>
          <a:prstGeom prst="rect">
            <a:avLst/>
          </a:prstGeom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en-US" sz="32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3200" b="1" dirty="0">
                <a:latin typeface="Century Gothic" panose="020B0502020202020204" pitchFamily="34" charset="0"/>
              </a:rPr>
              <a:t>https://</a:t>
            </a:r>
            <a:r>
              <a:rPr lang="en-US" altLang="en-US" sz="3200" b="1" dirty="0" err="1">
                <a:latin typeface="Century Gothic" panose="020B0502020202020204" pitchFamily="34" charset="0"/>
              </a:rPr>
              <a:t>rightquestion.org</a:t>
            </a:r>
            <a:r>
              <a:rPr lang="en-US" altLang="en-US" sz="3200" b="1" dirty="0">
                <a:latin typeface="Century Gothic" panose="020B0502020202020204" pitchFamily="34" charset="0"/>
              </a:rPr>
              <a:t>/education/resources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544" y="5053452"/>
            <a:ext cx="3154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Classroom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Examples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3138" y="5053452"/>
            <a:ext cx="3215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Instructional Videos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3532" y="5053452"/>
            <a:ext cx="39480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Planning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Tools 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Templates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8431" r="29104" b="8164"/>
          <a:stretch/>
        </p:blipFill>
        <p:spPr>
          <a:xfrm>
            <a:off x="5055353" y="3127600"/>
            <a:ext cx="1638871" cy="164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8" t="6647" r="34649" b="9094"/>
          <a:stretch/>
        </p:blipFill>
        <p:spPr>
          <a:xfrm>
            <a:off x="1909485" y="3112304"/>
            <a:ext cx="1174377" cy="1661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8726" r="20585" b="8910"/>
          <a:stretch/>
        </p:blipFill>
        <p:spPr>
          <a:xfrm>
            <a:off x="8326649" y="3301289"/>
            <a:ext cx="2093328" cy="14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4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88"/>
          <p:cNvSpPr txBox="1">
            <a:spLocks noGrp="1"/>
          </p:cNvSpPr>
          <p:nvPr>
            <p:ph type="title"/>
          </p:nvPr>
        </p:nvSpPr>
        <p:spPr>
          <a:xfrm>
            <a:off x="783142" y="3538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4000"/>
            </a:pPr>
            <a:r>
              <a:rPr lang="en-US" b="0" dirty="0">
                <a:latin typeface="Century Gothic" panose="020B0502020202020204" pitchFamily="34" charset="0"/>
              </a:rPr>
              <a:t>Prioritization Instructions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608" name="Google Shape;1608;p188"/>
          <p:cNvSpPr txBox="1"/>
          <p:nvPr/>
        </p:nvSpPr>
        <p:spPr>
          <a:xfrm>
            <a:off x="1250066" y="1619492"/>
            <a:ext cx="9294471" cy="290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r>
              <a:rPr lang="en-US" sz="3100" dirty="0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Teaching &amp; Learning Goals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endParaRPr lang="en-US" sz="3100" dirty="0">
              <a:solidFill>
                <a:srgbClr val="000000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r>
              <a:rPr lang="en-US" sz="3100" dirty="0" err="1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QFocus</a:t>
            </a:r>
            <a:endParaRPr lang="en-US" sz="3100" dirty="0">
              <a:solidFill>
                <a:srgbClr val="000000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endParaRPr lang="en-US" sz="3100" dirty="0">
              <a:solidFill>
                <a:srgbClr val="000000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endParaRPr lang="en-US" sz="3100" dirty="0">
              <a:solidFill>
                <a:srgbClr val="000000"/>
              </a:solidFill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r>
              <a:rPr lang="en-US" sz="3100" dirty="0">
                <a:solidFill>
                  <a:srgbClr val="000000"/>
                </a:solidFill>
                <a:latin typeface="Century Gothic" panose="020B0502020202020204" pitchFamily="34" charset="0"/>
                <a:ea typeface="Rockwell"/>
                <a:cs typeface="Rockwell"/>
                <a:sym typeface="Rockwell"/>
              </a:rPr>
              <a:t>Prioritization Instructions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C4C7"/>
              </a:buClr>
              <a:buSzPts val="2325"/>
              <a:buFontTx/>
              <a:buNone/>
              <a:tabLst/>
              <a:defRPr/>
            </a:pPr>
            <a:endParaRPr kumimoji="0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Rockwell"/>
              <a:cs typeface="Rockwell"/>
              <a:sym typeface="Rockwell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29799" y="2633024"/>
            <a:ext cx="822960" cy="109311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594378" y="4582026"/>
            <a:ext cx="822960" cy="107871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1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89"/>
          <p:cNvSpPr txBox="1">
            <a:spLocks noGrp="1"/>
          </p:cNvSpPr>
          <p:nvPr>
            <p:ph type="title"/>
          </p:nvPr>
        </p:nvSpPr>
        <p:spPr>
          <a:xfrm>
            <a:off x="621524" y="272366"/>
            <a:ext cx="113336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3240"/>
            </a:pPr>
            <a:r>
              <a:rPr lang="en-US" b="0" dirty="0">
                <a:latin typeface="Century Gothic" panose="020B0502020202020204" pitchFamily="34" charset="0"/>
              </a:rPr>
              <a:t>Tailoring the Prioritization Instructions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615" name="Google Shape;1615;p189"/>
          <p:cNvSpPr txBox="1">
            <a:spLocks noGrp="1"/>
          </p:cNvSpPr>
          <p:nvPr>
            <p:ph type="body" idx="4294967295"/>
          </p:nvPr>
        </p:nvSpPr>
        <p:spPr>
          <a:xfrm>
            <a:off x="258317" y="1183806"/>
            <a:ext cx="11645768" cy="55080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2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220"/>
              <a:buNone/>
            </a:pPr>
            <a:r>
              <a:rPr lang="en-US" sz="2400" b="1" i="1" dirty="0">
                <a:latin typeface="Century Gothic" panose="020B0502020202020204" pitchFamily="34" charset="0"/>
              </a:rPr>
              <a:t>Choose three questions…</a:t>
            </a:r>
            <a:endParaRPr sz="2400"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100000"/>
              </a:lnSpc>
              <a:buSzPts val="1942"/>
              <a:buFont typeface="Arial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General Instructions: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you consider most important</a:t>
            </a: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you are most curious about</a:t>
            </a:r>
            <a:endParaRPr sz="2400"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100000"/>
              </a:lnSpc>
              <a:buSzPts val="1942"/>
              <a:buFont typeface="Arial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Specific Purposes: 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you need to research further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to help you solve the problem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you need to answer first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a scientist studying the earth might ask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will help you understand the text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require analyzing data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are not “</a:t>
            </a:r>
            <a:r>
              <a:rPr lang="en-US" sz="2400" dirty="0" err="1">
                <a:latin typeface="Century Gothic" panose="020B0502020202020204" pitchFamily="34" charset="0"/>
              </a:rPr>
              <a:t>Googleable</a:t>
            </a:r>
            <a:r>
              <a:rPr lang="en-US" sz="2400" dirty="0">
                <a:latin typeface="Century Gothic" panose="020B0502020202020204" pitchFamily="34" charset="0"/>
              </a:rPr>
              <a:t>” and may be difficult to answer</a:t>
            </a: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you think will best open up dialogue</a:t>
            </a: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you consider “outside the box”</a:t>
            </a: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would best help us learn about (topic or QFocus)</a:t>
            </a: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best align with today’s objective</a:t>
            </a:r>
          </a:p>
          <a:p>
            <a:pPr marL="457200" lvl="1" indent="-228600">
              <a:lnSpc>
                <a:spcPct val="100000"/>
              </a:lnSpc>
              <a:buSzPts val="1665"/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that we could answer using math </a:t>
            </a:r>
            <a:endParaRPr sz="2400" dirty="0">
              <a:latin typeface="Century Gothic" panose="020B0502020202020204" pitchFamily="34" charset="0"/>
            </a:endParaRPr>
          </a:p>
          <a:p>
            <a:pPr marL="457200" lvl="1" indent="-122872">
              <a:lnSpc>
                <a:spcPct val="100000"/>
              </a:lnSpc>
              <a:buSzPts val="1665"/>
              <a:buNone/>
            </a:pPr>
            <a:endParaRPr sz="222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51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Century Gothic" panose="020B0502020202020204" pitchFamily="34" charset="0"/>
              </a:rPr>
              <a:t>You Can Use Prioritization to Troubleshoot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3079" y="2763741"/>
            <a:ext cx="9320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Century Gothic" panose="020B0502020202020204" pitchFamily="34" charset="0"/>
              </a:rPr>
              <a:t>“History, despite its wrenching pain, cannot be unlived, but if faced with courage, need not be lived again.”</a:t>
            </a:r>
          </a:p>
          <a:p>
            <a:pPr lvl="0"/>
            <a:endParaRPr lang="en-US" sz="2400" dirty="0">
              <a:latin typeface="Century Gothic" panose="020B0502020202020204" pitchFamily="34" charset="0"/>
            </a:endParaRPr>
          </a:p>
          <a:p>
            <a:pPr lvl="0"/>
            <a:r>
              <a:rPr lang="en-US" sz="2400" dirty="0">
                <a:latin typeface="Century Gothic" panose="020B0502020202020204" pitchFamily="34" charset="0"/>
              </a:rPr>
              <a:t>					 	</a:t>
            </a:r>
            <a:r>
              <a:rPr lang="mr-IN" sz="2400" dirty="0">
                <a:latin typeface="Century Gothic" panose="020B0502020202020204" pitchFamily="34" charset="0"/>
              </a:rPr>
              <a:t>–</a:t>
            </a:r>
            <a:r>
              <a:rPr lang="en-US" sz="2400" dirty="0">
                <a:latin typeface="Century Gothic" panose="020B0502020202020204" pitchFamily="34" charset="0"/>
              </a:rPr>
              <a:t> Maya Angelou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5723" y="2334241"/>
            <a:ext cx="353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Century Gothic" panose="020B0502020202020204" pitchFamily="34" charset="0"/>
              </a:rPr>
              <a:t>QFocus</a:t>
            </a:r>
            <a:r>
              <a:rPr lang="en-US" sz="2400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5" name="Oval 4"/>
          <p:cNvSpPr/>
          <p:nvPr/>
        </p:nvSpPr>
        <p:spPr>
          <a:xfrm>
            <a:off x="6636069" y="3692459"/>
            <a:ext cx="3863925" cy="113948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5304" y="5422779"/>
            <a:ext cx="1012875" cy="703385"/>
          </a:xfrm>
          <a:prstGeom prst="star5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079" y="5710665"/>
            <a:ext cx="892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Solution: “Prioritize 3 questions you feel best lend themselves to a yearlong exploration of history.” </a:t>
            </a:r>
          </a:p>
        </p:txBody>
      </p:sp>
    </p:spTree>
    <p:extLst>
      <p:ext uri="{BB962C8B-B14F-4D97-AF65-F5344CB8AC3E}">
        <p14:creationId xmlns:p14="http://schemas.microsoft.com/office/powerpoint/2010/main" val="16701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367072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0" dirty="0">
                <a:ea typeface="Rockwell" charset="0"/>
                <a:cs typeface="Rockwell" charset="0"/>
              </a:rPr>
              <a:t>Question Focus: </a:t>
            </a:r>
            <a:br>
              <a:rPr lang="en-US" sz="4000" b="0" dirty="0">
                <a:ea typeface="Rockwell" charset="0"/>
                <a:cs typeface="Rockwell" charset="0"/>
              </a:rPr>
            </a:br>
            <a:r>
              <a:rPr lang="en-US" sz="4000" b="0" dirty="0">
                <a:ea typeface="Rockwell" charset="0"/>
                <a:cs typeface="Rockwell" charset="0"/>
              </a:rPr>
              <a:t>“People, Animals, and Friends”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0727"/>
            <a:ext cx="4648200" cy="4356236"/>
          </a:xfrm>
        </p:spPr>
        <p:txBody>
          <a:bodyPr numCol="1">
            <a:noAutofit/>
          </a:bodyPr>
          <a:lstStyle/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Do people exist?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Where do people live?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animals live in the zoo?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people go to the pool?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are friends fun? 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animals bite?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people go to school?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Do people, animals, and friends play together?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Do animals make friends?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800" dirty="0">
                <a:ea typeface="Rockwell" charset="0"/>
                <a:cs typeface="Rockwell" charset="0"/>
              </a:rPr>
              <a:t>Why do I need friends?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6344" y="1820727"/>
            <a:ext cx="54774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Why do people want to be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Why are people making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Why do people, animal, and friends live in different countries?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Where did my dog and friend go?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Can my friend pet our new dog?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Why do I have eyes?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How do people smell?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Can animals speak?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Can people fly?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Century Gothic" panose="020B0502020202020204" pitchFamily="34" charset="0"/>
                <a:ea typeface="Rockwell" charset="0"/>
                <a:cs typeface="Rockwell" charset="0"/>
              </a:rPr>
              <a:t>Where is my bunny? What happened?</a:t>
            </a: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7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51"/>
    </mc:Choice>
    <mc:Fallback xmlns="">
      <p:transition spd="slow" advTm="99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79"/>
          <p:cNvSpPr txBox="1">
            <a:spLocks noGrp="1"/>
          </p:cNvSpPr>
          <p:nvPr>
            <p:ph type="title"/>
          </p:nvPr>
        </p:nvSpPr>
        <p:spPr>
          <a:xfrm>
            <a:off x="742567" y="295515"/>
            <a:ext cx="11678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4400"/>
            </a:pPr>
            <a:r>
              <a:rPr lang="en-US" sz="4400" b="0" dirty="0">
                <a:latin typeface="Century Gothic" panose="020B0502020202020204" pitchFamily="34" charset="0"/>
              </a:rPr>
              <a:t>Five Areas Related to the Art of the QFT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540" name="Google Shape;1540;p179"/>
          <p:cNvSpPr txBox="1">
            <a:spLocks noGrp="1"/>
          </p:cNvSpPr>
          <p:nvPr>
            <p:ph type="body" idx="4294967295"/>
          </p:nvPr>
        </p:nvSpPr>
        <p:spPr>
          <a:xfrm>
            <a:off x="1002838" y="1621078"/>
            <a:ext cx="7556500" cy="4329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Starting at the End</a:t>
            </a:r>
            <a:endParaRPr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QFocus Design</a:t>
            </a:r>
            <a:endParaRPr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Prioritization Instructions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Reflection Questions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Facilitation</a:t>
            </a:r>
            <a:endParaRPr lang="en-US" sz="3600"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endParaRPr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900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4"/>
            <a:ext cx="1065989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QFT on One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980"/>
            <a:ext cx="11015925" cy="51892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/>
              <a:t>Produce</a:t>
            </a:r>
            <a:r>
              <a:rPr lang="en-US" sz="2800" dirty="0"/>
              <a:t>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b="1" dirty="0"/>
              <a:t>Improve</a:t>
            </a:r>
            <a:r>
              <a:rPr lang="en-US" sz="2800" dirty="0"/>
              <a:t>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b="1" dirty="0"/>
              <a:t>Strategize</a:t>
            </a:r>
            <a:r>
              <a:rPr lang="en-US" sz="2800" dirty="0"/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Prioritize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Action plan or discuss next steps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Share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b="1" dirty="0"/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4549" y="1436971"/>
            <a:ext cx="458957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Ask as many questions as you can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Do not stop to discuss, judge or answer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Record </a:t>
            </a:r>
            <a:r>
              <a:rPr lang="en-US" i="1" dirty="0">
                <a:solidFill>
                  <a:prstClr val="black"/>
                </a:solidFill>
                <a:latin typeface="Century Gothic" panose="020B0502020202020204" pitchFamily="34" charset="0"/>
              </a:rPr>
              <a:t>exactly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 as stated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6647" y="2692520"/>
            <a:ext cx="2634551" cy="3098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82869" y="4260238"/>
            <a:ext cx="3169249" cy="1754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Closed-Ended:</a:t>
            </a:r>
          </a:p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Answered with “yes,” “no” or one word</a:t>
            </a:r>
          </a:p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Open-Ended: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03870" y="3886165"/>
            <a:ext cx="803564" cy="37407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0" y="648846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Right Question Institute	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rightquestion.org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E4D118-3441-5D4F-ACB2-0D68E39AF68E}"/>
              </a:ext>
            </a:extLst>
          </p:cNvPr>
          <p:cNvSpPr/>
          <p:nvPr/>
        </p:nvSpPr>
        <p:spPr>
          <a:xfrm>
            <a:off x="526509" y="5770008"/>
            <a:ext cx="3494314" cy="71845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7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0" dirty="0">
                <a:latin typeface="Century Gothic" panose="020B0502020202020204" pitchFamily="34" charset="0"/>
                <a:ea typeface="MS PGothic" charset="0"/>
              </a:rPr>
              <a:t>Tailoring Reflection Questions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sz="half" idx="4294967295"/>
          </p:nvPr>
        </p:nvSpPr>
        <p:spPr>
          <a:xfrm>
            <a:off x="763881" y="1949411"/>
            <a:ext cx="5349609" cy="4908589"/>
          </a:xfrm>
        </p:spPr>
        <p:txBody>
          <a:bodyPr rtlCol="0"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Gill Sans"/>
              </a:rPr>
              <a:t>What did you learn about asking questions?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Gill Sans"/>
              </a:rPr>
              <a:t>How did you learn it?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Gill Sans"/>
              </a:rPr>
              <a:t>What did you notice about the order/sequence of questions?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Gill Sans"/>
              </a:rPr>
              <a:t>How can you use what you learned about asking questions?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Gill Sans"/>
              </a:rPr>
              <a:t>How do you feel about asking questions?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Gill Sans"/>
              </a:rPr>
              <a:t>How has your thinking changed since last time we did the QFT?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441217" y="1873932"/>
            <a:ext cx="5586715" cy="47894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What did you learn about the (content)?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What do you understand differently now about [topic]?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How did your questions help you think about… </a:t>
            </a:r>
          </a:p>
          <a:p>
            <a:pPr lvl="1" eaLnBrk="1" hangingPunct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key concept</a:t>
            </a:r>
          </a:p>
          <a:p>
            <a:pPr lvl="1" eaLnBrk="1" hangingPunct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specific assignment</a:t>
            </a:r>
          </a:p>
          <a:p>
            <a:pPr lvl="1" eaLnBrk="1" hangingPunct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overarching topic</a:t>
            </a:r>
          </a:p>
          <a:p>
            <a:pPr lvl="1" eaLnBrk="1" hangingPunct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theme in the unit </a:t>
            </a:r>
          </a:p>
          <a:p>
            <a:pPr lvl="1" eaLnBrk="1" hangingPunct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your teaching practice</a:t>
            </a:r>
          </a:p>
          <a:p>
            <a:pPr lvl="1" eaLnBrk="1" hangingPunct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</a:rPr>
              <a:t>a challenge in our school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1215481" y="1287332"/>
            <a:ext cx="3657600" cy="501650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QFT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006541" y="1293577"/>
            <a:ext cx="3657600" cy="527050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Content Specific</a:t>
            </a:r>
          </a:p>
        </p:txBody>
      </p:sp>
    </p:spTree>
    <p:extLst>
      <p:ext uri="{BB962C8B-B14F-4D97-AF65-F5344CB8AC3E}">
        <p14:creationId xmlns:p14="http://schemas.microsoft.com/office/powerpoint/2010/main" val="27472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  <p:bldP spid="4" grpId="0" build="p"/>
      <p:bldP spid="2" grpId="0" build="p" animBg="1"/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93"/>
          <p:cNvSpPr txBox="1">
            <a:spLocks noGrp="1"/>
          </p:cNvSpPr>
          <p:nvPr>
            <p:ph type="title"/>
          </p:nvPr>
        </p:nvSpPr>
        <p:spPr>
          <a:xfrm>
            <a:off x="950912" y="226067"/>
            <a:ext cx="10515600" cy="871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entury Gothic" panose="020B0502020202020204" pitchFamily="34" charset="0"/>
              </a:rPr>
              <a:t>Don’t skip the reflection!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647" name="Google Shape;1647;p193"/>
          <p:cNvSpPr txBox="1">
            <a:spLocks noGrp="1"/>
          </p:cNvSpPr>
          <p:nvPr>
            <p:ph type="body" idx="4294967295"/>
          </p:nvPr>
        </p:nvSpPr>
        <p:spPr>
          <a:xfrm>
            <a:off x="1539433" y="1934901"/>
            <a:ext cx="8553692" cy="4144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“Reflection is the piece that keeps me coming back the next day. 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The most profound reflections are almost always from the students who perhaps seemed disengaged in class.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Quiet students often do a great deal of their thinking in the written reflection.”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			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		-Ling-Se </a:t>
            </a:r>
            <a:r>
              <a:rPr lang="en-US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Chesnakas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, Boston Public Schools</a:t>
            </a:r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79"/>
          <p:cNvSpPr txBox="1">
            <a:spLocks noGrp="1"/>
          </p:cNvSpPr>
          <p:nvPr>
            <p:ph type="title"/>
          </p:nvPr>
        </p:nvSpPr>
        <p:spPr>
          <a:xfrm>
            <a:off x="742567" y="295515"/>
            <a:ext cx="11678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SzPts val="4400"/>
            </a:pPr>
            <a:r>
              <a:rPr lang="en-US" sz="4400" b="0" dirty="0">
                <a:latin typeface="Century Gothic" panose="020B0502020202020204" pitchFamily="34" charset="0"/>
              </a:rPr>
              <a:t>Five Areas Related to the Art of the QFT</a:t>
            </a:r>
            <a:endParaRPr b="0" dirty="0">
              <a:latin typeface="Century Gothic" panose="020B0502020202020204" pitchFamily="34" charset="0"/>
            </a:endParaRPr>
          </a:p>
        </p:txBody>
      </p:sp>
      <p:sp>
        <p:nvSpPr>
          <p:cNvPr id="1540" name="Google Shape;1540;p179"/>
          <p:cNvSpPr txBox="1">
            <a:spLocks noGrp="1"/>
          </p:cNvSpPr>
          <p:nvPr>
            <p:ph type="body" idx="4294967295"/>
          </p:nvPr>
        </p:nvSpPr>
        <p:spPr>
          <a:xfrm>
            <a:off x="1002838" y="1621078"/>
            <a:ext cx="7556500" cy="4329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Starting at the End</a:t>
            </a:r>
            <a:endParaRPr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QFocus Design</a:t>
            </a:r>
            <a:endParaRPr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Prioritization Instructions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Reflection Questions</a:t>
            </a: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Facilitation</a:t>
            </a:r>
            <a:endParaRPr lang="en-US" sz="3600" b="1"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00000"/>
              </a:lnSpc>
              <a:buSzPts val="2700"/>
              <a:buFont typeface="Rockwell"/>
              <a:buAutoNum type="arabicPeriod"/>
            </a:pPr>
            <a:endParaRPr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284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687457" y="5228357"/>
            <a:ext cx="10933735" cy="885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4400" dirty="0">
                <a:solidFill>
                  <a:schemeClr val="tx2"/>
                </a:solidFill>
                <a:latin typeface="Century Gothic" panose="020B0502020202020204" pitchFamily="34" charset="0"/>
              </a:rPr>
              <a:t>Principles for Facilitating the QFT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8522" y="597798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eghan Harrington class 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560" y="226431"/>
            <a:ext cx="6775039" cy="47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978" y="409923"/>
            <a:ext cx="967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Use and Share These Resources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24891" y="2855944"/>
            <a:ext cx="8212975" cy="255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rgbClr val="629DD1"/>
              </a:buClr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Right Question Institute offers materials through a Creative Commons License. </a:t>
            </a:r>
            <a:r>
              <a:rPr lang="en-US" altLang="en-US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ou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are welcome to use, adapt, and share our materials for noncommercial use, as long as you include the following reference: </a:t>
            </a:r>
          </a:p>
          <a:p>
            <a:pPr marL="0" indent="0" defTabSz="457200">
              <a:buClr>
                <a:srgbClr val="629DD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“Source: The Right Question Institute (RQI). The Question Formulation Technique (QFT) was created by RQI. Visit </a:t>
            </a:r>
            <a:r>
              <a:rPr lang="en-US" u="sng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rightquestion.org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 for more information and free resources.”</a:t>
            </a:r>
          </a:p>
          <a:p>
            <a:pPr marL="0" lvl="0" indent="0" defTabSz="457200">
              <a:buClr>
                <a:srgbClr val="629DD1"/>
              </a:buClr>
              <a:buNone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75" y="1967396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45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6D55-8523-1849-9B8B-BBB4E6A2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EED0-613D-1F49-8EC0-861CA0E3E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Reflect on the words “facilitation” or “facilitator”</a:t>
            </a:r>
          </a:p>
          <a:p>
            <a:pPr marL="0" indent="0">
              <a:buNone/>
            </a:pPr>
            <a:endParaRPr lang="en-US" sz="2800" dirty="0"/>
          </a:p>
          <a:p>
            <a:pPr lvl="1" fontAlgn="base"/>
            <a:r>
              <a:rPr lang="en-US" sz="2800" dirty="0"/>
              <a:t>What comes to mind when you hear these words?</a:t>
            </a:r>
          </a:p>
          <a:p>
            <a:pPr lvl="1" fontAlgn="base"/>
            <a:r>
              <a:rPr lang="en-US" sz="2800" dirty="0"/>
              <a:t>What connotations or connections do you have with this word? </a:t>
            </a:r>
          </a:p>
        </p:txBody>
      </p:sp>
    </p:spTree>
    <p:extLst>
      <p:ext uri="{BB962C8B-B14F-4D97-AF65-F5344CB8AC3E}">
        <p14:creationId xmlns:p14="http://schemas.microsoft.com/office/powerpoint/2010/main" val="2233945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Pick a Video to 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QFT in a 12</a:t>
            </a:r>
            <a:r>
              <a:rPr lang="en-US" sz="2800" baseline="30000" dirty="0"/>
              <a:t>th</a:t>
            </a:r>
            <a:r>
              <a:rPr lang="en-US" sz="2800" dirty="0"/>
              <a:t> Grade Humanities class in Boston, Massachusetts</a:t>
            </a:r>
            <a:endParaRPr lang="en-US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https://bit.ly/3CmFjp2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QFT in a Virtual Los Angeles High School Classroom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https://bit.ly/3s996NH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Note: What is the teacher doing? What are the students doing?</a:t>
            </a:r>
          </a:p>
        </p:txBody>
      </p:sp>
    </p:spTree>
    <p:extLst>
      <p:ext uri="{BB962C8B-B14F-4D97-AF65-F5344CB8AC3E}">
        <p14:creationId xmlns:p14="http://schemas.microsoft.com/office/powerpoint/2010/main" val="3767406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4 Facilitation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sz="3600" dirty="0"/>
              <a:t>Monitor student adherence to the process</a:t>
            </a:r>
          </a:p>
          <a:p>
            <a:pPr marL="457200" indent="-457200">
              <a:buAutoNum type="arabicPeriod"/>
            </a:pPr>
            <a:r>
              <a:rPr lang="en-US" sz="3600" dirty="0"/>
              <a:t>Do not give examples</a:t>
            </a:r>
          </a:p>
          <a:p>
            <a:pPr marL="457200" indent="-457200">
              <a:buAutoNum type="arabicPeriod"/>
            </a:pPr>
            <a:r>
              <a:rPr lang="en-US" sz="3600" dirty="0"/>
              <a:t>Do not get pulled into group discussion</a:t>
            </a:r>
          </a:p>
          <a:p>
            <a:pPr marL="457200" indent="-457200">
              <a:buAutoNum type="arabicPeriod"/>
            </a:pPr>
            <a:r>
              <a:rPr lang="en-US" sz="3600" dirty="0"/>
              <a:t>Acknowledge all contributions equally</a:t>
            </a:r>
          </a:p>
          <a:p>
            <a:pPr marL="457200" indent="-457200">
              <a:buAutoNum type="arabicPeriod"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Discuss: </a:t>
            </a:r>
          </a:p>
          <a:p>
            <a:r>
              <a:rPr lang="en-US" sz="3600" dirty="0"/>
              <a:t>What might be difficult about each principle? </a:t>
            </a:r>
          </a:p>
          <a:p>
            <a:r>
              <a:rPr lang="en-US" sz="3600" dirty="0"/>
              <a:t>Why might each be valuable for student learning? </a:t>
            </a:r>
          </a:p>
        </p:txBody>
      </p:sp>
    </p:spTree>
    <p:extLst>
      <p:ext uri="{BB962C8B-B14F-4D97-AF65-F5344CB8AC3E}">
        <p14:creationId xmlns:p14="http://schemas.microsoft.com/office/powerpoint/2010/main" val="3591888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5B06-0F46-6543-93E4-8E33663E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Facilitation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038-2386-8341-9F76-13BD8870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Grouping</a:t>
            </a:r>
          </a:p>
          <a:p>
            <a:r>
              <a:rPr lang="en-US" sz="2800" dirty="0"/>
              <a:t>Timing </a:t>
            </a:r>
          </a:p>
          <a:p>
            <a:r>
              <a:rPr lang="en-US" sz="2800" dirty="0"/>
              <a:t>Scaffolds</a:t>
            </a:r>
          </a:p>
          <a:p>
            <a:r>
              <a:rPr lang="en-US" sz="2800" dirty="0"/>
              <a:t>Virtual learning tools</a:t>
            </a:r>
          </a:p>
        </p:txBody>
      </p:sp>
    </p:spTree>
    <p:extLst>
      <p:ext uri="{BB962C8B-B14F-4D97-AF65-F5344CB8AC3E}">
        <p14:creationId xmlns:p14="http://schemas.microsoft.com/office/powerpoint/2010/main" val="123342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1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 </a:t>
            </a:r>
            <a:endParaRPr/>
          </a:p>
        </p:txBody>
      </p:sp>
      <p:sp>
        <p:nvSpPr>
          <p:cNvPr id="1654" name="Google Shape;1654;p194"/>
          <p:cNvSpPr txBox="1">
            <a:spLocks noGrp="1"/>
          </p:cNvSpPr>
          <p:nvPr>
            <p:ph type="body" idx="4294967295"/>
          </p:nvPr>
        </p:nvSpPr>
        <p:spPr>
          <a:xfrm>
            <a:off x="2141316" y="1607153"/>
            <a:ext cx="7645400" cy="51466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ts val="4500"/>
              <a:buNone/>
            </a:pPr>
            <a:r>
              <a:rPr lang="en-US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The Science of the QFT: a protocol</a:t>
            </a:r>
            <a:endParaRPr sz="4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sz="4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buSzPts val="4500"/>
              <a:buNone/>
            </a:pPr>
            <a:r>
              <a:rPr lang="en-US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The Art of the QFT: </a:t>
            </a:r>
            <a:r>
              <a:rPr lang="en-US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You</a:t>
            </a:r>
            <a:r>
              <a:rPr lang="en-US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sz="4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41234" y="5880761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81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733425" y="178479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61" y="1407224"/>
            <a:ext cx="11108823" cy="44109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3200" dirty="0"/>
              <a:t>Welcome Back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3200" dirty="0"/>
              <a:t>The Art &amp; the Science of the QFT: A Deep Dive into Design, Tailoring, and Troubleshooting</a:t>
            </a:r>
          </a:p>
          <a:p>
            <a:pPr marL="1143000" lvl="2" indent="-457200">
              <a:lnSpc>
                <a:spcPct val="100000"/>
              </a:lnSpc>
              <a:buFont typeface="+mj-lt"/>
              <a:buAutoNum type="alphaUcPeriod"/>
              <a:defRPr/>
            </a:pPr>
            <a:r>
              <a:rPr lang="en-US" sz="2900" dirty="0"/>
              <a:t>Testing and Honing Your </a:t>
            </a:r>
            <a:r>
              <a:rPr lang="en-US" sz="2900" dirty="0" err="1"/>
              <a:t>QFocus</a:t>
            </a:r>
            <a:endParaRPr lang="en-US" sz="2900" dirty="0"/>
          </a:p>
          <a:p>
            <a:pPr marL="1143000" lvl="2" indent="-457200">
              <a:lnSpc>
                <a:spcPct val="100000"/>
              </a:lnSpc>
              <a:buFont typeface="+mj-lt"/>
              <a:buAutoNum type="alphaUcPeriod"/>
              <a:defRPr/>
            </a:pPr>
            <a:r>
              <a:rPr lang="en-US" sz="2900" dirty="0"/>
              <a:t>Prioritization, Categorization, and Reflection</a:t>
            </a:r>
          </a:p>
          <a:p>
            <a:pPr marL="1143000" lvl="2" indent="-457200">
              <a:lnSpc>
                <a:spcPct val="100000"/>
              </a:lnSpc>
              <a:buFont typeface="+mj-lt"/>
              <a:buAutoNum type="alphaUcPeriod"/>
              <a:defRPr/>
            </a:pPr>
            <a:r>
              <a:rPr lang="en-US" sz="2900" dirty="0"/>
              <a:t>Discuss Facilitation Principles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3200" b="1" dirty="0"/>
              <a:t>Preparing to Move into Action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774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Looking Ahead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1AF7D4-5B52-58F5-3392-4AEE0A26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40135"/>
              </p:ext>
            </p:extLst>
          </p:nvPr>
        </p:nvGraphicFramePr>
        <p:xfrm>
          <a:off x="720436" y="1090080"/>
          <a:ext cx="10633364" cy="568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202">
                  <a:extLst>
                    <a:ext uri="{9D8B030D-6E8A-4147-A177-3AD203B41FA5}">
                      <a16:colId xmlns:a16="http://schemas.microsoft.com/office/drawing/2014/main" val="2724514338"/>
                    </a:ext>
                  </a:extLst>
                </a:gridCol>
                <a:gridCol w="3696229">
                  <a:extLst>
                    <a:ext uri="{9D8B030D-6E8A-4147-A177-3AD203B41FA5}">
                      <a16:colId xmlns:a16="http://schemas.microsoft.com/office/drawing/2014/main" val="2694540520"/>
                    </a:ext>
                  </a:extLst>
                </a:gridCol>
                <a:gridCol w="3699933">
                  <a:extLst>
                    <a:ext uri="{9D8B030D-6E8A-4147-A177-3AD203B41FA5}">
                      <a16:colId xmlns:a16="http://schemas.microsoft.com/office/drawing/2014/main" val="1518631567"/>
                    </a:ext>
                  </a:extLst>
                </a:gridCol>
              </a:tblGrid>
              <a:tr h="10997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entury Gothic" panose="020B0502020202020204" pitchFamily="34" charset="0"/>
                        </a:rPr>
                        <a:t>Agenda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entury Gothic" panose="020B0502020202020204" pitchFamily="34" charset="0"/>
                        </a:rPr>
                        <a:t>Homework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120778"/>
                  </a:ext>
                </a:extLst>
              </a:tr>
              <a:tr h="1099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September 29,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Power of Question Formulation for Lifelong Learning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>
                          <a:latin typeface="Century Gothic" panose="020B0502020202020204" pitchFamily="34" charset="0"/>
                        </a:rPr>
                        <a:t>Complete </a:t>
                      </a:r>
                      <a:r>
                        <a:rPr lang="en-US" sz="2000" strike="noStrike" dirty="0">
                          <a:latin typeface="Century Gothic" panose="020B0502020202020204" pitchFamily="34" charset="0"/>
                          <a:hlinkClick r:id="rId3"/>
                        </a:rPr>
                        <a:t>the </a:t>
                      </a:r>
                      <a:r>
                        <a:rPr lang="en-US" sz="2000" strike="noStrike" dirty="0" err="1">
                          <a:latin typeface="Century Gothic" panose="020B0502020202020204" pitchFamily="34" charset="0"/>
                          <a:hlinkClick r:id="rId3"/>
                        </a:rPr>
                        <a:t>Qfocus</a:t>
                      </a:r>
                      <a:r>
                        <a:rPr lang="en-US" sz="2000" strike="noStrike" dirty="0">
                          <a:latin typeface="Century Gothic" panose="020B0502020202020204" pitchFamily="34" charset="0"/>
                          <a:hlinkClick r:id="rId3"/>
                        </a:rPr>
                        <a:t> design tool</a:t>
                      </a:r>
                      <a:r>
                        <a:rPr lang="en-US" sz="2000" strike="noStrike" dirty="0">
                          <a:latin typeface="Century Gothic" panose="020B0502020202020204" pitchFamily="34" charset="0"/>
                        </a:rPr>
                        <a:t>—ok if a bit rough! (due 11/10)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760040"/>
                  </a:ext>
                </a:extLst>
              </a:tr>
              <a:tr h="1099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November 10,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Designing for Student Questioning in the Classroom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Finish planning QFT lesson Practice facilitating the QFT </a:t>
                      </a:r>
                    </a:p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(due 1/19)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785721"/>
                  </a:ext>
                </a:extLst>
              </a:tr>
              <a:tr h="12844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January 19,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Pictures of Practice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Facilitate the QFT with students in your setting at least once (due April/May)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229136"/>
                  </a:ext>
                </a:extLst>
              </a:tr>
              <a:tr h="1099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April/May  2023 (TBD)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Student Questions to Drive and Sustain Learning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  <a:p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840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14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299" y="554069"/>
            <a:ext cx="991410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DIN Next Rounded LT Pro" panose="020F0503020203050203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Gothic"/>
              </a:rPr>
              <a:t>Access Today’s Materials: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Gothic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0BACC0-F905-8E29-273E-D998A0F8322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100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altLang="en-US" sz="1050">
              <a:latin typeface="Rockwell" panose="02060603020205020403" pitchFamily="18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endParaRPr lang="en-US" sz="3200" b="1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BBB09B-7B80-5ACB-39A7-C6F62884A925}"/>
              </a:ext>
            </a:extLst>
          </p:cNvPr>
          <p:cNvSpPr txBox="1">
            <a:spLocks/>
          </p:cNvSpPr>
          <p:nvPr/>
        </p:nvSpPr>
        <p:spPr>
          <a:xfrm>
            <a:off x="1143000" y="2130425"/>
            <a:ext cx="10515600" cy="100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altLang="en-US" sz="1050" dirty="0"/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US" sz="3200" dirty="0">
                <a:hlinkClick r:id="rId4"/>
              </a:rPr>
              <a:t>https://bit.ly/RQICHARGE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142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978" y="409923"/>
            <a:ext cx="967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Use and Share These Resources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24891" y="2855944"/>
            <a:ext cx="8212975" cy="255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rgbClr val="629DD1"/>
              </a:buClr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Right Question Institute offers materials through a Creative Commons License. </a:t>
            </a:r>
            <a:r>
              <a:rPr lang="en-US" altLang="en-US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ou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are welcome to use, adapt, and share our materials for noncommercial use, as long as you include the following reference: </a:t>
            </a:r>
          </a:p>
          <a:p>
            <a:pPr marL="0" indent="0" defTabSz="457200">
              <a:buClr>
                <a:srgbClr val="629DD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“Source: The Right Question Institute (RQI). The Question Formulation Technique (QFT) was created by RQI. Visit </a:t>
            </a:r>
            <a:r>
              <a:rPr lang="en-US" u="sng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rightquestion.org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 for more information and free resources.”</a:t>
            </a:r>
          </a:p>
          <a:p>
            <a:pPr marL="0" lvl="0" indent="0" defTabSz="457200">
              <a:buClr>
                <a:srgbClr val="629DD1"/>
              </a:buClr>
              <a:buNone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75" y="1967396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6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Opening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Please share:</a:t>
            </a:r>
          </a:p>
          <a:p>
            <a:pPr marL="342900" lvl="1" indent="0">
              <a:buNone/>
            </a:pPr>
            <a:r>
              <a:rPr lang="en-US" sz="2800" dirty="0"/>
              <a:t>A question you’re coming into today with</a:t>
            </a:r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- Or - </a:t>
            </a:r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Something new that occurred to you since last time; how are you thinking differently now about questioning</a:t>
            </a:r>
            <a:r>
              <a:rPr lang="en-US" sz="2900" dirty="0"/>
              <a:t>?</a:t>
            </a:r>
          </a:p>
        </p:txBody>
      </p:sp>
      <p:sp>
        <p:nvSpPr>
          <p:cNvPr id="4" name="Google Shape;454;p49">
            <a:extLst>
              <a:ext uri="{FF2B5EF4-FFF2-40B4-BE49-F238E27FC236}">
                <a16:creationId xmlns:a16="http://schemas.microsoft.com/office/drawing/2014/main" id="{82204474-B30C-2D4B-8CBB-7CC7079767D2}"/>
              </a:ext>
            </a:extLst>
          </p:cNvPr>
          <p:cNvSpPr/>
          <p:nvPr/>
        </p:nvSpPr>
        <p:spPr>
          <a:xfrm>
            <a:off x="10628926" y="231633"/>
            <a:ext cx="962143" cy="647598"/>
          </a:xfrm>
          <a:prstGeom prst="wedgeRectCallout">
            <a:avLst>
              <a:gd name="adj1" fmla="val -32870"/>
              <a:gd name="adj2" fmla="val 79687"/>
            </a:avLst>
          </a:prstGeom>
          <a:solidFill>
            <a:schemeClr val="accent1">
              <a:alpha val="91372"/>
            </a:schemeClr>
          </a:solidFill>
          <a:ln w="25400" cap="flat" cmpd="sng">
            <a:solidFill>
              <a:srgbClr val="5C99C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80808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6225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Looking Ahead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8C5DA1-3E5E-46F3-B7A2-5A09D12AF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21918"/>
              </p:ext>
            </p:extLst>
          </p:nvPr>
        </p:nvGraphicFramePr>
        <p:xfrm>
          <a:off x="720436" y="1090080"/>
          <a:ext cx="10633364" cy="568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202">
                  <a:extLst>
                    <a:ext uri="{9D8B030D-6E8A-4147-A177-3AD203B41FA5}">
                      <a16:colId xmlns:a16="http://schemas.microsoft.com/office/drawing/2014/main" val="2724514338"/>
                    </a:ext>
                  </a:extLst>
                </a:gridCol>
                <a:gridCol w="3696229">
                  <a:extLst>
                    <a:ext uri="{9D8B030D-6E8A-4147-A177-3AD203B41FA5}">
                      <a16:colId xmlns:a16="http://schemas.microsoft.com/office/drawing/2014/main" val="2694540520"/>
                    </a:ext>
                  </a:extLst>
                </a:gridCol>
                <a:gridCol w="3699933">
                  <a:extLst>
                    <a:ext uri="{9D8B030D-6E8A-4147-A177-3AD203B41FA5}">
                      <a16:colId xmlns:a16="http://schemas.microsoft.com/office/drawing/2014/main" val="1518631567"/>
                    </a:ext>
                  </a:extLst>
                </a:gridCol>
              </a:tblGrid>
              <a:tr h="10997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entury Gothic" panose="020B0502020202020204" pitchFamily="34" charset="0"/>
                        </a:rPr>
                        <a:t>Agenda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entury Gothic" panose="020B0502020202020204" pitchFamily="34" charset="0"/>
                        </a:rPr>
                        <a:t>Homework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120778"/>
                  </a:ext>
                </a:extLst>
              </a:tr>
              <a:tr h="1099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September 29,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Power of Question Formulation for Lifelong Learning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>
                          <a:latin typeface="Century Gothic" panose="020B0502020202020204" pitchFamily="34" charset="0"/>
                        </a:rPr>
                        <a:t>Complete </a:t>
                      </a:r>
                      <a:r>
                        <a:rPr lang="en-US" sz="2000" strike="noStrike" dirty="0">
                          <a:latin typeface="Century Gothic" panose="020B0502020202020204" pitchFamily="34" charset="0"/>
                          <a:hlinkClick r:id="rId3"/>
                        </a:rPr>
                        <a:t>the </a:t>
                      </a:r>
                      <a:r>
                        <a:rPr lang="en-US" sz="2000" strike="noStrike" dirty="0" err="1">
                          <a:latin typeface="Century Gothic" panose="020B0502020202020204" pitchFamily="34" charset="0"/>
                          <a:hlinkClick r:id="rId3"/>
                        </a:rPr>
                        <a:t>Qfocus</a:t>
                      </a:r>
                      <a:r>
                        <a:rPr lang="en-US" sz="2000" strike="noStrike" dirty="0">
                          <a:latin typeface="Century Gothic" panose="020B0502020202020204" pitchFamily="34" charset="0"/>
                          <a:hlinkClick r:id="rId3"/>
                        </a:rPr>
                        <a:t> design tool</a:t>
                      </a:r>
                      <a:r>
                        <a:rPr lang="en-US" sz="2000" strike="noStrike" dirty="0">
                          <a:latin typeface="Century Gothic" panose="020B0502020202020204" pitchFamily="34" charset="0"/>
                        </a:rPr>
                        <a:t>—ok if a bit rough! (due 11/10)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760040"/>
                  </a:ext>
                </a:extLst>
              </a:tr>
              <a:tr h="1099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November 10,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Designing for Student Questioning in the Classroom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Finish planning QFT lesson Practice facilitating the QFT </a:t>
                      </a:r>
                    </a:p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(due 1/19)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785721"/>
                  </a:ext>
                </a:extLst>
              </a:tr>
              <a:tr h="12844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January 19,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Pictures of Practice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Facilitate the QFT with students in your setting at least once (due Spring 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229136"/>
                  </a:ext>
                </a:extLst>
              </a:tr>
              <a:tr h="1099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Spring 2023 (TBD)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Student Questions to Drive and Sustain Learning</a:t>
                      </a:r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  <a:p>
                      <a:endParaRPr lang="en-US" sz="2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840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43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733425" y="178479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61" y="1407224"/>
            <a:ext cx="11108823" cy="44109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3200" dirty="0"/>
              <a:t>Welcome Back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3200" dirty="0"/>
              <a:t>The Art &amp; the Science of the QFT: A Deep Dive into Design, Tailoring, and Troubleshooting</a:t>
            </a:r>
          </a:p>
          <a:p>
            <a:pPr marL="1143000" lvl="2" indent="-457200">
              <a:lnSpc>
                <a:spcPct val="100000"/>
              </a:lnSpc>
              <a:buFont typeface="+mj-lt"/>
              <a:buAutoNum type="alphaUcPeriod"/>
              <a:defRPr/>
            </a:pPr>
            <a:r>
              <a:rPr lang="en-US" sz="2900" b="1" dirty="0"/>
              <a:t>Testing and Honing Your </a:t>
            </a:r>
            <a:r>
              <a:rPr lang="en-US" sz="2900" b="1" dirty="0" err="1"/>
              <a:t>QFocus</a:t>
            </a:r>
            <a:endParaRPr lang="en-US" sz="2900" b="1" dirty="0"/>
          </a:p>
          <a:p>
            <a:pPr marL="1143000" lvl="2" indent="-457200">
              <a:lnSpc>
                <a:spcPct val="100000"/>
              </a:lnSpc>
              <a:buFont typeface="+mj-lt"/>
              <a:buAutoNum type="alphaUcPeriod"/>
              <a:defRPr/>
            </a:pPr>
            <a:r>
              <a:rPr lang="en-US" sz="2900" dirty="0"/>
              <a:t>Prioritization, Categorization, and Reflection</a:t>
            </a:r>
          </a:p>
          <a:p>
            <a:pPr marL="1143000" lvl="2" indent="-457200">
              <a:lnSpc>
                <a:spcPct val="100000"/>
              </a:lnSpc>
              <a:buFont typeface="+mj-lt"/>
              <a:buAutoNum type="alphaUcPeriod"/>
              <a:defRPr/>
            </a:pPr>
            <a:r>
              <a:rPr lang="en-US" sz="2900" dirty="0"/>
              <a:t>Discuss Facilitation Principles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3200" dirty="0"/>
              <a:t>Preparing to Move into Action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23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4"/>
            <a:ext cx="1065989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QFT on One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980"/>
            <a:ext cx="11015925" cy="51892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/>
              <a:t>Produce</a:t>
            </a:r>
            <a:r>
              <a:rPr lang="en-US" sz="2800" dirty="0"/>
              <a:t>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b="1" dirty="0"/>
              <a:t>Improve</a:t>
            </a:r>
            <a:r>
              <a:rPr lang="en-US" sz="2800" dirty="0"/>
              <a:t>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b="1" dirty="0"/>
              <a:t>Strategize</a:t>
            </a:r>
            <a:r>
              <a:rPr lang="en-US" sz="2800" dirty="0"/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Prioritize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Action plan or discuss next steps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Share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b="1" dirty="0"/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4549" y="1436971"/>
            <a:ext cx="458957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Ask as many questions as you can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Do not stop to discuss, judge or answer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Record </a:t>
            </a:r>
            <a:r>
              <a:rPr lang="en-US" i="1" dirty="0">
                <a:solidFill>
                  <a:prstClr val="black"/>
                </a:solidFill>
                <a:latin typeface="Century Gothic" panose="020B0502020202020204" pitchFamily="34" charset="0"/>
              </a:rPr>
              <a:t>exactly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 as stated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6647" y="2692520"/>
            <a:ext cx="2634551" cy="3098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82869" y="4260238"/>
            <a:ext cx="3169249" cy="1754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Closed-Ended:</a:t>
            </a:r>
          </a:p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Answered with “yes,” “no” or one word</a:t>
            </a:r>
          </a:p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Open-Ended: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03870" y="3886165"/>
            <a:ext cx="803564" cy="37407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0" y="648846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Right Question Institute	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rightquestion.org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1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687457" y="4670651"/>
            <a:ext cx="10933735" cy="1163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4400" dirty="0">
                <a:solidFill>
                  <a:schemeClr val="accent1"/>
                </a:solidFill>
                <a:latin typeface="Century Gothic" panose="020B0502020202020204" pitchFamily="34" charset="0"/>
              </a:rPr>
              <a:t>An Art and a Science: Best Practices in QFT Planning, Design, and Facilitation </a:t>
            </a:r>
            <a:endParaRPr lang="en-US" altLang="en-US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8522" y="597798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25" y="247093"/>
            <a:ext cx="5712031" cy="4284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BA891-4E2C-704B-A3F3-6ADAE68C5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234" y="378192"/>
            <a:ext cx="3151762" cy="4021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7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.6|10.3|16.9|15.8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.6|10.3|16.9|15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ユーザー定義 2">
      <a:majorFont>
        <a:latin typeface="Rockwell"/>
        <a:ea typeface="MS Gothic"/>
        <a:cs typeface=""/>
      </a:majorFont>
      <a:minorFont>
        <a:latin typeface="Rockwell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32801</TotalTime>
  <Words>2588</Words>
  <Application>Microsoft Office PowerPoint</Application>
  <PresentationFormat>Widescreen</PresentationFormat>
  <Paragraphs>478</Paragraphs>
  <Slides>48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Century Gothic</vt:lpstr>
      <vt:lpstr>Noto Sans Symbols</vt:lpstr>
      <vt:lpstr>Rockwell</vt:lpstr>
      <vt:lpstr>Wingdings</vt:lpstr>
      <vt:lpstr>1_Office Theme</vt:lpstr>
      <vt:lpstr>Day 2: Designing for Student Questioning in the Classroom</vt:lpstr>
      <vt:lpstr>PowerPoint Presentation</vt:lpstr>
      <vt:lpstr>Access RQI’s Free Additional Resources</vt:lpstr>
      <vt:lpstr>PowerPoint Presentation</vt:lpstr>
      <vt:lpstr>Opening Reflection</vt:lpstr>
      <vt:lpstr>Looking Ahead</vt:lpstr>
      <vt:lpstr>Today’s Agenda</vt:lpstr>
      <vt:lpstr>The QFT on One Slide</vt:lpstr>
      <vt:lpstr>PowerPoint Presentation</vt:lpstr>
      <vt:lpstr>QFT: An Art and a Science</vt:lpstr>
      <vt:lpstr>QFT: An Art and a Science</vt:lpstr>
      <vt:lpstr>Five Areas Related to the Art of the QFT</vt:lpstr>
      <vt:lpstr>Finding the Scale that Works for You</vt:lpstr>
      <vt:lpstr>Various Teaching Purposes </vt:lpstr>
      <vt:lpstr>Next Steps? </vt:lpstr>
      <vt:lpstr>Five Areas Related to the Art of the QFT</vt:lpstr>
      <vt:lpstr>Question Focus (QFocus):  A stimulus or prompt for student questions</vt:lpstr>
      <vt:lpstr>Designing a Question Focus </vt:lpstr>
      <vt:lpstr>Initial Question Focus:</vt:lpstr>
      <vt:lpstr>Initial Question Focus (11th Grade):</vt:lpstr>
      <vt:lpstr>Revised Question Focus:</vt:lpstr>
      <vt:lpstr>Initial Question Focus (1st Grade):  “People, Animals, and Friends”</vt:lpstr>
      <vt:lpstr>Initial Question Focus (1st Grade):  “People, Animals, and Friends”</vt:lpstr>
      <vt:lpstr>Initial Question Focus</vt:lpstr>
      <vt:lpstr>Revised Question Focus</vt:lpstr>
      <vt:lpstr>Putting it into Practice: QFocus Testing</vt:lpstr>
      <vt:lpstr>The one quality all excellent QFT designers share? </vt:lpstr>
      <vt:lpstr>Five Areas Related to the Art of the QFT</vt:lpstr>
      <vt:lpstr>The QFT on One Slide</vt:lpstr>
      <vt:lpstr>Prioritization Instructions</vt:lpstr>
      <vt:lpstr>Tailoring the Prioritization Instructions</vt:lpstr>
      <vt:lpstr>You Can Use Prioritization to Troubleshoot</vt:lpstr>
      <vt:lpstr>Question Focus:  “People, Animals, and Friends”</vt:lpstr>
      <vt:lpstr>Five Areas Related to the Art of the QFT</vt:lpstr>
      <vt:lpstr>The QFT on One Slide</vt:lpstr>
      <vt:lpstr>Tailoring Reflection Questions</vt:lpstr>
      <vt:lpstr>Don’t skip the reflection!</vt:lpstr>
      <vt:lpstr>Five Areas Related to the Art of the QFT</vt:lpstr>
      <vt:lpstr>PowerPoint Presentation</vt:lpstr>
      <vt:lpstr>Reflect</vt:lpstr>
      <vt:lpstr>Pick a Video to Watch</vt:lpstr>
      <vt:lpstr>The 4 Facilitation Principles</vt:lpstr>
      <vt:lpstr>Other Facilitation Considerations</vt:lpstr>
      <vt:lpstr> </vt:lpstr>
      <vt:lpstr>Today’s Agenda</vt:lpstr>
      <vt:lpstr>Looking Ahead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Example: 7th Grade</dc:title>
  <dc:creator>HP</dc:creator>
  <cp:lastModifiedBy>Imaan Yousuf</cp:lastModifiedBy>
  <cp:revision>773</cp:revision>
  <cp:lastPrinted>2019-09-19T17:55:43Z</cp:lastPrinted>
  <dcterms:created xsi:type="dcterms:W3CDTF">2019-09-11T15:25:09Z</dcterms:created>
  <dcterms:modified xsi:type="dcterms:W3CDTF">2022-11-10T20:35:19Z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2F15DECB-0F60-4D75-94A4-F4556C8B40AD</vt:lpwstr>
  </property>
  <property fmtid="{D5CDD505-2E9C-101B-9397-08002B2CF9AE}" pid="3" name="ArticulatePath">
    <vt:lpwstr>Henderson KY 7.29.21 pptx</vt:lpwstr>
  </property>
</Properties>
</file>