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tags/tag8.xml" ContentType="application/vnd.openxmlformats-officedocument.presentationml.tags+xml"/>
  <Override PartName="/ppt/notesSlides/notesSlide44.xml" ContentType="application/vnd.openxmlformats-officedocument.presentationml.notesSlide+xml"/>
  <Override PartName="/ppt/tags/tag9.xml" ContentType="application/vnd.openxmlformats-officedocument.presentationml.tags+xml"/>
  <Override PartName="/ppt/notesSlides/notesSlide4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3.xml" ContentType="application/vnd.openxmlformats-officedocument.presentationml.tags+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1035" r:id="rId2"/>
    <p:sldId id="272" r:id="rId3"/>
    <p:sldId id="1037" r:id="rId4"/>
    <p:sldId id="1079" r:id="rId5"/>
    <p:sldId id="923" r:id="rId6"/>
    <p:sldId id="1078" r:id="rId7"/>
    <p:sldId id="273" r:id="rId8"/>
    <p:sldId id="708" r:id="rId9"/>
    <p:sldId id="695" r:id="rId10"/>
    <p:sldId id="697" r:id="rId11"/>
    <p:sldId id="698" r:id="rId12"/>
    <p:sldId id="699" r:id="rId13"/>
    <p:sldId id="883" r:id="rId14"/>
    <p:sldId id="892" r:id="rId15"/>
    <p:sldId id="1034" r:id="rId16"/>
    <p:sldId id="1028" r:id="rId17"/>
    <p:sldId id="703" r:id="rId18"/>
    <p:sldId id="704" r:id="rId19"/>
    <p:sldId id="706" r:id="rId20"/>
    <p:sldId id="707" r:id="rId21"/>
    <p:sldId id="667" r:id="rId22"/>
    <p:sldId id="1080" r:id="rId23"/>
    <p:sldId id="711" r:id="rId24"/>
    <p:sldId id="712" r:id="rId25"/>
    <p:sldId id="713" r:id="rId26"/>
    <p:sldId id="714" r:id="rId27"/>
    <p:sldId id="715" r:id="rId28"/>
    <p:sldId id="716" r:id="rId29"/>
    <p:sldId id="717" r:id="rId30"/>
    <p:sldId id="718" r:id="rId31"/>
    <p:sldId id="719" r:id="rId32"/>
    <p:sldId id="720" r:id="rId33"/>
    <p:sldId id="721" r:id="rId34"/>
    <p:sldId id="723" r:id="rId35"/>
    <p:sldId id="724" r:id="rId36"/>
    <p:sldId id="603" r:id="rId37"/>
    <p:sldId id="799" r:id="rId38"/>
    <p:sldId id="309" r:id="rId39"/>
    <p:sldId id="310" r:id="rId40"/>
    <p:sldId id="311" r:id="rId41"/>
    <p:sldId id="313" r:id="rId42"/>
    <p:sldId id="1081" r:id="rId43"/>
    <p:sldId id="460" r:id="rId44"/>
    <p:sldId id="1102" r:id="rId45"/>
    <p:sldId id="1103" r:id="rId46"/>
    <p:sldId id="1104" r:id="rId47"/>
    <p:sldId id="994" r:id="rId48"/>
    <p:sldId id="995" r:id="rId49"/>
    <p:sldId id="996" r:id="rId50"/>
    <p:sldId id="997" r:id="rId51"/>
    <p:sldId id="1113" r:id="rId52"/>
    <p:sldId id="1114" r:id="rId53"/>
    <p:sldId id="1115" r:id="rId54"/>
    <p:sldId id="1116" r:id="rId55"/>
    <p:sldId id="1117" r:id="rId56"/>
    <p:sldId id="1082" r:id="rId57"/>
    <p:sldId id="1058" r:id="rId58"/>
    <p:sldId id="1087" r:id="rId59"/>
    <p:sldId id="1059" r:id="rId60"/>
    <p:sldId id="1060" r:id="rId61"/>
    <p:sldId id="1061" r:id="rId62"/>
    <p:sldId id="1088" r:id="rId63"/>
    <p:sldId id="1062" r:id="rId64"/>
    <p:sldId id="1063" r:id="rId65"/>
    <p:sldId id="1099" r:id="rId66"/>
    <p:sldId id="1100" r:id="rId67"/>
    <p:sldId id="1128" r:id="rId68"/>
    <p:sldId id="1083" r:id="rId69"/>
    <p:sldId id="1074" r:id="rId70"/>
    <p:sldId id="1075" r:id="rId71"/>
    <p:sldId id="1076" r:id="rId72"/>
    <p:sldId id="889" r:id="rId73"/>
    <p:sldId id="1125" r:id="rId74"/>
    <p:sldId id="922" r:id="rId75"/>
    <p:sldId id="66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1035"/>
            <p14:sldId id="272"/>
            <p14:sldId id="1037"/>
            <p14:sldId id="1079"/>
            <p14:sldId id="923"/>
            <p14:sldId id="1078"/>
            <p14:sldId id="273"/>
            <p14:sldId id="708"/>
            <p14:sldId id="695"/>
            <p14:sldId id="697"/>
            <p14:sldId id="698"/>
            <p14:sldId id="699"/>
            <p14:sldId id="883"/>
            <p14:sldId id="892"/>
            <p14:sldId id="1034"/>
            <p14:sldId id="1028"/>
            <p14:sldId id="703"/>
            <p14:sldId id="704"/>
            <p14:sldId id="706"/>
            <p14:sldId id="707"/>
            <p14:sldId id="667"/>
            <p14:sldId id="1080"/>
            <p14:sldId id="711"/>
            <p14:sldId id="712"/>
            <p14:sldId id="713"/>
            <p14:sldId id="714"/>
            <p14:sldId id="715"/>
            <p14:sldId id="716"/>
            <p14:sldId id="717"/>
            <p14:sldId id="718"/>
            <p14:sldId id="719"/>
            <p14:sldId id="720"/>
            <p14:sldId id="721"/>
            <p14:sldId id="723"/>
            <p14:sldId id="724"/>
            <p14:sldId id="603"/>
            <p14:sldId id="799"/>
            <p14:sldId id="309"/>
            <p14:sldId id="310"/>
            <p14:sldId id="311"/>
            <p14:sldId id="313"/>
            <p14:sldId id="1081"/>
            <p14:sldId id="460"/>
            <p14:sldId id="1102"/>
            <p14:sldId id="1103"/>
            <p14:sldId id="1104"/>
            <p14:sldId id="994"/>
            <p14:sldId id="995"/>
            <p14:sldId id="996"/>
            <p14:sldId id="997"/>
            <p14:sldId id="1113"/>
            <p14:sldId id="1114"/>
            <p14:sldId id="1115"/>
            <p14:sldId id="1116"/>
            <p14:sldId id="1117"/>
            <p14:sldId id="1082"/>
            <p14:sldId id="1058"/>
            <p14:sldId id="1087"/>
            <p14:sldId id="1059"/>
            <p14:sldId id="1060"/>
            <p14:sldId id="1061"/>
            <p14:sldId id="1088"/>
            <p14:sldId id="1062"/>
            <p14:sldId id="1063"/>
            <p14:sldId id="1099"/>
            <p14:sldId id="1100"/>
            <p14:sldId id="1128"/>
            <p14:sldId id="1083"/>
            <p14:sldId id="1074"/>
            <p14:sldId id="1075"/>
            <p14:sldId id="1076"/>
            <p14:sldId id="889"/>
            <p14:sldId id="1125"/>
            <p14:sldId id="922"/>
            <p14:sldId id="6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7EAA6D-C81D-9092-BA12-2549561ED875}" name="Imaan Yousuf" initials="IY" userId="S::imaan.yousuf@rightquestion.onmicrosoft.com::510c466b-2a9a-4dae-bbaa-67f25ab4e0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Imaan Yousuf" initials="IY" lastIdx="5" clrIdx="6">
    <p:extLst>
      <p:ext uri="{19B8F6BF-5375-455C-9EA6-DF929625EA0E}">
        <p15:presenceInfo xmlns:p15="http://schemas.microsoft.com/office/powerpoint/2012/main" userId="Imaan Yousuf" providerId="None"/>
      </p:ext>
    </p:extLst>
  </p:cmAuthor>
  <p:cmAuthor id="1" name="Tomo O" initials="TO" lastIdx="1" clrIdx="0"/>
  <p:cmAuthor id="2" name="Katy Connolly" initials="" lastIdx="3" clrIdx="1"/>
  <p:cmAuthor id="3" name="Sarah Westbrook" initials="" lastIdx="2" clrIdx="2"/>
  <p:cmAuthor id="4" name="Katy" initials="K" lastIdx="7" clrIdx="3"/>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9" autoAdjust="0"/>
    <p:restoredTop sz="83359" autoAdjust="0"/>
  </p:normalViewPr>
  <p:slideViewPr>
    <p:cSldViewPr snapToGrid="0" snapToObjects="1">
      <p:cViewPr>
        <p:scale>
          <a:sx n="86" d="100"/>
          <a:sy n="86" d="100"/>
        </p:scale>
        <p:origin x="1014" y="9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1" Type="http://schemas.openxmlformats.org/officeDocument/2006/relationships/image" Target="../media/image21.jpeg"/></Relationships>
</file>

<file path=ppt/diagrams/_rels/data2.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Century Gothic" panose="020B0502020202020204" pitchFamily="34" charset="0"/>
              <a:cs typeface="Gill Sans"/>
            </a:rPr>
            <a:t>Closed-ended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Century Gothic" panose="020B0502020202020204" pitchFamily="34"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X="-214"/>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Century Gothic" panose="020B0502020202020204" pitchFamily="34" charset="0"/>
              <a:cs typeface="Gill Sans"/>
            </a:rPr>
            <a:t>Open-ended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Century Gothic" panose="020B0502020202020204" pitchFamily="34"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Y="1230"/>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Century Gothic" panose="020B0502020202020204" pitchFamily="34" charset="0"/>
              <a:cs typeface="Gill Sans"/>
            </a:rPr>
            <a:t>Closed-ended Questions</a:t>
          </a: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Century Gothic" panose="020B0502020202020204" pitchFamily="34" charset="0"/>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Century Gothic" panose="020B0502020202020204" pitchFamily="34" charset="0"/>
              <a:cs typeface="Gill Sans"/>
            </a:rPr>
            <a:t>Open-ended 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Century Gothic" panose="020B0502020202020204" pitchFamily="34" charset="0"/>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11/9/2022</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rightquestion.org/remote-learning-resource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padlet.com/sarahwestbrook1/QFT2"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1</a:t>
            </a:fld>
            <a:endParaRPr lang="en-US"/>
          </a:p>
        </p:txBody>
      </p:sp>
    </p:spTree>
    <p:extLst>
      <p:ext uri="{BB962C8B-B14F-4D97-AF65-F5344CB8AC3E}">
        <p14:creationId xmlns:p14="http://schemas.microsoft.com/office/powerpoint/2010/main" val="23035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a:solidFill>
                  <a:schemeClr val="tx1"/>
                </a:solidFill>
                <a:effectLst/>
                <a:latin typeface="+mn-lt"/>
                <a:ea typeface="+mn-ea"/>
                <a:cs typeface="+mn-cs"/>
              </a:rPr>
              <a:t>Girls (mean age 3 years 11 months) from working class and middle class families asked </a:t>
            </a:r>
            <a:r>
              <a:rPr lang="en-US" sz="1200" b="1" u="none" strike="noStrike" kern="1200" dirty="0">
                <a:solidFill>
                  <a:schemeClr val="tx1"/>
                </a:solidFill>
                <a:effectLst/>
                <a:latin typeface="+mn-lt"/>
                <a:ea typeface="+mn-ea"/>
                <a:cs typeface="+mn-cs"/>
              </a:rPr>
              <a:t>24 and 29 questions per hour at home</a:t>
            </a:r>
            <a:r>
              <a:rPr lang="en-US" sz="1200" u="none" strike="noStrike"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br>
              <a:rPr lang="en-US" dirty="0"/>
            </a:b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2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Girls (mean age 3 years 11 months) from working class and middle class families asked </a:t>
            </a:r>
            <a:r>
              <a:rPr lang="en-US" sz="1200" b="1" kern="1200" dirty="0">
                <a:solidFill>
                  <a:schemeClr val="tx1"/>
                </a:solidFill>
                <a:effectLst/>
                <a:latin typeface="+mn-lt"/>
                <a:ea typeface="+mn-ea"/>
                <a:cs typeface="+mn-cs"/>
              </a:rPr>
              <a:t>24 and 29 questions per hour at home</a:t>
            </a:r>
            <a:r>
              <a:rPr lang="en-US" sz="1200"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endParaRPr lang="en-US" dirty="0"/>
          </a:p>
          <a:p>
            <a:pPr rtl="0"/>
            <a:r>
              <a:rPr lang="en-US" dirty="0"/>
              <a:t>Second: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Good, T. L., </a:t>
            </a:r>
            <a:r>
              <a:rPr lang="en-US" sz="1200" dirty="0" err="1"/>
              <a:t>Slavings</a:t>
            </a:r>
            <a:r>
              <a:rPr lang="en-US" sz="1200" dirty="0"/>
              <a:t>, R. L., </a:t>
            </a:r>
            <a:r>
              <a:rPr lang="en-US" sz="1200" dirty="0" err="1"/>
              <a:t>Harel</a:t>
            </a:r>
            <a:r>
              <a:rPr lang="en-US" sz="1200" dirty="0"/>
              <a:t>, K., Emerson, H. (1987</a:t>
            </a:r>
            <a:r>
              <a:rPr lang="en-US" sz="1200" dirty="0">
                <a:solidFill>
                  <a:srgbClr val="000000"/>
                </a:solidFill>
              </a:rPr>
              <a:t>)</a:t>
            </a:r>
            <a:r>
              <a:rPr lang="en-US" sz="1200" dirty="0">
                <a:solidFill>
                  <a:schemeClr val="tx1"/>
                </a:solidFill>
              </a:rPr>
              <a:t>.</a:t>
            </a:r>
            <a:r>
              <a:rPr lang="en-US" dirty="0"/>
              <a:t> Student Passivity: A Study of Question Asking in K-12 Classrooms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dirty="0"/>
              <a:t>Sociology of Education</a:t>
            </a:r>
            <a:r>
              <a:rPr lang="en-US" sz="1200" kern="1200" dirty="0">
                <a:solidFill>
                  <a:schemeClr val="tx1"/>
                </a:solidFill>
                <a:effectLst/>
                <a:latin typeface="+mn-lt"/>
                <a:ea typeface="+mn-ea"/>
                <a:cs typeface="+mn-cs"/>
              </a:rPr>
              <a:t>, </a:t>
            </a:r>
            <a:r>
              <a:rPr lang="en-US" dirty="0"/>
              <a:t>60</a:t>
            </a:r>
            <a:r>
              <a:rPr lang="en-US" sz="1200" kern="1200" dirty="0">
                <a:solidFill>
                  <a:schemeClr val="tx1"/>
                </a:solidFill>
                <a:effectLst/>
                <a:latin typeface="+mn-lt"/>
                <a:ea typeface="+mn-ea"/>
                <a:cs typeface="+mn-cs"/>
              </a:rPr>
              <a:t>, 187</a:t>
            </a:r>
            <a:r>
              <a:rPr lang="en-US" sz="1200" kern="1200" baseline="0" dirty="0">
                <a:solidFill>
                  <a:schemeClr val="tx1"/>
                </a:solidFill>
                <a:effectLst/>
                <a:latin typeface="+mn-lt"/>
                <a:ea typeface="+mn-ea"/>
                <a:cs typeface="+mn-cs"/>
              </a:rPr>
              <a:t> &amp; 189</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Classroom</a:t>
            </a:r>
            <a:r>
              <a:rPr lang="en-US" sz="1200" kern="1200" baseline="0" dirty="0">
                <a:solidFill>
                  <a:schemeClr val="tx1"/>
                </a:solidFill>
                <a:effectLst/>
                <a:latin typeface="+mn-lt"/>
                <a:ea typeface="+mn-ea"/>
                <a:cs typeface="+mn-cs"/>
              </a:rPr>
              <a:t> observations made across 22 k-12 classrooms which tracked students’ question asking behavior showed that in upper grades, </a:t>
            </a:r>
            <a:r>
              <a:rPr lang="en-US" b="1" dirty="0"/>
              <a:t>low-achieving students ask fewer questions in a</a:t>
            </a:r>
            <a:r>
              <a:rPr lang="en-US" b="1" baseline="0" dirty="0"/>
              <a:t> 50 minute class period</a:t>
            </a:r>
            <a:r>
              <a:rPr lang="en-US" b="1" dirty="0"/>
              <a:t> than other students. </a:t>
            </a:r>
            <a:r>
              <a:rPr lang="en-US" sz="1200" dirty="0">
                <a:solidFill>
                  <a:srgbClr val="000000"/>
                </a:solidFill>
              </a:rPr>
              <a:t>: On average,</a:t>
            </a:r>
            <a:r>
              <a:rPr lang="en-US" sz="1200" baseline="0" dirty="0">
                <a:solidFill>
                  <a:srgbClr val="000000"/>
                </a:solidFill>
              </a:rPr>
              <a:t> high achieving students asked 3.7X the number of questions middle and low achieving students asked in the high school grades.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a:t>
            </a:r>
            <a:r>
              <a:rPr lang="en-US" baseline="0" dirty="0"/>
              <a:t> from study: </a:t>
            </a:r>
            <a:r>
              <a:rPr lang="en-US" dirty="0"/>
              <a:t>The data in Table 2 indicate that low achievers in upper grades ask fewer questions than younger low achievers. Tables 2 and 3 also show that low-achieving students continue to be active participants through the third grade; however, by the sixth grade, they have become relatively passive. The data thus support the view that low-achieving elementary students learn to avoid asking questions in the classroom. </a:t>
            </a:r>
            <a:r>
              <a:rPr lang="en-US" b="1" dirty="0"/>
              <a:t>In higher grades,</a:t>
            </a:r>
            <a:r>
              <a:rPr lang="en-US" b="1" baseline="0" dirty="0"/>
              <a:t> </a:t>
            </a:r>
            <a:r>
              <a:rPr lang="en-US" b="1" dirty="0"/>
              <a:t>it is clear that low-achieving students ask fewer questions in class than other students.</a:t>
            </a:r>
            <a:endParaRPr lang="en-US" sz="1200" b="1"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759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18</a:t>
            </a:fld>
            <a:endParaRPr lang="en-US"/>
          </a:p>
        </p:txBody>
      </p:sp>
    </p:spTree>
    <p:extLst>
      <p:ext uri="{BB962C8B-B14F-4D97-AF65-F5344CB8AC3E}">
        <p14:creationId xmlns:p14="http://schemas.microsoft.com/office/powerpoint/2010/main" val="1606659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20</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21</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58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25</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8652428" indent="-38186541">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65887" fontAlgn="base">
              <a:spcBef>
                <a:spcPct val="0"/>
              </a:spcBef>
              <a:spcAft>
                <a:spcPct val="0"/>
              </a:spcAft>
              <a:defRPr/>
            </a:pPr>
            <a:fld id="{0E9A970D-EEEB-41F7-ABA4-50EC13D51AB9}" type="slidenum">
              <a:rPr lang="en-US" altLang="en-US">
                <a:solidFill>
                  <a:prstClr val="black"/>
                </a:solidFill>
                <a:latin typeface="Calibri" panose="020F0502020204030204" pitchFamily="34" charset="0"/>
              </a:rPr>
              <a:pPr defTabSz="465887" fontAlgn="base">
                <a:spcBef>
                  <a:spcPct val="0"/>
                </a:spcBef>
                <a:spcAft>
                  <a:spcPct val="0"/>
                </a:spcAft>
                <a:defRPr/>
              </a:pPr>
              <a:t>26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88093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27</a:t>
            </a:fld>
            <a:endParaRPr lang="en-US"/>
          </a:p>
        </p:txBody>
      </p:sp>
    </p:spTree>
    <p:extLst>
      <p:ext uri="{BB962C8B-B14F-4D97-AF65-F5344CB8AC3E}">
        <p14:creationId xmlns:p14="http://schemas.microsoft.com/office/powerpoint/2010/main" val="109407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Add poll</a:t>
            </a:r>
          </a:p>
        </p:txBody>
      </p:sp>
      <p:sp>
        <p:nvSpPr>
          <p:cNvPr id="4" name="Slide Number Placeholder 3"/>
          <p:cNvSpPr>
            <a:spLocks noGrp="1"/>
          </p:cNvSpPr>
          <p:nvPr>
            <p:ph type="sldNum" sz="quarter" idx="10"/>
          </p:nvPr>
        </p:nvSpPr>
        <p:spPr/>
        <p:txBody>
          <a:bodyPr/>
          <a:lstStyle/>
          <a:p>
            <a:fld id="{EFFF94A3-515B-42C9-A632-CD8154351229}" type="slidenum">
              <a:rPr lang="en-US" smtClean="0"/>
              <a:t>2</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28</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29</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The point here is that the closed-ended questions are equally useful as open-ended!</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30</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31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32</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33</a:t>
            </a:fld>
            <a:endParaRPr lang="en-US"/>
          </a:p>
        </p:txBody>
      </p:sp>
    </p:spTree>
    <p:extLst>
      <p:ext uri="{BB962C8B-B14F-4D97-AF65-F5344CB8AC3E}">
        <p14:creationId xmlns:p14="http://schemas.microsoft.com/office/powerpoint/2010/main" val="1482616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C0C22321-DBD6-4F73-8ACE-A63BACA16E71}" type="slidenum">
              <a:rPr lang="en-US" altLang="en-US">
                <a:solidFill>
                  <a:prstClr val="black"/>
                </a:solidFill>
                <a:latin typeface="Calibri" panose="020F0502020204030204" pitchFamily="34" charset="0"/>
              </a:rPr>
              <a:pPr defTabSz="465887" fontAlgn="base">
                <a:spcBef>
                  <a:spcPct val="0"/>
                </a:spcBef>
                <a:spcAft>
                  <a:spcPct val="0"/>
                </a:spcAft>
                <a:defRPr/>
              </a:pPr>
              <a:t>34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53770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36</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I</a:t>
            </a:r>
          </a:p>
        </p:txBody>
      </p:sp>
      <p:sp>
        <p:nvSpPr>
          <p:cNvPr id="4" name="Slide Number Placeholder 3"/>
          <p:cNvSpPr>
            <a:spLocks noGrp="1"/>
          </p:cNvSpPr>
          <p:nvPr>
            <p:ph type="sldNum" sz="quarter" idx="10"/>
          </p:nvPr>
        </p:nvSpPr>
        <p:spPr/>
        <p:txBody>
          <a:bodyPr/>
          <a:lstStyle/>
          <a:p>
            <a:fld id="{EFFF94A3-515B-42C9-A632-CD8154351229}" type="slidenum">
              <a:rPr lang="en-US" smtClean="0"/>
              <a:t>37</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38</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3</a:t>
            </a:fld>
            <a:endParaRPr lang="en-US"/>
          </a:p>
        </p:txBody>
      </p:sp>
    </p:spTree>
    <p:extLst>
      <p:ext uri="{BB962C8B-B14F-4D97-AF65-F5344CB8AC3E}">
        <p14:creationId xmlns:p14="http://schemas.microsoft.com/office/powerpoint/2010/main" val="3347192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40</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310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43</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2" name="Google Shape;1042;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8054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8" name="Google Shape;104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1939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9001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383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51</a:t>
            </a:fld>
            <a:endParaRPr lang="en-US"/>
          </a:p>
        </p:txBody>
      </p:sp>
    </p:spTree>
    <p:extLst>
      <p:ext uri="{BB962C8B-B14F-4D97-AF65-F5344CB8AC3E}">
        <p14:creationId xmlns:p14="http://schemas.microsoft.com/office/powerpoint/2010/main" val="2846107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52</a:t>
            </a:fld>
            <a:endParaRPr lang="en-US"/>
          </a:p>
        </p:txBody>
      </p:sp>
    </p:spTree>
    <p:extLst>
      <p:ext uri="{BB962C8B-B14F-4D97-AF65-F5344CB8AC3E}">
        <p14:creationId xmlns:p14="http://schemas.microsoft.com/office/powerpoint/2010/main" val="422552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a:t>
            </a:fld>
            <a:endParaRPr lang="en-US"/>
          </a:p>
        </p:txBody>
      </p:sp>
    </p:spTree>
    <p:extLst>
      <p:ext uri="{BB962C8B-B14F-4D97-AF65-F5344CB8AC3E}">
        <p14:creationId xmlns:p14="http://schemas.microsoft.com/office/powerpoint/2010/main" val="1128930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Access all of RQI’s Virtual Learning Resources:</a:t>
            </a:r>
          </a:p>
          <a:p>
            <a:r>
              <a:rPr lang="en-US" dirty="0">
                <a:latin typeface="Century Gothic" panose="020B0502020202020204" pitchFamily="34" charset="0"/>
                <a:hlinkClick r:id="rId3"/>
              </a:rPr>
              <a:t>https://rightquestion.org/remote-learning-resources/</a:t>
            </a:r>
            <a:endParaRPr lang="en-US" dirty="0">
              <a:latin typeface="Century Gothic" panose="020B0502020202020204" pitchFamily="34" charset="0"/>
            </a:endParaRPr>
          </a:p>
          <a:p>
            <a:r>
              <a:rPr lang="en-US" dirty="0">
                <a:latin typeface="Century Gothic" panose="020B0502020202020204" pitchFamily="34" charset="0"/>
              </a:rPr>
              <a:t>Access the QFT Padlet Template Here:</a:t>
            </a:r>
          </a:p>
          <a:p>
            <a:r>
              <a:rPr lang="en-US" dirty="0">
                <a:latin typeface="Century Gothic" panose="020B0502020202020204" pitchFamily="34" charset="0"/>
                <a:hlinkClick r:id="rId4"/>
              </a:rPr>
              <a:t>https://padlet.com/sarahwestbrook1/QFT2</a:t>
            </a:r>
            <a:endParaRPr lang="en-US"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54</a:t>
            </a:fld>
            <a:endParaRPr lang="en-US"/>
          </a:p>
        </p:txBody>
      </p:sp>
    </p:spTree>
    <p:extLst>
      <p:ext uri="{BB962C8B-B14F-4D97-AF65-F5344CB8AC3E}">
        <p14:creationId xmlns:p14="http://schemas.microsoft.com/office/powerpoint/2010/main" val="2617548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850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AF0A54D-AEF5-47F7-86B4-A4703E523AB7}" type="slidenum">
              <a:rPr lang="en-US" smtClean="0"/>
              <a:t>59</a:t>
            </a:fld>
            <a:endParaRPr lang="en-US"/>
          </a:p>
        </p:txBody>
      </p:sp>
    </p:spTree>
    <p:extLst>
      <p:ext uri="{BB962C8B-B14F-4D97-AF65-F5344CB8AC3E}">
        <p14:creationId xmlns:p14="http://schemas.microsoft.com/office/powerpoint/2010/main" val="3951179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4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803234" indent="-308936">
              <a:defRPr>
                <a:solidFill>
                  <a:schemeClr val="tx1"/>
                </a:solidFill>
                <a:latin typeface="Rockwell" charset="0"/>
                <a:ea typeface="MS PGothic" charset="0"/>
                <a:cs typeface="MS PGothic" charset="0"/>
              </a:defRPr>
            </a:lvl2pPr>
            <a:lvl3pPr marL="1235744" indent="-247148">
              <a:defRPr>
                <a:solidFill>
                  <a:schemeClr val="tx1"/>
                </a:solidFill>
                <a:latin typeface="Rockwell" charset="0"/>
                <a:ea typeface="MS PGothic" charset="0"/>
                <a:cs typeface="MS PGothic" charset="0"/>
              </a:defRPr>
            </a:lvl3pPr>
            <a:lvl4pPr marL="1730043" indent="-247148">
              <a:defRPr>
                <a:solidFill>
                  <a:schemeClr val="tx1"/>
                </a:solidFill>
                <a:latin typeface="Rockwell" charset="0"/>
                <a:ea typeface="MS PGothic" charset="0"/>
                <a:cs typeface="MS PGothic" charset="0"/>
              </a:defRPr>
            </a:lvl4pPr>
            <a:lvl5pPr marL="2224340" indent="-247148">
              <a:defRPr>
                <a:solidFill>
                  <a:schemeClr val="tx1"/>
                </a:solidFill>
                <a:latin typeface="Rockwell" charset="0"/>
                <a:ea typeface="MS PGothic" charset="0"/>
                <a:cs typeface="MS PGothic" charset="0"/>
              </a:defRPr>
            </a:lvl5pPr>
            <a:lvl6pPr marL="2718638" indent="-247148" eaLnBrk="0" fontAlgn="base" hangingPunct="0">
              <a:spcBef>
                <a:spcPct val="0"/>
              </a:spcBef>
              <a:spcAft>
                <a:spcPct val="0"/>
              </a:spcAft>
              <a:defRPr>
                <a:solidFill>
                  <a:schemeClr val="tx1"/>
                </a:solidFill>
                <a:latin typeface="Rockwell" charset="0"/>
                <a:ea typeface="MS PGothic" charset="0"/>
                <a:cs typeface="MS PGothic" charset="0"/>
              </a:defRPr>
            </a:lvl6pPr>
            <a:lvl7pPr marL="3212936" indent="-247148" eaLnBrk="0" fontAlgn="base" hangingPunct="0">
              <a:spcBef>
                <a:spcPct val="0"/>
              </a:spcBef>
              <a:spcAft>
                <a:spcPct val="0"/>
              </a:spcAft>
              <a:defRPr>
                <a:solidFill>
                  <a:schemeClr val="tx1"/>
                </a:solidFill>
                <a:latin typeface="Rockwell" charset="0"/>
                <a:ea typeface="MS PGothic" charset="0"/>
                <a:cs typeface="MS PGothic" charset="0"/>
              </a:defRPr>
            </a:lvl7pPr>
            <a:lvl8pPr marL="3707234" indent="-247148" eaLnBrk="0" fontAlgn="base" hangingPunct="0">
              <a:spcBef>
                <a:spcPct val="0"/>
              </a:spcBef>
              <a:spcAft>
                <a:spcPct val="0"/>
              </a:spcAft>
              <a:defRPr>
                <a:solidFill>
                  <a:schemeClr val="tx1"/>
                </a:solidFill>
                <a:latin typeface="Rockwell" charset="0"/>
                <a:ea typeface="MS PGothic" charset="0"/>
                <a:cs typeface="MS PGothic" charset="0"/>
              </a:defRPr>
            </a:lvl8pPr>
            <a:lvl9pPr marL="4201533" indent="-247148"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60</a:t>
            </a:fld>
            <a:endParaRPr lang="en-US">
              <a:latin typeface="Calibri" charset="0"/>
            </a:endParaRPr>
          </a:p>
        </p:txBody>
      </p:sp>
    </p:spTree>
    <p:extLst>
      <p:ext uri="{BB962C8B-B14F-4D97-AF65-F5344CB8AC3E}">
        <p14:creationId xmlns:p14="http://schemas.microsoft.com/office/powerpoint/2010/main" val="3482984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61</a:t>
            </a:fld>
            <a:endParaRPr lang="en-US"/>
          </a:p>
        </p:txBody>
      </p:sp>
    </p:spTree>
    <p:extLst>
      <p:ext uri="{BB962C8B-B14F-4D97-AF65-F5344CB8AC3E}">
        <p14:creationId xmlns:p14="http://schemas.microsoft.com/office/powerpoint/2010/main" val="1927128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63</a:t>
            </a:fld>
            <a:endParaRPr lang="en-US"/>
          </a:p>
        </p:txBody>
      </p:sp>
    </p:spTree>
    <p:extLst>
      <p:ext uri="{BB962C8B-B14F-4D97-AF65-F5344CB8AC3E}">
        <p14:creationId xmlns:p14="http://schemas.microsoft.com/office/powerpoint/2010/main" val="1414511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65</a:t>
            </a:fld>
            <a:endParaRPr lang="en-US"/>
          </a:p>
        </p:txBody>
      </p:sp>
    </p:spTree>
    <p:extLst>
      <p:ext uri="{BB962C8B-B14F-4D97-AF65-F5344CB8AC3E}">
        <p14:creationId xmlns:p14="http://schemas.microsoft.com/office/powerpoint/2010/main" val="3291491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86A0CD-AB06-A449-B293-440995FB6042}" type="slidenum">
              <a:rPr lang="en-US" smtClean="0"/>
              <a:t>66</a:t>
            </a:fld>
            <a:endParaRPr lang="en-US"/>
          </a:p>
        </p:txBody>
      </p:sp>
    </p:spTree>
    <p:extLst>
      <p:ext uri="{BB962C8B-B14F-4D97-AF65-F5344CB8AC3E}">
        <p14:creationId xmlns:p14="http://schemas.microsoft.com/office/powerpoint/2010/main" val="2504333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67</a:t>
            </a:fld>
            <a:endParaRPr lang="en-US"/>
          </a:p>
        </p:txBody>
      </p:sp>
    </p:spTree>
    <p:extLst>
      <p:ext uri="{BB962C8B-B14F-4D97-AF65-F5344CB8AC3E}">
        <p14:creationId xmlns:p14="http://schemas.microsoft.com/office/powerpoint/2010/main" val="944657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03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69</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10069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71</a:t>
            </a:fld>
            <a:endParaRPr lang="en-US"/>
          </a:p>
        </p:txBody>
      </p:sp>
    </p:spTree>
    <p:extLst>
      <p:ext uri="{BB962C8B-B14F-4D97-AF65-F5344CB8AC3E}">
        <p14:creationId xmlns:p14="http://schemas.microsoft.com/office/powerpoint/2010/main" val="3362915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72</a:t>
            </a:fld>
            <a:endParaRPr lang="en-US"/>
          </a:p>
        </p:txBody>
      </p:sp>
    </p:spTree>
    <p:extLst>
      <p:ext uri="{BB962C8B-B14F-4D97-AF65-F5344CB8AC3E}">
        <p14:creationId xmlns:p14="http://schemas.microsoft.com/office/powerpoint/2010/main" val="1872505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73</a:t>
            </a:fld>
            <a:endParaRPr lang="en-US"/>
          </a:p>
        </p:txBody>
      </p:sp>
    </p:spTree>
    <p:extLst>
      <p:ext uri="{BB962C8B-B14F-4D97-AF65-F5344CB8AC3E}">
        <p14:creationId xmlns:p14="http://schemas.microsoft.com/office/powerpoint/2010/main" val="3235698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9</a:t>
            </a:fld>
            <a:endParaRPr lang="en-US"/>
          </a:p>
        </p:txBody>
      </p:sp>
    </p:spTree>
    <p:extLst>
      <p:ext uri="{BB962C8B-B14F-4D97-AF65-F5344CB8AC3E}">
        <p14:creationId xmlns:p14="http://schemas.microsoft.com/office/powerpoint/2010/main" val="394939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10</a:t>
            </a:fld>
            <a:endParaRPr lang="en-US"/>
          </a:p>
        </p:txBody>
      </p:sp>
    </p:spTree>
    <p:extLst>
      <p:ext uri="{BB962C8B-B14F-4D97-AF65-F5344CB8AC3E}">
        <p14:creationId xmlns:p14="http://schemas.microsoft.com/office/powerpoint/2010/main" val="3904152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a:t>Click to edit Master title style</a:t>
            </a:r>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11/9/2022</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11/9/2022</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11/9/2022</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sp>
        <p:nvSpPr>
          <p:cNvPr id="27" name="Google Shape;27;p3"/>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 name="Google Shape;28;p3"/>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 name="Google Shape;29;p3"/>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0" name="Google Shape;30;p3"/>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1" name="Google Shape;31;p3"/>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2" name="Google Shape;32;p3"/>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33" name="Google Shape;33;p3"/>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64566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7"/>
        <p:cNvGrpSpPr/>
        <p:nvPr/>
      </p:nvGrpSpPr>
      <p:grpSpPr>
        <a:xfrm>
          <a:off x="0" y="0"/>
          <a:ext cx="0" cy="0"/>
          <a:chOff x="0" y="0"/>
          <a:chExt cx="0" cy="0"/>
        </a:xfrm>
      </p:grpSpPr>
      <p:sp>
        <p:nvSpPr>
          <p:cNvPr id="68" name="Google Shape;68;p8"/>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9" name="Google Shape;69;p8"/>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0" name="Google Shape;70;p8"/>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1" name="Google Shape;71;p8"/>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72" name="Google Shape;72;p8"/>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73" name="Google Shape;73;p8"/>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8"/>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5" name="Google Shape;75;p8"/>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76" name="Google Shape;76;p8"/>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77" name="Google Shape;77;p8"/>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Tree>
    <p:extLst>
      <p:ext uri="{BB962C8B-B14F-4D97-AF65-F5344CB8AC3E}">
        <p14:creationId xmlns:p14="http://schemas.microsoft.com/office/powerpoint/2010/main" val="58314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spTree>
    <p:extLst>
      <p:ext uri="{BB962C8B-B14F-4D97-AF65-F5344CB8AC3E}">
        <p14:creationId xmlns:p14="http://schemas.microsoft.com/office/powerpoint/2010/main" val="6520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a:t>
            </a:r>
            <a:r>
              <a:rPr lang="en-US" dirty="0" err="1"/>
              <a:t>Qute</a:t>
            </a:r>
            <a:r>
              <a:rPr lang="en-US" dirty="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Tree>
    <p:extLst>
      <p:ext uri="{BB962C8B-B14F-4D97-AF65-F5344CB8AC3E}">
        <p14:creationId xmlns:p14="http://schemas.microsoft.com/office/powerpoint/2010/main" val="1596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hyperlink" Target="mailto:Imaan.Yousuf@rightquestion.org" TargetMode="External"/><Relationship Id="rId4" Type="http://schemas.openxmlformats.org/officeDocument/2006/relationships/hyperlink" Target="mailto:Sarah.westbrook@rightquestion.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4.xml"/><Relationship Id="rId5" Type="http://schemas.openxmlformats.org/officeDocument/2006/relationships/image" Target="../media/image15.jp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8.tiff"/><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hyperlink" Target="https://bit.ly/RQIHERO"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file:///C:\Users\User\Downloads\rightquestion.org"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www.nationalgeographic.com/photography/photo-of-the-day/2013/1/alligator-babies-texa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hyperlink" Target="https://www.loc.gov/pictures/resource/cph.3a24566/"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hyperlink" Target="https://rightquestion.org/resources/an-introduction-to-question-focus-design/"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8.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67.xml.rels><?xml version="1.0" encoding="UTF-8" standalone="yes"?>
<Relationships xmlns="http://schemas.openxmlformats.org/package/2006/relationships"><Relationship Id="rId3" Type="http://schemas.openxmlformats.org/officeDocument/2006/relationships/hyperlink" Target="https://rightquestion.org/resources/an-introduction-to-question-focus-design/" TargetMode="External"/><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xml"/><Relationship Id="rId1" Type="http://schemas.openxmlformats.org/officeDocument/2006/relationships/tags" Target="../tags/tag13.xml"/><Relationship Id="rId4" Type="http://schemas.openxmlformats.org/officeDocument/2006/relationships/hyperlink" Target="https://bit.ly/RQIHERO"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893" y="480126"/>
            <a:ext cx="11262166" cy="1577010"/>
          </a:xfrm>
        </p:spPr>
        <p:txBody>
          <a:bodyPr>
            <a:normAutofit/>
          </a:bodyPr>
          <a:lstStyle/>
          <a:p>
            <a:pPr defTabSz="457200">
              <a:defRPr/>
            </a:pPr>
            <a:r>
              <a:rPr lang="en-US" sz="4800" b="0" dirty="0">
                <a:latin typeface="Century Gothic" panose="020B0502020202020204" pitchFamily="34" charset="0"/>
              </a:rPr>
              <a:t>Day 1: The Power of Question Formulation for Lifelong Learning</a:t>
            </a:r>
          </a:p>
        </p:txBody>
      </p:sp>
      <p:sp>
        <p:nvSpPr>
          <p:cNvPr id="3" name="Subtitle 2"/>
          <p:cNvSpPr>
            <a:spLocks noGrp="1"/>
          </p:cNvSpPr>
          <p:nvPr>
            <p:ph type="subTitle" idx="1"/>
          </p:nvPr>
        </p:nvSpPr>
        <p:spPr>
          <a:xfrm>
            <a:off x="552893" y="3192106"/>
            <a:ext cx="5486663" cy="2450706"/>
          </a:xfrm>
        </p:spPr>
        <p:txBody>
          <a:bodyPr>
            <a:noAutofit/>
          </a:bodyPr>
          <a:lstStyle/>
          <a:p>
            <a:pPr>
              <a:lnSpc>
                <a:spcPct val="100000"/>
              </a:lnSpc>
              <a:spcBef>
                <a:spcPts val="0"/>
              </a:spcBef>
            </a:pPr>
            <a:r>
              <a:rPr lang="en-US" b="1" dirty="0">
                <a:latin typeface="Century Gothic" panose="020B0502020202020204" pitchFamily="34" charset="0"/>
              </a:rPr>
              <a:t>Sarah Westbrook</a:t>
            </a:r>
          </a:p>
          <a:p>
            <a:pPr>
              <a:lnSpc>
                <a:spcPct val="100000"/>
              </a:lnSpc>
              <a:spcBef>
                <a:spcPts val="0"/>
              </a:spcBef>
            </a:pPr>
            <a:r>
              <a:rPr lang="en-US" sz="2400" dirty="0">
                <a:latin typeface="Century Gothic" panose="020B0502020202020204" pitchFamily="34" charset="0"/>
              </a:rPr>
              <a:t>Director of Professional Learning</a:t>
            </a:r>
          </a:p>
          <a:p>
            <a:pPr>
              <a:lnSpc>
                <a:spcPct val="100000"/>
              </a:lnSpc>
              <a:spcBef>
                <a:spcPts val="0"/>
              </a:spcBef>
            </a:pPr>
            <a:r>
              <a:rPr lang="en-US" sz="2400" dirty="0">
                <a:latin typeface="Century Gothic" panose="020B0502020202020204" pitchFamily="34" charset="0"/>
                <a:hlinkClick r:id="rId4"/>
              </a:rPr>
              <a:t>Sarah.westbrook@rightquestion.org</a:t>
            </a:r>
            <a:endParaRPr lang="en-US" sz="2400" dirty="0">
              <a:latin typeface="Century Gothic" panose="020B0502020202020204" pitchFamily="34" charset="0"/>
            </a:endParaRPr>
          </a:p>
          <a:p>
            <a:pPr>
              <a:lnSpc>
                <a:spcPct val="100000"/>
              </a:lnSpc>
              <a:spcBef>
                <a:spcPts val="0"/>
              </a:spcBef>
            </a:pPr>
            <a:r>
              <a:rPr lang="en-US" sz="2400" dirty="0">
                <a:latin typeface="Century Gothic" panose="020B0502020202020204" pitchFamily="34" charset="0"/>
              </a:rPr>
              <a:t>@</a:t>
            </a:r>
            <a:r>
              <a:rPr lang="en-US" sz="2400" dirty="0" err="1">
                <a:latin typeface="Century Gothic" panose="020B0502020202020204" pitchFamily="34" charset="0"/>
              </a:rPr>
              <a:t>SarahRQI</a:t>
            </a:r>
            <a:r>
              <a:rPr lang="en-US" sz="2800" dirty="0">
                <a:latin typeface="Century Gothic" panose="020B0502020202020204" pitchFamily="34" charset="0"/>
              </a:rPr>
              <a:t>						</a:t>
            </a:r>
          </a:p>
        </p:txBody>
      </p:sp>
      <p:sp>
        <p:nvSpPr>
          <p:cNvPr id="4" name="TextBox 3">
            <a:extLst>
              <a:ext uri="{FF2B5EF4-FFF2-40B4-BE49-F238E27FC236}">
                <a16:creationId xmlns:a16="http://schemas.microsoft.com/office/drawing/2014/main" id="{85CFE750-B1F5-1743-A34A-9F9E84AA5212}"/>
              </a:ext>
            </a:extLst>
          </p:cNvPr>
          <p:cNvSpPr txBox="1"/>
          <p:nvPr/>
        </p:nvSpPr>
        <p:spPr>
          <a:xfrm>
            <a:off x="6773333" y="3192106"/>
            <a:ext cx="5041725" cy="1908215"/>
          </a:xfrm>
          <a:prstGeom prst="rect">
            <a:avLst/>
          </a:prstGeom>
          <a:noFill/>
        </p:spPr>
        <p:txBody>
          <a:bodyPr wrap="square" rtlCol="0">
            <a:spAutoFit/>
          </a:bodyPr>
          <a:lstStyle/>
          <a:p>
            <a:r>
              <a:rPr lang="en-US" sz="2800" b="1" dirty="0" err="1">
                <a:latin typeface="Century Gothic" panose="020B0502020202020204" pitchFamily="34" charset="0"/>
              </a:rPr>
              <a:t>Imaan</a:t>
            </a:r>
            <a:r>
              <a:rPr lang="en-US" sz="2800" b="1" dirty="0">
                <a:latin typeface="Century Gothic" panose="020B0502020202020204" pitchFamily="34" charset="0"/>
              </a:rPr>
              <a:t> Yousuf</a:t>
            </a:r>
          </a:p>
          <a:p>
            <a:r>
              <a:rPr lang="en-US" sz="2400" dirty="0">
                <a:latin typeface="Century Gothic" panose="020B0502020202020204" pitchFamily="34" charset="0"/>
              </a:rPr>
              <a:t>Education Program Associate</a:t>
            </a:r>
          </a:p>
          <a:p>
            <a:r>
              <a:rPr lang="en-US" sz="2400" dirty="0">
                <a:latin typeface="Century Gothic" panose="020B0502020202020204" pitchFamily="34" charset="0"/>
                <a:hlinkClick r:id="rId5"/>
              </a:rPr>
              <a:t>Imaan.Yousuf@rightquestion.org</a:t>
            </a:r>
            <a:endParaRPr lang="en-US" sz="2400" dirty="0">
              <a:latin typeface="Century Gothic" panose="020B0502020202020204" pitchFamily="34" charset="0"/>
            </a:endParaRPr>
          </a:p>
          <a:p>
            <a:r>
              <a:rPr lang="en-US" sz="2400" dirty="0">
                <a:latin typeface="Century Gothic" panose="020B0502020202020204" pitchFamily="34" charset="0"/>
              </a:rPr>
              <a:t>@</a:t>
            </a:r>
            <a:r>
              <a:rPr lang="en-US" sz="2400" dirty="0" err="1">
                <a:latin typeface="Century Gothic" panose="020B0502020202020204" pitchFamily="34" charset="0"/>
              </a:rPr>
              <a:t>rightquestion</a:t>
            </a:r>
            <a:endParaRPr lang="en-US" sz="2400" dirty="0">
              <a:latin typeface="Century Gothic" panose="020B0502020202020204" pitchFamily="34" charset="0"/>
            </a:endParaRPr>
          </a:p>
          <a:p>
            <a:endParaRPr lang="en-US" dirty="0"/>
          </a:p>
        </p:txBody>
      </p:sp>
    </p:spTree>
    <p:custDataLst>
      <p:tags r:id="rId1"/>
    </p:custDataLst>
    <p:extLst>
      <p:ext uri="{BB962C8B-B14F-4D97-AF65-F5344CB8AC3E}">
        <p14:creationId xmlns:p14="http://schemas.microsoft.com/office/powerpoint/2010/main" val="966476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525037" y="1738800"/>
            <a:ext cx="9830355" cy="2248071"/>
          </a:xfrm>
        </p:spPr>
        <p:txBody>
          <a:bodyPr>
            <a:noAutofit/>
          </a:bodyPr>
          <a:lstStyle/>
          <a:p>
            <a:r>
              <a:rPr lang="en-US" sz="5400" dirty="0">
                <a:solidFill>
                  <a:schemeClr val="tx1"/>
                </a:solidFill>
                <a:latin typeface="Century Gothic" panose="020B0502020202020204" pitchFamily="34" charset="0"/>
              </a:rPr>
              <a:t>"There is no learning without having to pose a question." </a:t>
            </a:r>
          </a:p>
          <a:p>
            <a:r>
              <a:rPr lang="en-US" sz="5400" dirty="0">
                <a:solidFill>
                  <a:schemeClr val="tx1"/>
                </a:solidFill>
                <a:latin typeface="Century Gothic" panose="020B0502020202020204" pitchFamily="34" charset="0"/>
              </a:rPr>
              <a:t>	</a:t>
            </a:r>
          </a:p>
        </p:txBody>
      </p:sp>
      <p:sp>
        <p:nvSpPr>
          <p:cNvPr id="6" name="Text Placeholder 5"/>
          <p:cNvSpPr>
            <a:spLocks noGrp="1"/>
          </p:cNvSpPr>
          <p:nvPr>
            <p:ph type="body" sz="half" idx="10"/>
          </p:nvPr>
        </p:nvSpPr>
        <p:spPr>
          <a:xfrm>
            <a:off x="6679661" y="4070685"/>
            <a:ext cx="4675731" cy="1299478"/>
          </a:xfrm>
        </p:spPr>
        <p:txBody>
          <a:bodyPr>
            <a:normAutofit/>
          </a:bodyPr>
          <a:lstStyle/>
          <a:p>
            <a:r>
              <a:rPr lang="en-US" sz="2400" dirty="0">
                <a:latin typeface="Century Gothic" panose="020B0502020202020204" pitchFamily="34" charset="0"/>
              </a:rPr>
              <a:t>- Richard Feynman</a:t>
            </a:r>
          </a:p>
          <a:p>
            <a:r>
              <a:rPr lang="en-US" sz="2400" dirty="0">
                <a:latin typeface="Century Gothic" panose="020B0502020202020204" pitchFamily="34" charset="0"/>
              </a:rPr>
              <a:t>Nobel Laureate, Physics, 1965</a:t>
            </a:r>
          </a:p>
        </p:txBody>
      </p:sp>
    </p:spTree>
    <p:extLst>
      <p:ext uri="{BB962C8B-B14F-4D97-AF65-F5344CB8AC3E}">
        <p14:creationId xmlns:p14="http://schemas.microsoft.com/office/powerpoint/2010/main" val="54671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a:solidFill>
                  <a:schemeClr val="tx1"/>
                </a:solidFill>
                <a:latin typeface="Century Gothic" panose="020B0502020202020204" pitchFamily="34" charset="0"/>
              </a:rPr>
              <a:t>– Stuart </a:t>
            </a:r>
            <a:r>
              <a:rPr lang="en-US" sz="3600" dirty="0" err="1">
                <a:solidFill>
                  <a:schemeClr val="tx1"/>
                </a:solidFill>
                <a:latin typeface="Century Gothic" panose="020B0502020202020204" pitchFamily="34" charset="0"/>
              </a:rPr>
              <a:t>Firestein</a:t>
            </a:r>
            <a:endParaRPr lang="en-US" sz="3600" dirty="0">
              <a:solidFill>
                <a:schemeClr val="tx1"/>
              </a:solidFill>
              <a:latin typeface="Century Gothic" panose="020B0502020202020204" pitchFamily="34" charset="0"/>
            </a:endParaRPr>
          </a:p>
          <a:p>
            <a:pPr algn="r"/>
            <a:r>
              <a:rPr lang="en-US" sz="2000" dirty="0">
                <a:solidFill>
                  <a:schemeClr val="tx1"/>
                </a:solidFill>
                <a:latin typeface="Century Gothic" panose="020B0502020202020204" pitchFamily="34" charset="0"/>
              </a:rPr>
              <a:t>Former chair, Department of Biology, </a:t>
            </a:r>
          </a:p>
          <a:p>
            <a:pPr algn="r"/>
            <a:r>
              <a:rPr lang="en-US" sz="2000" dirty="0">
                <a:solidFill>
                  <a:schemeClr val="tx1"/>
                </a:solidFill>
                <a:latin typeface="Century Gothic" panose="020B0502020202020204" pitchFamily="34" charset="0"/>
              </a:rPr>
              <a:t>Columbia University</a:t>
            </a: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latin typeface="Century Gothic" panose="020B0502020202020204" pitchFamily="34" charset="0"/>
              </a:rPr>
              <a:t>“We must teach students how to think in questions, how to manage ignorance.”</a:t>
            </a:r>
          </a:p>
        </p:txBody>
      </p:sp>
    </p:spTree>
    <p:extLst>
      <p:ext uri="{BB962C8B-B14F-4D97-AF65-F5344CB8AC3E}">
        <p14:creationId xmlns:p14="http://schemas.microsoft.com/office/powerpoint/2010/main" val="29232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latin typeface="Century Gothic" panose="020B0502020202020204" pitchFamily="34" charset="0"/>
              </a:rPr>
              <a:t>College Presidents on</a:t>
            </a:r>
            <a:br>
              <a:rPr lang="en-US" sz="4000" dirty="0">
                <a:latin typeface="Century Gothic" panose="020B0502020202020204" pitchFamily="34" charset="0"/>
              </a:rPr>
            </a:br>
            <a:r>
              <a:rPr lang="en-US" sz="4000" dirty="0">
                <a:latin typeface="Century Gothic" panose="020B0502020202020204" pitchFamily="34" charset="0"/>
              </a:rPr>
              <a:t>What College Students Should Learn</a:t>
            </a:r>
          </a:p>
        </p:txBody>
      </p:sp>
      <p:sp>
        <p:nvSpPr>
          <p:cNvPr id="3" name="Content Placeholder 2"/>
          <p:cNvSpPr>
            <a:spLocks noGrp="1"/>
          </p:cNvSpPr>
          <p:nvPr>
            <p:ph idx="1"/>
          </p:nvPr>
        </p:nvSpPr>
        <p:spPr>
          <a:xfrm>
            <a:off x="1194072" y="1971473"/>
            <a:ext cx="9700099" cy="4121184"/>
          </a:xfrm>
        </p:spPr>
        <p:txBody>
          <a:bodyPr>
            <a:normAutofit lnSpcReduction="10000"/>
          </a:bodyPr>
          <a:lstStyle/>
          <a:p>
            <a:pPr marL="0" indent="0">
              <a:buNone/>
            </a:pPr>
            <a:r>
              <a:rPr lang="en-US" dirty="0">
                <a:latin typeface="Century Gothic" panose="020B0502020202020204" pitchFamily="34" charset="0"/>
              </a:rPr>
              <a:t>“The primary skills should be analytical skills of interpretation and inquiry. In other words, know how to frame a question.” </a:t>
            </a:r>
          </a:p>
          <a:p>
            <a:pPr marL="0" indent="0" algn="r">
              <a:buNone/>
            </a:pPr>
            <a:r>
              <a:rPr lang="en-US" dirty="0">
                <a:latin typeface="Century Gothic" panose="020B0502020202020204" pitchFamily="34" charset="0"/>
              </a:rPr>
              <a:t>	</a:t>
            </a:r>
            <a:r>
              <a:rPr lang="en-US" sz="2400" dirty="0">
                <a:latin typeface="Century Gothic" panose="020B0502020202020204" pitchFamily="34" charset="0"/>
              </a:rPr>
              <a:t>- Leon Botstein, President of Bard College</a:t>
            </a: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r>
              <a:rPr lang="en-US" dirty="0">
                <a:latin typeface="Century Gothic" panose="020B0502020202020204" pitchFamily="34" charset="0"/>
              </a:rPr>
              <a:t>“…the best we can do for students is have them ask the right questions.” </a:t>
            </a:r>
          </a:p>
          <a:p>
            <a:pPr marL="0" indent="0" algn="r">
              <a:buNone/>
            </a:pPr>
            <a:r>
              <a:rPr lang="en-US" sz="2400" dirty="0">
                <a:latin typeface="Century Gothic" panose="020B0502020202020204" pitchFamily="34" charset="0"/>
              </a:rPr>
              <a:t>	- Nancy Cantor, Former Chancellor of University of Illinois</a:t>
            </a:r>
          </a:p>
          <a:p>
            <a:pPr marL="0" indent="0" algn="r">
              <a:buNone/>
            </a:pPr>
            <a:r>
              <a:rPr lang="en-US" sz="3600" dirty="0">
                <a:latin typeface="Century Gothic" panose="020B0502020202020204" pitchFamily="34" charset="0"/>
              </a:rPr>
              <a:t>						</a:t>
            </a:r>
            <a:r>
              <a:rPr lang="en-US" sz="1600" i="1" dirty="0">
                <a:latin typeface="Century Gothic" panose="020B0502020202020204" pitchFamily="34" charset="0"/>
              </a:rPr>
              <a:t>The New York Times</a:t>
            </a:r>
            <a:r>
              <a:rPr lang="en-US" sz="1600" dirty="0">
                <a:latin typeface="Century Gothic" panose="020B0502020202020204" pitchFamily="34" charset="0"/>
              </a:rPr>
              <a:t>, August 4, 2002</a:t>
            </a:r>
          </a:p>
        </p:txBody>
      </p:sp>
    </p:spTree>
    <p:extLst>
      <p:ext uri="{BB962C8B-B14F-4D97-AF65-F5344CB8AC3E}">
        <p14:creationId xmlns:p14="http://schemas.microsoft.com/office/powerpoint/2010/main" val="41450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entury Gothic" panose="020B0502020202020204" pitchFamily="34" charset="0"/>
              </a:rPr>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900" dirty="0">
                <a:latin typeface="Century Gothic" panose="020B0502020202020204" pitchFamily="34" charset="0"/>
              </a:rPr>
              <a:t>Alison Head, Project Information Literacy at University of Washington, 2016</a:t>
            </a:r>
          </a:p>
          <a:p>
            <a:pPr algn="r"/>
            <a:endParaRPr lang="en-US" sz="900" dirty="0">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2201716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a:solidFill>
                  <a:schemeClr val="tx1"/>
                </a:solidFill>
                <a:latin typeface="Century Gothic" panose="020B0502020202020204" pitchFamily="34" charset="0"/>
              </a:rPr>
              <a:t>But, the problem begins long before college…</a:t>
            </a:r>
            <a:br>
              <a:rPr lang="en-US" altLang="en-US" dirty="0">
                <a:latin typeface="Century Gothic" panose="020B0502020202020204" pitchFamily="34" charset="0"/>
              </a:rPr>
            </a:br>
            <a:endParaRPr lang="en-US" dirty="0">
              <a:latin typeface="Century Gothic" panose="020B0502020202020204" pitchFamily="34" charset="0"/>
            </a:endParaRPr>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53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a:latin typeface="Century Gothic" panose="020B0502020202020204" pitchFamily="34" charset="0"/>
              </a:rPr>
              <a:t>Question Asking Declines with Age</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5918" y="5013496"/>
            <a:ext cx="1149531" cy="150594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4532" y="3417117"/>
            <a:ext cx="1154996" cy="3100251"/>
          </a:xfrm>
          <a:prstGeom prst="rect">
            <a:avLst/>
          </a:prstGeom>
        </p:spPr>
      </p:pic>
      <p:sp>
        <p:nvSpPr>
          <p:cNvPr id="12" name="TextBox 11"/>
          <p:cNvSpPr txBox="1"/>
          <p:nvPr/>
        </p:nvSpPr>
        <p:spPr>
          <a:xfrm>
            <a:off x="9611591" y="6246198"/>
            <a:ext cx="258040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Tizard, B., Hughes, M., Carmichael, H., &amp; Pinkerton, G. (1983).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Pearson, J.C. &amp; West, R. (2009)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 </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5001" r="51756"/>
          <a:stretch/>
        </p:blipFill>
        <p:spPr>
          <a:xfrm>
            <a:off x="2649682" y="1325882"/>
            <a:ext cx="2285999" cy="55321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50699" r="29752"/>
          <a:stretch/>
        </p:blipFill>
        <p:spPr>
          <a:xfrm>
            <a:off x="7896704" y="1325882"/>
            <a:ext cx="1922704" cy="5532118"/>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5001" r="71477"/>
          <a:stretch/>
        </p:blipFill>
        <p:spPr>
          <a:xfrm>
            <a:off x="7550341" y="1325882"/>
            <a:ext cx="346363" cy="5484993"/>
          </a:xfrm>
          <a:prstGeom prst="rect">
            <a:avLst/>
          </a:prstGeom>
        </p:spPr>
      </p:pic>
    </p:spTree>
    <p:custDataLst>
      <p:tags r:id="rId1"/>
    </p:custDataLst>
    <p:extLst>
      <p:ext uri="{BB962C8B-B14F-4D97-AF65-F5344CB8AC3E}">
        <p14:creationId xmlns:p14="http://schemas.microsoft.com/office/powerpoint/2010/main" val="7744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Which students ask questions?</a:t>
            </a:r>
          </a:p>
        </p:txBody>
      </p:sp>
      <p:sp>
        <p:nvSpPr>
          <p:cNvPr id="6" name="TextBox 5"/>
          <p:cNvSpPr txBox="1"/>
          <p:nvPr/>
        </p:nvSpPr>
        <p:spPr>
          <a:xfrm>
            <a:off x="1153672" y="6310416"/>
            <a:ext cx="345166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Tizard, B., Hughes, M., Carmichael, H., &amp; Pinkerton, G. (1983)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Rockwell"/>
                <a:cs typeface="+mn-cs"/>
              </a:rPr>
              <a:t>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10766" y="2298190"/>
            <a:ext cx="4401519" cy="3129977"/>
          </a:xfrm>
          <a:prstGeom prst="rect">
            <a:avLst/>
          </a:prstGeom>
        </p:spPr>
      </p:pic>
      <p:sp>
        <p:nvSpPr>
          <p:cNvPr id="10" name="TextBox 9"/>
          <p:cNvSpPr txBox="1"/>
          <p:nvPr/>
        </p:nvSpPr>
        <p:spPr>
          <a:xfrm>
            <a:off x="5606143" y="6241166"/>
            <a:ext cx="5747657" cy="253916"/>
          </a:xfrm>
          <a:prstGeom prst="rect">
            <a:avLst/>
          </a:prstGeom>
          <a:noFill/>
        </p:spPr>
        <p:txBody>
          <a:bodyPr wrap="square" rtlCol="0">
            <a:spAutoFit/>
          </a:bodyPr>
          <a:lstStyle/>
          <a:p>
            <a:pPr algn="r"/>
            <a:r>
              <a:rPr lang="en-US" sz="1050" dirty="0">
                <a:latin typeface="Century Gothic" panose="020B0502020202020204" pitchFamily="34" charset="0"/>
              </a:rPr>
              <a:t>Carter, A., Croft, A., Lukas, D., </a:t>
            </a:r>
            <a:r>
              <a:rPr lang="en-US" sz="1050" dirty="0" err="1">
                <a:latin typeface="Century Gothic" panose="020B0502020202020204" pitchFamily="34" charset="0"/>
              </a:rPr>
              <a:t>Sandstrom</a:t>
            </a:r>
            <a:r>
              <a:rPr lang="en-US" sz="1050" dirty="0">
                <a:latin typeface="Century Gothic" panose="020B0502020202020204" pitchFamily="34" charset="0"/>
              </a:rPr>
              <a:t>, G. (2017).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231318"/>
            <a:ext cx="5483860" cy="3084671"/>
          </a:xfrm>
          <a:prstGeom prst="rect">
            <a:avLst/>
          </a:prstGeom>
        </p:spPr>
      </p:pic>
    </p:spTree>
    <p:custDataLst>
      <p:tags r:id="rId1"/>
    </p:custDataLst>
    <p:extLst>
      <p:ext uri="{BB962C8B-B14F-4D97-AF65-F5344CB8AC3E}">
        <p14:creationId xmlns:p14="http://schemas.microsoft.com/office/powerpoint/2010/main" val="186235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a:solidFill>
                  <a:schemeClr val="tx1"/>
                </a:solidFill>
                <a:latin typeface="Century Gothic" panose="020B0502020202020204" pitchFamily="34" charset="0"/>
              </a:rPr>
              <a:t>We can work together on creating more opportunities for all students to ask their own questions</a:t>
            </a:r>
            <a:br>
              <a:rPr lang="en-US" altLang="en-US" dirty="0">
                <a:latin typeface="Century Gothic" panose="020B0502020202020204" pitchFamily="34" charset="0"/>
              </a:rPr>
            </a:br>
            <a:endParaRPr lang="en-US" dirty="0">
              <a:latin typeface="Century Gothic" panose="020B0502020202020204" pitchFamily="34" charset="0"/>
            </a:endParaRPr>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970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a:latin typeface="Century Gothic" panose="020B0502020202020204" pitchFamily="34" charset="0"/>
              </a:rPr>
              <a:t>We Are Not Alone </a:t>
            </a: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a:solidFill>
                  <a:schemeClr val="tx2"/>
                </a:solidFill>
                <a:latin typeface="Rockwell" panose="02060603020205020403" pitchFamily="18" charset="0"/>
              </a:rPr>
              <a:t>More than 1 million classrooms worldwide</a:t>
            </a:r>
          </a:p>
        </p:txBody>
      </p:sp>
      <p:pic>
        <p:nvPicPr>
          <p:cNvPr id="91140" name="Picture 6" descr="41LhkEaVA5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5839" y="2906598"/>
            <a:ext cx="1847635" cy="2719673"/>
          </a:xfrm>
          <a:prstGeom prst="rect">
            <a:avLst/>
          </a:prstGeom>
        </p:spPr>
      </p:pic>
      <p:pic>
        <p:nvPicPr>
          <p:cNvPr id="2" name="Picture 1"/>
          <p:cNvPicPr>
            <a:picLocks noChangeAspect="1"/>
          </p:cNvPicPr>
          <p:nvPr/>
        </p:nvPicPr>
        <p:blipFill rotWithShape="1">
          <a:blip r:embed="rId5"/>
          <a:srcRect l="17916" t="7998" r="-17916" b="-7998"/>
          <a:stretch/>
        </p:blipFill>
        <p:spPr>
          <a:xfrm>
            <a:off x="8091591" y="2946894"/>
            <a:ext cx="3001604" cy="3102433"/>
          </a:xfrm>
          <a:prstGeom prst="rect">
            <a:avLst/>
          </a:prstGeom>
        </p:spPr>
      </p:pic>
    </p:spTree>
    <p:extLst>
      <p:ext uri="{BB962C8B-B14F-4D97-AF65-F5344CB8AC3E}">
        <p14:creationId xmlns:p14="http://schemas.microsoft.com/office/powerpoint/2010/main" val="37035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1" y="2460984"/>
            <a:ext cx="10515600" cy="1325563"/>
          </a:xfrm>
        </p:spPr>
        <p:txBody>
          <a:bodyPr>
            <a:normAutofit fontScale="90000"/>
          </a:bodyPr>
          <a:lstStyle/>
          <a:p>
            <a:r>
              <a:rPr lang="en-US" sz="4900" dirty="0">
                <a:solidFill>
                  <a:schemeClr val="tx1"/>
                </a:solidFill>
                <a:latin typeface="Century Gothic" panose="020B0502020202020204" pitchFamily="34" charset="0"/>
              </a:rPr>
              <a:t>What happens when students do learn to ask their own questions?</a:t>
            </a:r>
            <a:br>
              <a:rPr lang="en-US" dirty="0">
                <a:latin typeface="Century Gothic" panose="020B0502020202020204" pitchFamily="34" charset="0"/>
              </a:rPr>
            </a:br>
            <a:endParaRPr lang="en-US" dirty="0">
              <a:latin typeface="Century Gothic" panose="020B0502020202020204" pitchFamily="34" charset="0"/>
            </a:endParaRPr>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7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latin typeface="Century Gothic" panose="020B0502020202020204" pitchFamily="34" charset="0"/>
                <a:ea typeface="Meiryo" panose="020B0604030504040204" pitchFamily="34" charset="-128"/>
              </a:rPr>
              <a:t>Who is in the zoom?</a:t>
            </a:r>
          </a:p>
        </p:txBody>
      </p:sp>
      <p:sp>
        <p:nvSpPr>
          <p:cNvPr id="3" name="Google Shape;247;p24"/>
          <p:cNvSpPr/>
          <p:nvPr/>
        </p:nvSpPr>
        <p:spPr>
          <a:xfrm>
            <a:off x="10593307" y="335937"/>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 name="TextBox 3">
            <a:extLst>
              <a:ext uri="{FF2B5EF4-FFF2-40B4-BE49-F238E27FC236}">
                <a16:creationId xmlns:a16="http://schemas.microsoft.com/office/drawing/2014/main" id="{FFF8852F-D7CB-124B-895A-B87CC51FE994}"/>
              </a:ext>
            </a:extLst>
          </p:cNvPr>
          <p:cNvSpPr txBox="1"/>
          <p:nvPr/>
        </p:nvSpPr>
        <p:spPr>
          <a:xfrm>
            <a:off x="1427018" y="2355272"/>
            <a:ext cx="8992626" cy="1384995"/>
          </a:xfrm>
          <a:prstGeom prst="rect">
            <a:avLst/>
          </a:prstGeom>
          <a:noFill/>
        </p:spPr>
        <p:txBody>
          <a:bodyPr wrap="square" rtlCol="0">
            <a:spAutoFit/>
          </a:bodyPr>
          <a:lstStyle/>
          <a:p>
            <a:r>
              <a:rPr lang="en-US" sz="2800" dirty="0">
                <a:latin typeface="Century Gothic" panose="020B0502020202020204" pitchFamily="34" charset="0"/>
              </a:rPr>
              <a:t>Please share:</a:t>
            </a:r>
          </a:p>
          <a:p>
            <a:pPr marL="285750" indent="-285750">
              <a:buFont typeface="Arial" panose="020B0604020202020204" pitchFamily="34" charset="0"/>
              <a:buChar char="•"/>
            </a:pPr>
            <a:r>
              <a:rPr lang="en-US" sz="2800" dirty="0">
                <a:latin typeface="Century Gothic" panose="020B0502020202020204" pitchFamily="34" charset="0"/>
              </a:rPr>
              <a:t>Your name</a:t>
            </a:r>
          </a:p>
          <a:p>
            <a:pPr marL="285750" indent="-285750">
              <a:buFont typeface="Arial" panose="020B0604020202020204" pitchFamily="34" charset="0"/>
              <a:buChar char="•"/>
            </a:pPr>
            <a:r>
              <a:rPr lang="en-US" sz="2800" dirty="0">
                <a:latin typeface="Century Gothic" panose="020B0502020202020204" pitchFamily="34" charset="0"/>
              </a:rPr>
              <a:t>Grade/Subject</a:t>
            </a:r>
          </a:p>
        </p:txBody>
      </p:sp>
    </p:spTree>
    <p:extLst>
      <p:ext uri="{BB962C8B-B14F-4D97-AF65-F5344CB8AC3E}">
        <p14:creationId xmlns:p14="http://schemas.microsoft.com/office/powerpoint/2010/main" val="644704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Century Gothic" panose="020B0502020202020204" pitchFamily="34" charset="0"/>
              </a:rPr>
              <a:t>Research Confirms </a:t>
            </a:r>
            <a:br>
              <a:rPr lang="en-US" altLang="en-US" sz="4000" dirty="0">
                <a:latin typeface="Century Gothic" panose="020B0502020202020204" pitchFamily="34" charset="0"/>
              </a:rPr>
            </a:br>
            <a:r>
              <a:rPr lang="en-US" altLang="en-US" sz="4000" dirty="0">
                <a:latin typeface="Century Gothic" panose="020B0502020202020204" pitchFamily="34" charset="0"/>
              </a:rPr>
              <a:t>the Importance of Questioning</a:t>
            </a: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latin typeface="Century Gothic" panose="020B0502020202020204" pitchFamily="34" charset="0"/>
              </a:rPr>
              <a:t>Self-questioning (metacognitive strategy):</a:t>
            </a:r>
          </a:p>
          <a:p>
            <a:pPr marL="0" indent="0">
              <a:buNone/>
            </a:pPr>
            <a:endParaRPr lang="en-US" altLang="en-US" sz="3500" dirty="0">
              <a:latin typeface="Century Gothic" panose="020B0502020202020204" pitchFamily="34" charset="0"/>
            </a:endParaRPr>
          </a:p>
          <a:p>
            <a:pPr>
              <a:lnSpc>
                <a:spcPct val="120000"/>
              </a:lnSpc>
            </a:pPr>
            <a:r>
              <a:rPr lang="en-US" altLang="en-US" dirty="0">
                <a:latin typeface="Century Gothic" panose="020B0502020202020204" pitchFamily="34" charset="0"/>
              </a:rPr>
              <a:t>Student formulation of their own questions is one of the most effective metacognitive strategies </a:t>
            </a:r>
          </a:p>
          <a:p>
            <a:pPr>
              <a:lnSpc>
                <a:spcPct val="120000"/>
              </a:lnSpc>
            </a:pPr>
            <a:r>
              <a:rPr lang="en-US" altLang="en-US" dirty="0">
                <a:latin typeface="Century Gothic" panose="020B0502020202020204" pitchFamily="34" charset="0"/>
              </a:rPr>
              <a:t>Engaging in pre-lesson self-questioning improved students rate of learning by nearly 50% (Hattie, p.193)</a:t>
            </a:r>
          </a:p>
          <a:p>
            <a:pPr marL="0" indent="0" algn="r">
              <a:buNone/>
            </a:pPr>
            <a:endParaRPr lang="en-US" altLang="en-US" sz="2400" i="1" dirty="0">
              <a:latin typeface="Century Gothic" panose="020B0502020202020204" pitchFamily="34" charset="0"/>
            </a:endParaRPr>
          </a:p>
          <a:p>
            <a:pPr marL="0" indent="0" algn="r">
              <a:lnSpc>
                <a:spcPct val="120000"/>
              </a:lnSpc>
              <a:spcBef>
                <a:spcPct val="0"/>
              </a:spcBef>
              <a:spcAft>
                <a:spcPts val="600"/>
              </a:spcAft>
              <a:buNone/>
            </a:pPr>
            <a:r>
              <a:rPr lang="en-US" altLang="en-US" sz="3000" dirty="0">
                <a:latin typeface="Century Gothic" panose="020B0502020202020204" pitchFamily="34" charset="0"/>
              </a:rPr>
              <a:t>John Hattie</a:t>
            </a:r>
          </a:p>
          <a:p>
            <a:pPr marL="0" indent="0" algn="r">
              <a:lnSpc>
                <a:spcPct val="120000"/>
              </a:lnSpc>
              <a:spcBef>
                <a:spcPct val="0"/>
              </a:spcBef>
              <a:buNone/>
            </a:pPr>
            <a:r>
              <a:rPr lang="en-US" altLang="en-US" sz="2000" i="1" dirty="0">
                <a:latin typeface="Century Gothic" panose="020B0502020202020204" pitchFamily="34" charset="0"/>
              </a:rPr>
              <a:t>Visible Learning: A Synthesis of Over 800 </a:t>
            </a:r>
          </a:p>
          <a:p>
            <a:pPr marL="0" indent="0" algn="r">
              <a:lnSpc>
                <a:spcPct val="120000"/>
              </a:lnSpc>
              <a:spcBef>
                <a:spcPct val="0"/>
              </a:spcBef>
              <a:buNone/>
            </a:pPr>
            <a:r>
              <a:rPr lang="en-US" altLang="en-US" sz="2000" i="1" dirty="0">
                <a:latin typeface="Century Gothic" panose="020B0502020202020204" pitchFamily="34" charset="0"/>
              </a:rPr>
              <a:t>meta-Analyses Relating to Achievement, 2008</a:t>
            </a:r>
          </a:p>
          <a:p>
            <a:pPr marL="0" indent="0">
              <a:buNone/>
            </a:pPr>
            <a:endParaRPr lang="en-US" altLang="en-US" sz="3200" dirty="0">
              <a:latin typeface="Century Gothic" panose="020B0502020202020204" pitchFamily="34" charset="0"/>
            </a:endParaRPr>
          </a:p>
        </p:txBody>
      </p:sp>
    </p:spTree>
    <p:extLst>
      <p:ext uri="{BB962C8B-B14F-4D97-AF65-F5344CB8AC3E}">
        <p14:creationId xmlns:p14="http://schemas.microsoft.com/office/powerpoint/2010/main" val="89302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Century Gothic" panose="020B0502020202020204" pitchFamily="34" charset="0"/>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latin typeface="Century Gothic" panose="020B0502020202020204" pitchFamily="34" charset="0"/>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latin typeface="Century Gothic" panose="020B0502020202020204" pitchFamily="34" charset="0"/>
              </a:rPr>
              <a:t>-Boston 9</a:t>
            </a:r>
            <a:r>
              <a:rPr lang="en-US" sz="2000" baseline="30000" dirty="0">
                <a:solidFill>
                  <a:prstClr val="black"/>
                </a:solidFill>
                <a:latin typeface="Century Gothic" panose="020B0502020202020204" pitchFamily="34" charset="0"/>
              </a:rPr>
              <a:t>th</a:t>
            </a:r>
            <a:r>
              <a:rPr lang="en-US" sz="2000" dirty="0">
                <a:solidFill>
                  <a:prstClr val="black"/>
                </a:solidFill>
                <a:latin typeface="Century Gothic" panose="020B0502020202020204" pitchFamily="34" charset="0"/>
              </a:rPr>
              <a:t> grade summer school student</a:t>
            </a:r>
          </a:p>
        </p:txBody>
      </p:sp>
    </p:spTree>
    <p:extLst>
      <p:ext uri="{BB962C8B-B14F-4D97-AF65-F5344CB8AC3E}">
        <p14:creationId xmlns:p14="http://schemas.microsoft.com/office/powerpoint/2010/main" val="308598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Collaborative Learning with the Question Formulation Technique (QFT)</a:t>
            </a:r>
            <a:endParaRPr lang="en-US" b="1"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2080235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a:bodyPr>
          <a:lstStyle/>
          <a:p>
            <a:pPr fontAlgn="base"/>
            <a:r>
              <a:rPr lang="en-US" sz="4400" dirty="0">
                <a:solidFill>
                  <a:schemeClr val="tx2"/>
                </a:solidFill>
                <a:latin typeface="Century Gothic" panose="020B0502020202020204" pitchFamily="34" charset="0"/>
              </a:rPr>
              <a:t>Collaborative Learning 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Century Gothic" panose="020B0502020202020204" pitchFamily="34" charset="0"/>
                <a:ea typeface="MS PGothic" pitchFamily="34" charset="-128"/>
              </a:rPr>
              <a:t>The Question Formulation Technique (QFT)</a:t>
            </a:r>
            <a:endParaRPr lang="en-US" sz="3600" dirty="0">
              <a:latin typeface="Century Gothic" panose="020B0502020202020204" pitchFamily="34" charset="0"/>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a:latin typeface="Century Gothic" panose="020B0502020202020204" pitchFamily="34" charset="0"/>
              </a:rPr>
              <a:t>Individuals learn to:</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Produce</a:t>
            </a:r>
            <a:r>
              <a:rPr lang="en-US" altLang="en-US" sz="3200" dirty="0">
                <a:latin typeface="Century Gothic" panose="020B0502020202020204" pitchFamily="34"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Improve</a:t>
            </a:r>
            <a:r>
              <a:rPr lang="en-US" altLang="en-US" sz="3200" dirty="0">
                <a:latin typeface="Century Gothic" panose="020B0502020202020204" pitchFamily="34" charset="0"/>
              </a:rPr>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Strategize</a:t>
            </a:r>
            <a:r>
              <a:rPr lang="en-US" altLang="en-US" sz="3200" dirty="0">
                <a:latin typeface="Century Gothic" panose="020B0502020202020204" pitchFamily="34"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Reflect</a:t>
            </a:r>
            <a:r>
              <a:rPr lang="en-US" altLang="en-US" sz="3200" dirty="0">
                <a:latin typeface="Century Gothic" panose="020B0502020202020204" pitchFamily="34" charset="0"/>
              </a:rPr>
              <a:t> on what they have learned and how they learned it</a:t>
            </a:r>
          </a:p>
          <a:p>
            <a:endParaRPr lang="en" sz="3200" dirty="0">
              <a:latin typeface="Century Gothic" panose="020B0502020202020204" pitchFamily="34" charset="0"/>
            </a:endParaRPr>
          </a:p>
          <a:p>
            <a:endParaRPr lang="en-US" sz="3200" dirty="0">
              <a:latin typeface="Century Gothic" panose="020B0502020202020204" pitchFamily="34" charset="0"/>
            </a:endParaRPr>
          </a:p>
        </p:txBody>
      </p:sp>
    </p:spTree>
    <p:extLst>
      <p:ext uri="{BB962C8B-B14F-4D97-AF65-F5344CB8AC3E}">
        <p14:creationId xmlns:p14="http://schemas.microsoft.com/office/powerpoint/2010/main" val="112536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Century Gothic" panose="020B0502020202020204" pitchFamily="34" charset="0"/>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Century Gothic" panose="020B0502020202020204" pitchFamily="34" charset="0"/>
              </a:rPr>
              <a:t>1. Ask as many questions as you can</a:t>
            </a:r>
          </a:p>
          <a:p>
            <a:pPr fontAlgn="base">
              <a:spcBef>
                <a:spcPct val="0"/>
              </a:spcBef>
              <a:spcAft>
                <a:spcPts val="1800"/>
              </a:spcAft>
              <a:defRPr/>
            </a:pPr>
            <a:r>
              <a:rPr lang="en-US" altLang="en-US" sz="3200" dirty="0">
                <a:latin typeface="Century Gothic" panose="020B0502020202020204" pitchFamily="34" charset="0"/>
              </a:rPr>
              <a:t>2. Do not stop to answer, judge, or discuss</a:t>
            </a:r>
          </a:p>
          <a:p>
            <a:pPr fontAlgn="base">
              <a:spcBef>
                <a:spcPct val="0"/>
              </a:spcBef>
              <a:spcAft>
                <a:spcPts val="1800"/>
              </a:spcAft>
              <a:defRPr/>
            </a:pPr>
            <a:r>
              <a:rPr lang="en-US" altLang="en-US" sz="3200" dirty="0">
                <a:latin typeface="Century Gothic" panose="020B0502020202020204" pitchFamily="34" charset="0"/>
              </a:rPr>
              <a:t>3. Write down every question exactly as stated</a:t>
            </a:r>
          </a:p>
          <a:p>
            <a:pPr fontAlgn="base">
              <a:spcBef>
                <a:spcPct val="0"/>
              </a:spcBef>
              <a:spcAft>
                <a:spcPts val="1800"/>
              </a:spcAft>
              <a:defRPr/>
            </a:pPr>
            <a:r>
              <a:rPr lang="en-US" altLang="en-US" sz="3200" dirty="0">
                <a:latin typeface="Century Gothic" panose="020B0502020202020204" pitchFamily="34" charset="0"/>
              </a:rPr>
              <a:t>4. Change any statements into questions</a:t>
            </a:r>
          </a:p>
          <a:p>
            <a:pPr algn="ctr" fontAlgn="base">
              <a:spcBef>
                <a:spcPct val="0"/>
              </a:spcBef>
              <a:spcAft>
                <a:spcPts val="1800"/>
              </a:spcAft>
              <a:defRPr/>
            </a:pPr>
            <a:endParaRPr lang="en-US" altLang="en-US" sz="3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6022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249026"/>
            <a:ext cx="10515600" cy="1325563"/>
          </a:xfrm>
        </p:spPr>
        <p:txBody>
          <a:bodyPr>
            <a:normAutofit/>
          </a:bodyPr>
          <a:lstStyle/>
          <a:p>
            <a:pPr eaLnBrk="1" hangingPunct="1"/>
            <a:r>
              <a:rPr lang="en-US" altLang="en-US" dirty="0">
                <a:latin typeface="Century Gothic" panose="020B0502020202020204" pitchFamily="34" charset="0"/>
              </a:rPr>
              <a:t>Produce 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latin typeface="Century Gothic" panose="020B0502020202020204" pitchFamily="34" charset="0"/>
              </a:rPr>
              <a:t>Ask Questions</a:t>
            </a:r>
          </a:p>
          <a:p>
            <a:pPr marL="514350" indent="-514350">
              <a:buFont typeface="Wingdings" panose="05000000000000000000" pitchFamily="2" charset="2"/>
              <a:buAutoNum type="arabicPeriod"/>
            </a:pPr>
            <a:r>
              <a:rPr lang="en-US" altLang="en-US" sz="3900" dirty="0">
                <a:solidFill>
                  <a:srgbClr val="000000"/>
                </a:solidFill>
                <a:latin typeface="Century Gothic" panose="020B0502020202020204" pitchFamily="34" charset="0"/>
              </a:rPr>
              <a:t>Follow the Rules</a:t>
            </a:r>
          </a:p>
          <a:p>
            <a:pPr lvl="3" eaLnBrk="1" hangingPunct="1">
              <a:lnSpc>
                <a:spcPct val="90000"/>
              </a:lnSpc>
            </a:pPr>
            <a:r>
              <a:rPr lang="en-US" altLang="en-US" sz="3500" dirty="0">
                <a:latin typeface="Century Gothic" panose="020B0502020202020204" pitchFamily="34" charset="0"/>
              </a:rPr>
              <a:t>Ask as many questions as you can.</a:t>
            </a:r>
          </a:p>
          <a:p>
            <a:pPr lvl="3" eaLnBrk="1" hangingPunct="1">
              <a:lnSpc>
                <a:spcPct val="90000"/>
              </a:lnSpc>
            </a:pPr>
            <a:r>
              <a:rPr lang="en-US" altLang="en-US" sz="3500" dirty="0">
                <a:latin typeface="Century Gothic" panose="020B0502020202020204" pitchFamily="34" charset="0"/>
              </a:rPr>
              <a:t>Do not stop to answer, judge, or discuss.</a:t>
            </a:r>
          </a:p>
          <a:p>
            <a:pPr lvl="3" eaLnBrk="1" hangingPunct="1">
              <a:lnSpc>
                <a:spcPct val="90000"/>
              </a:lnSpc>
            </a:pPr>
            <a:r>
              <a:rPr lang="en-US" altLang="en-US" sz="3500" dirty="0">
                <a:latin typeface="Century Gothic" panose="020B0502020202020204" pitchFamily="34" charset="0"/>
              </a:rPr>
              <a:t>Write down every question exactly as it was stated.</a:t>
            </a:r>
          </a:p>
          <a:p>
            <a:pPr lvl="3" eaLnBrk="1" hangingPunct="1">
              <a:lnSpc>
                <a:spcPct val="90000"/>
              </a:lnSpc>
            </a:pPr>
            <a:r>
              <a:rPr lang="en-US" altLang="en-US" sz="3500" dirty="0">
                <a:latin typeface="Century Gothic" panose="020B0502020202020204" pitchFamily="34" charset="0"/>
              </a:rPr>
              <a:t>Change any statements into questions.</a:t>
            </a:r>
          </a:p>
          <a:p>
            <a:pPr marL="514350" indent="-514350">
              <a:buFont typeface="Wingdings" panose="05000000000000000000" pitchFamily="2" charset="2"/>
              <a:buAutoNum type="arabicPeriod"/>
            </a:pPr>
            <a:r>
              <a:rPr lang="en-US" altLang="en-US" sz="3900" dirty="0">
                <a:solidFill>
                  <a:srgbClr val="000000"/>
                </a:solidFill>
                <a:latin typeface="Century Gothic" panose="020B0502020202020204" pitchFamily="34" charset="0"/>
              </a:rPr>
              <a:t>Number the Questions</a:t>
            </a:r>
          </a:p>
          <a:p>
            <a:pPr marL="514350" indent="-514350" algn="ctr">
              <a:buFont typeface="Wingdings" panose="05000000000000000000" pitchFamily="2" charset="2"/>
              <a:buAutoNum type="arabicPeriod"/>
            </a:pPr>
            <a:endParaRPr lang="en-US" altLang="en-US" dirty="0">
              <a:latin typeface="Century Gothic" panose="020B0502020202020204" pitchFamily="34" charset="0"/>
            </a:endParaRPr>
          </a:p>
        </p:txBody>
      </p:sp>
    </p:spTree>
    <p:extLst>
      <p:ext uri="{BB962C8B-B14F-4D97-AF65-F5344CB8AC3E}">
        <p14:creationId xmlns:p14="http://schemas.microsoft.com/office/powerpoint/2010/main" val="149175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Century Gothic" panose="020B0502020202020204" pitchFamily="34" charset="0"/>
              </a:rPr>
              <a:t>Question Focus</a:t>
            </a:r>
          </a:p>
        </p:txBody>
      </p:sp>
      <p:sp>
        <p:nvSpPr>
          <p:cNvPr id="3" name="TextBox 2"/>
          <p:cNvSpPr txBox="1"/>
          <p:nvPr/>
        </p:nvSpPr>
        <p:spPr>
          <a:xfrm>
            <a:off x="857250" y="4787205"/>
            <a:ext cx="11144250" cy="1877437"/>
          </a:xfrm>
          <a:prstGeom prst="rect">
            <a:avLst/>
          </a:prstGeom>
          <a:noFill/>
        </p:spPr>
        <p:txBody>
          <a:bodyPr wrap="square" rtlCol="0">
            <a:spAutoFit/>
          </a:bodyPr>
          <a:lstStyle/>
          <a:p>
            <a:pPr defTabSz="457200">
              <a:defRPr/>
            </a:pPr>
            <a:r>
              <a:rPr lang="en-US" sz="2800" dirty="0">
                <a:solidFill>
                  <a:prstClr val="black"/>
                </a:solidFill>
                <a:latin typeface="Century Gothic" panose="020B0502020202020204" pitchFamily="34" charset="0"/>
                <a:sym typeface="Wingdings" panose="05000000000000000000" pitchFamily="2" charset="2"/>
              </a:rPr>
              <a:t>Now, ask questions. Number the questions. Follow the rules:</a:t>
            </a:r>
          </a:p>
          <a:p>
            <a:pPr defTabSz="457200">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As</a:t>
            </a:r>
            <a:r>
              <a:rPr lang="en-US" sz="2000" dirty="0">
                <a:solidFill>
                  <a:prstClr val="black"/>
                </a:solidFill>
                <a:latin typeface="Century Gothic" panose="020B0502020202020204" pitchFamily="34" charset="0"/>
                <a:sym typeface="Wingdings" panose="05000000000000000000" pitchFamily="2" charset="2"/>
              </a:rPr>
              <a:t>k as many questions as you can.</a:t>
            </a:r>
          </a:p>
          <a:p>
            <a:pPr defTabSz="457200">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			Don’t stop to answer, judge, or discuss.</a:t>
            </a:r>
          </a:p>
          <a:p>
            <a:pPr defTabSz="457200">
              <a:defRPr/>
            </a:pPr>
            <a:r>
              <a:rPr lang="en-US" sz="2000" dirty="0">
                <a:solidFill>
                  <a:prstClr val="black"/>
                </a:solidFill>
                <a:latin typeface="Century Gothic" panose="020B0502020202020204" pitchFamily="34" charset="0"/>
                <a:sym typeface="Wingdings" panose="05000000000000000000" pitchFamily="2" charset="2"/>
              </a:rPr>
              <a:t>			Record each question exactly as it was stated (or first came to mind).</a:t>
            </a:r>
          </a:p>
          <a:p>
            <a:pPr defTabSz="457200">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			Change</a:t>
            </a:r>
            <a:r>
              <a:rPr kumimoji="0" lang="en-US" sz="2000" b="0" i="0" u="none" strike="noStrike" kern="1200" cap="none" spc="0" normalizeH="0" noProof="0" dirty="0">
                <a:ln>
                  <a:noFill/>
                </a:ln>
                <a:solidFill>
                  <a:prstClr val="black"/>
                </a:solidFill>
                <a:effectLst/>
                <a:uLnTx/>
                <a:uFillTx/>
                <a:latin typeface="Century Gothic" panose="020B0502020202020204" pitchFamily="34" charset="0"/>
                <a:sym typeface="Wingdings" panose="05000000000000000000" pitchFamily="2" charset="2"/>
              </a:rPr>
              <a:t> any statements into questions.</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2" name="TextBox 1"/>
          <p:cNvSpPr txBox="1"/>
          <p:nvPr/>
        </p:nvSpPr>
        <p:spPr>
          <a:xfrm>
            <a:off x="1614488" y="2328863"/>
            <a:ext cx="8815387" cy="1200329"/>
          </a:xfrm>
          <a:prstGeom prst="rect">
            <a:avLst/>
          </a:prstGeom>
          <a:noFill/>
        </p:spPr>
        <p:txBody>
          <a:bodyPr wrap="square" rtlCol="0">
            <a:spAutoFit/>
          </a:bodyPr>
          <a:lstStyle/>
          <a:p>
            <a:r>
              <a:rPr lang="en-US" sz="3600" dirty="0">
                <a:latin typeface="Century Gothic" panose="020B0502020202020204" pitchFamily="34" charset="0"/>
              </a:rPr>
              <a:t>Some students are not asking questions.</a:t>
            </a:r>
          </a:p>
        </p:txBody>
      </p:sp>
    </p:spTree>
    <p:extLst>
      <p:ext uri="{BB962C8B-B14F-4D97-AF65-F5344CB8AC3E}">
        <p14:creationId xmlns:p14="http://schemas.microsoft.com/office/powerpoint/2010/main" val="2903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a:latin typeface="Century Gothic" panose="020B0502020202020204" pitchFamily="34" charset="0"/>
              </a:rPr>
              <a:t>Categorize Questions: Closed/Open</a:t>
            </a:r>
          </a:p>
        </p:txBody>
      </p:sp>
      <p:sp>
        <p:nvSpPr>
          <p:cNvPr id="46082" name="Content Placeholder 2"/>
          <p:cNvSpPr>
            <a:spLocks noGrp="1"/>
          </p:cNvSpPr>
          <p:nvPr>
            <p:ph idx="1"/>
          </p:nvPr>
        </p:nvSpPr>
        <p:spPr>
          <a:xfrm>
            <a:off x="838200" y="1825630"/>
            <a:ext cx="10515600" cy="3622029"/>
          </a:xfrm>
        </p:spPr>
        <p:txBody>
          <a:bodyPr>
            <a:normAutofit fontScale="85000" lnSpcReduction="10000"/>
          </a:bodyPr>
          <a:lstStyle/>
          <a:p>
            <a:pPr marL="0" indent="0">
              <a:buNone/>
            </a:pPr>
            <a:r>
              <a:rPr lang="en-US" altLang="en-US" sz="3500" u="sng" dirty="0">
                <a:solidFill>
                  <a:srgbClr val="000000"/>
                </a:solidFill>
                <a:latin typeface="Century Gothic" panose="020B0502020202020204" pitchFamily="34" charset="0"/>
              </a:rPr>
              <a:t>Definitions</a:t>
            </a:r>
            <a:r>
              <a:rPr lang="en-US" altLang="en-US" sz="3500" dirty="0">
                <a:solidFill>
                  <a:srgbClr val="000000"/>
                </a:solidFill>
                <a:latin typeface="Century Gothic" panose="020B0502020202020204" pitchFamily="34" charset="0"/>
              </a:rPr>
              <a:t>: </a:t>
            </a:r>
            <a:endParaRPr lang="en-US" altLang="en-US" sz="3500" b="1" dirty="0">
              <a:solidFill>
                <a:srgbClr val="000000"/>
              </a:solidFill>
              <a:latin typeface="Century Gothic" panose="020B0502020202020204" pitchFamily="34" charset="0"/>
            </a:endParaRPr>
          </a:p>
          <a:p>
            <a:pPr lvl="1" eaLnBrk="1" hangingPunct="1">
              <a:lnSpc>
                <a:spcPct val="90000"/>
              </a:lnSpc>
            </a:pPr>
            <a:r>
              <a:rPr lang="en-US" altLang="en-US" sz="3500" b="1" dirty="0">
                <a:solidFill>
                  <a:srgbClr val="000000"/>
                </a:solidFill>
                <a:latin typeface="Century Gothic" panose="020B0502020202020204" pitchFamily="34" charset="0"/>
              </a:rPr>
              <a:t>Closed-ended </a:t>
            </a:r>
            <a:r>
              <a:rPr lang="en-US" altLang="en-US" sz="3500" dirty="0">
                <a:solidFill>
                  <a:srgbClr val="000000"/>
                </a:solidFill>
                <a:latin typeface="Century Gothic" panose="020B0502020202020204" pitchFamily="34" charset="0"/>
              </a:rPr>
              <a:t>questions can be answered with a “yes” or  “no” or with a </a:t>
            </a:r>
            <a:r>
              <a:rPr lang="en-US" altLang="en-US" sz="3500" b="1" dirty="0">
                <a:solidFill>
                  <a:srgbClr val="000000"/>
                </a:solidFill>
                <a:latin typeface="Century Gothic" panose="020B0502020202020204" pitchFamily="34" charset="0"/>
              </a:rPr>
              <a:t>one-word </a:t>
            </a:r>
            <a:r>
              <a:rPr lang="en-US" altLang="en-US" sz="3500" dirty="0">
                <a:solidFill>
                  <a:srgbClr val="000000"/>
                </a:solidFill>
                <a:latin typeface="Century Gothic" panose="020B0502020202020204" pitchFamily="34" charset="0"/>
              </a:rPr>
              <a:t>answer.</a:t>
            </a:r>
          </a:p>
          <a:p>
            <a:pPr lvl="1">
              <a:spcBef>
                <a:spcPts val="1800"/>
              </a:spcBef>
            </a:pPr>
            <a:r>
              <a:rPr lang="en-US" altLang="en-US" sz="3500" b="1" dirty="0">
                <a:solidFill>
                  <a:srgbClr val="000000"/>
                </a:solidFill>
                <a:latin typeface="Century Gothic" panose="020B0502020202020204" pitchFamily="34" charset="0"/>
              </a:rPr>
              <a:t>Open-ended</a:t>
            </a:r>
            <a:r>
              <a:rPr lang="en-US" altLang="en-US" sz="3500" dirty="0">
                <a:solidFill>
                  <a:srgbClr val="000000"/>
                </a:solidFill>
                <a:latin typeface="Century Gothic" panose="020B0502020202020204" pitchFamily="34" charset="0"/>
              </a:rPr>
              <a:t> questions require </a:t>
            </a:r>
          </a:p>
          <a:p>
            <a:pPr lvl="1">
              <a:spcBef>
                <a:spcPct val="0"/>
              </a:spcBef>
              <a:spcAft>
                <a:spcPts val="1800"/>
              </a:spcAft>
              <a:buNone/>
            </a:pPr>
            <a:r>
              <a:rPr lang="en-US" altLang="en-US" sz="3500" dirty="0">
                <a:solidFill>
                  <a:srgbClr val="000000"/>
                </a:solidFill>
                <a:latin typeface="Century Gothic" panose="020B0502020202020204" pitchFamily="34" charset="0"/>
              </a:rPr>
              <a:t>  more </a:t>
            </a:r>
            <a:r>
              <a:rPr lang="en-US" altLang="en-US" sz="3500" b="1" dirty="0">
                <a:solidFill>
                  <a:srgbClr val="000000"/>
                </a:solidFill>
                <a:latin typeface="Century Gothic" panose="020B0502020202020204" pitchFamily="34" charset="0"/>
              </a:rPr>
              <a:t>explanation</a:t>
            </a:r>
            <a:r>
              <a:rPr lang="en-US" altLang="en-US" sz="3500" dirty="0">
                <a:solidFill>
                  <a:srgbClr val="000000"/>
                </a:solidFill>
                <a:latin typeface="Century Gothic" panose="020B0502020202020204" pitchFamily="34" charset="0"/>
              </a:rPr>
              <a:t>. </a:t>
            </a:r>
          </a:p>
          <a:p>
            <a:pPr lvl="1">
              <a:spcBef>
                <a:spcPct val="0"/>
              </a:spcBef>
              <a:spcAft>
                <a:spcPts val="1800"/>
              </a:spcAft>
              <a:buNone/>
            </a:pPr>
            <a:endParaRPr lang="en-US" altLang="en-US" sz="1000" dirty="0">
              <a:solidFill>
                <a:srgbClr val="000000"/>
              </a:solidFill>
              <a:latin typeface="Century Gothic" panose="020B0502020202020204" pitchFamily="34" charset="0"/>
            </a:endParaRPr>
          </a:p>
          <a:p>
            <a:pPr marL="0" indent="0">
              <a:spcBef>
                <a:spcPct val="0"/>
              </a:spcBef>
              <a:buNone/>
            </a:pPr>
            <a:r>
              <a:rPr lang="en-US" altLang="en-US" sz="3500" u="sng" dirty="0">
                <a:solidFill>
                  <a:srgbClr val="000000"/>
                </a:solidFill>
                <a:latin typeface="Century Gothic" panose="020B0502020202020204" pitchFamily="34" charset="0"/>
              </a:rPr>
              <a:t>Directions</a:t>
            </a:r>
            <a:r>
              <a:rPr lang="en-US" altLang="en-US" sz="3500" dirty="0">
                <a:solidFill>
                  <a:srgbClr val="000000"/>
                </a:solidFill>
                <a:latin typeface="Century Gothic" panose="020B0502020202020204" pitchFamily="34" charset="0"/>
              </a:rPr>
              <a:t>: Identify your questions as closed-ended or open-ended by </a:t>
            </a:r>
            <a:r>
              <a:rPr lang="en-US" altLang="en-US" sz="3500" b="1" dirty="0">
                <a:solidFill>
                  <a:srgbClr val="000000"/>
                </a:solidFill>
                <a:latin typeface="Century Gothic" panose="020B0502020202020204" pitchFamily="34" charset="0"/>
              </a:rPr>
              <a:t>marking them </a:t>
            </a:r>
            <a:r>
              <a:rPr lang="en-US" altLang="en-US" sz="3500" dirty="0">
                <a:solidFill>
                  <a:srgbClr val="000000"/>
                </a:solidFill>
                <a:latin typeface="Century Gothic" panose="020B0502020202020204" pitchFamily="34" charset="0"/>
              </a:rPr>
              <a:t>with a </a:t>
            </a:r>
            <a:r>
              <a:rPr lang="en-US" altLang="en-US" sz="3500" b="1" dirty="0">
                <a:solidFill>
                  <a:srgbClr val="000000"/>
                </a:solidFill>
                <a:latin typeface="Century Gothic" panose="020B0502020202020204" pitchFamily="34" charset="0"/>
              </a:rPr>
              <a:t>“C”</a:t>
            </a:r>
            <a:r>
              <a:rPr lang="en-US" altLang="ja-JP" sz="3500" dirty="0">
                <a:solidFill>
                  <a:srgbClr val="000000"/>
                </a:solidFill>
                <a:latin typeface="Century Gothic" panose="020B0502020202020204" pitchFamily="34" charset="0"/>
              </a:rPr>
              <a:t> or an </a:t>
            </a:r>
            <a:r>
              <a:rPr lang="en-US" altLang="en-US" sz="3500" b="1" dirty="0">
                <a:solidFill>
                  <a:srgbClr val="000000"/>
                </a:solidFill>
                <a:latin typeface="Century Gothic" panose="020B0502020202020204" pitchFamily="34" charset="0"/>
              </a:rPr>
              <a:t>“</a:t>
            </a:r>
            <a:r>
              <a:rPr lang="en-US" altLang="ja-JP" sz="3500" b="1" dirty="0">
                <a:solidFill>
                  <a:srgbClr val="000000"/>
                </a:solidFill>
                <a:latin typeface="Century Gothic" panose="020B0502020202020204" pitchFamily="34" charset="0"/>
              </a:rPr>
              <a:t>O.</a:t>
            </a:r>
            <a:r>
              <a:rPr lang="en-US" altLang="en-US" sz="3500" b="1" dirty="0">
                <a:solidFill>
                  <a:srgbClr val="000000"/>
                </a:solidFill>
                <a:latin typeface="Century Gothic" panose="020B0502020202020204" pitchFamily="34" charset="0"/>
              </a:rPr>
              <a:t>”</a:t>
            </a:r>
            <a:endParaRPr lang="en-US" altLang="en-US" sz="35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a:latin typeface="Century Gothic" panose="020B0502020202020204" pitchFamily="34" charset="0"/>
              </a:rPr>
              <a:t>Discuss</a:t>
            </a:r>
          </a:p>
        </p:txBody>
      </p:sp>
      <p:graphicFrame>
        <p:nvGraphicFramePr>
          <p:cNvPr id="5" name="Content Placeholder 3"/>
          <p:cNvGraphicFramePr>
            <a:graphicFrameLocks noGrp="1"/>
          </p:cNvGraphicFramePr>
          <p:nvPr>
            <p:extLst>
              <p:ext uri="{D42A27DB-BD31-4B8C-83A1-F6EECF244321}">
                <p14:modId xmlns:p14="http://schemas.microsoft.com/office/powerpoint/2010/main" val="1606480285"/>
              </p:ext>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normAutofit/>
          </a:bodyPr>
          <a:lstStyle/>
          <a:p>
            <a:pPr marL="0" indent="0">
              <a:buNone/>
              <a:defRPr/>
            </a:pPr>
            <a:endParaRPr lang="en-US" altLang="en-US" sz="1050" dirty="0">
              <a:latin typeface="Century Gothic" panose="020B0502020202020204" pitchFamily="34" charset="0"/>
            </a:endParaRPr>
          </a:p>
          <a:p>
            <a:pPr marL="0" indent="0">
              <a:spcBef>
                <a:spcPts val="0"/>
              </a:spcBef>
              <a:buNone/>
              <a:defRPr/>
            </a:pPr>
            <a:r>
              <a:rPr lang="en-US" sz="3200" dirty="0">
                <a:latin typeface="Century Gothic" panose="020B0502020202020204" pitchFamily="34" charset="0"/>
                <a:hlinkClick r:id="rId4"/>
              </a:rPr>
              <a:t>https://bit.ly/RQIHERO</a:t>
            </a:r>
            <a:endParaRPr lang="en-US" sz="3200" b="1" dirty="0">
              <a:solidFill>
                <a:schemeClr val="tx2"/>
              </a:solidFill>
              <a:latin typeface="Century Gothic" panose="020B0502020202020204" pitchFamily="34" charset="0"/>
            </a:endParaRPr>
          </a:p>
        </p:txBody>
      </p:sp>
      <p:sp>
        <p:nvSpPr>
          <p:cNvPr id="2" name="TextBox 1"/>
          <p:cNvSpPr txBox="1"/>
          <p:nvPr/>
        </p:nvSpPr>
        <p:spPr>
          <a:xfrm>
            <a:off x="693299" y="554069"/>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rPr>
              <a:t>Access Today’s Materials:</a:t>
            </a:r>
            <a:endParaRPr kumimoji="0" 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endParaRPr>
          </a:p>
        </p:txBody>
      </p:sp>
    </p:spTree>
    <p:custDataLst>
      <p:tags r:id="rId1"/>
    </p:custDataLst>
    <p:extLst>
      <p:ext uri="{BB962C8B-B14F-4D97-AF65-F5344CB8AC3E}">
        <p14:creationId xmlns:p14="http://schemas.microsoft.com/office/powerpoint/2010/main" val="3263478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a:latin typeface="Century Gothic" panose="020B0502020202020204" pitchFamily="34" charset="0"/>
              </a:rPr>
              <a:t>Discuss</a:t>
            </a:r>
          </a:p>
        </p:txBody>
      </p:sp>
      <p:graphicFrame>
        <p:nvGraphicFramePr>
          <p:cNvPr id="7" name="Content Placeholder 3"/>
          <p:cNvGraphicFramePr>
            <a:graphicFrameLocks noGrp="1"/>
          </p:cNvGraphicFramePr>
          <p:nvPr>
            <p:extLst>
              <p:ext uri="{D42A27DB-BD31-4B8C-83A1-F6EECF244321}">
                <p14:modId xmlns:p14="http://schemas.microsoft.com/office/powerpoint/2010/main" val="2282492329"/>
              </p:ext>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a:latin typeface="Century Gothic" panose="020B0502020202020204" pitchFamily="34" charset="0"/>
              </a:rPr>
              <a:t>Improve Questions</a:t>
            </a:r>
          </a:p>
        </p:txBody>
      </p:sp>
      <p:sp>
        <p:nvSpPr>
          <p:cNvPr id="4" name="Content Placeholder 3"/>
          <p:cNvSpPr>
            <a:spLocks noGrp="1"/>
          </p:cNvSpPr>
          <p:nvPr>
            <p:ph idx="1"/>
          </p:nvPr>
        </p:nvSpPr>
        <p:spPr>
          <a:xfrm>
            <a:off x="900193" y="1770996"/>
            <a:ext cx="10515600" cy="4765728"/>
          </a:xfrm>
        </p:spPr>
        <p:txBody>
          <a:bodyPr>
            <a:normAutofit lnSpcReduction="10000"/>
          </a:bodyPr>
          <a:lstStyle/>
          <a:p>
            <a:pPr eaLnBrk="1" hangingPunct="1">
              <a:spcBef>
                <a:spcPts val="400"/>
              </a:spcBef>
            </a:pPr>
            <a:r>
              <a:rPr lang="en-US" altLang="en-US" sz="2800" dirty="0">
                <a:solidFill>
                  <a:srgbClr val="000000"/>
                </a:solidFill>
                <a:latin typeface="Century Gothic" panose="020B0502020202020204" pitchFamily="34" charset="0"/>
              </a:rPr>
              <a:t>Take one </a:t>
            </a:r>
            <a:r>
              <a:rPr lang="en-US" altLang="en-US" sz="2800" b="1" dirty="0">
                <a:latin typeface="Century Gothic" panose="020B0502020202020204" pitchFamily="34" charset="0"/>
              </a:rPr>
              <a:t>closed-ended question</a:t>
            </a:r>
            <a:r>
              <a:rPr lang="en-US" altLang="en-US" sz="2800" b="1" dirty="0">
                <a:solidFill>
                  <a:srgbClr val="9D90A0"/>
                </a:solidFill>
                <a:latin typeface="Century Gothic" panose="020B0502020202020204" pitchFamily="34" charset="0"/>
              </a:rPr>
              <a:t> </a:t>
            </a:r>
            <a:r>
              <a:rPr lang="en-US" altLang="en-US" sz="2800" dirty="0">
                <a:solidFill>
                  <a:srgbClr val="000000"/>
                </a:solidFill>
                <a:latin typeface="Century Gothic" panose="020B0502020202020204" pitchFamily="34" charset="0"/>
              </a:rPr>
              <a:t>and change it</a:t>
            </a:r>
            <a:r>
              <a:rPr lang="en-US" altLang="en-US" sz="2800" b="1" dirty="0">
                <a:solidFill>
                  <a:srgbClr val="000000"/>
                </a:solidFill>
                <a:latin typeface="Century Gothic" panose="020B0502020202020204" pitchFamily="34" charset="0"/>
              </a:rPr>
              <a:t> </a:t>
            </a:r>
            <a:r>
              <a:rPr lang="en-US" altLang="en-US" sz="2800" dirty="0">
                <a:solidFill>
                  <a:srgbClr val="000000"/>
                </a:solidFill>
                <a:latin typeface="Century Gothic" panose="020B0502020202020204" pitchFamily="34" charset="0"/>
              </a:rPr>
              <a:t>into an </a:t>
            </a:r>
            <a:r>
              <a:rPr lang="en-US" altLang="en-US" sz="2800" b="1" dirty="0">
                <a:latin typeface="Century Gothic" panose="020B0502020202020204" pitchFamily="34" charset="0"/>
              </a:rPr>
              <a:t>open-ended question</a:t>
            </a:r>
            <a:r>
              <a:rPr lang="en-US" altLang="en-US" sz="2800" dirty="0">
                <a:solidFill>
                  <a:srgbClr val="000000"/>
                </a:solidFill>
                <a:latin typeface="Century Gothic" panose="020B0502020202020204" pitchFamily="34" charset="0"/>
              </a:rPr>
              <a:t>.</a:t>
            </a:r>
          </a:p>
          <a:p>
            <a:pPr eaLnBrk="1" hangingPunct="1">
              <a:spcBef>
                <a:spcPts val="400"/>
              </a:spcBef>
              <a:spcAft>
                <a:spcPts val="600"/>
              </a:spcAft>
              <a:buFont typeface="Wingdings" panose="05000000000000000000" pitchFamily="2" charset="2"/>
              <a:buNone/>
            </a:pPr>
            <a:endParaRPr lang="en-US" altLang="en-US" dirty="0">
              <a:solidFill>
                <a:srgbClr val="000000"/>
              </a:solidFill>
              <a:latin typeface="Century Gothic" panose="020B0502020202020204" pitchFamily="34" charset="0"/>
            </a:endParaRPr>
          </a:p>
          <a:p>
            <a:pPr eaLnBrk="1" hangingPunct="1">
              <a:spcBef>
                <a:spcPts val="1600"/>
              </a:spcBef>
              <a:buFont typeface="Wingdings" panose="05000000000000000000" pitchFamily="2" charset="2"/>
              <a:buNone/>
            </a:pPr>
            <a:endParaRPr lang="en-US" altLang="en-US" dirty="0">
              <a:solidFill>
                <a:srgbClr val="000000"/>
              </a:solidFill>
              <a:latin typeface="Century Gothic" panose="020B0502020202020204" pitchFamily="34" charset="0"/>
            </a:endParaRPr>
          </a:p>
          <a:p>
            <a:pPr eaLnBrk="1" hangingPunct="1">
              <a:spcBef>
                <a:spcPts val="1200"/>
              </a:spcBef>
            </a:pPr>
            <a:endParaRPr lang="en-US" altLang="en-US" sz="800" dirty="0">
              <a:solidFill>
                <a:srgbClr val="000000"/>
              </a:solidFill>
              <a:latin typeface="Century Gothic" panose="020B0502020202020204" pitchFamily="34" charset="0"/>
            </a:endParaRPr>
          </a:p>
          <a:p>
            <a:pPr eaLnBrk="1" hangingPunct="1">
              <a:spcBef>
                <a:spcPts val="1200"/>
              </a:spcBef>
            </a:pPr>
            <a:r>
              <a:rPr lang="en-US" altLang="en-US" sz="2800" dirty="0">
                <a:solidFill>
                  <a:srgbClr val="000000"/>
                </a:solidFill>
                <a:latin typeface="Century Gothic" panose="020B0502020202020204" pitchFamily="34" charset="0"/>
              </a:rPr>
              <a:t>Take one </a:t>
            </a:r>
            <a:r>
              <a:rPr lang="en-US" altLang="en-US" sz="2800" b="1" dirty="0">
                <a:latin typeface="Century Gothic" panose="020B0502020202020204" pitchFamily="34" charset="0"/>
              </a:rPr>
              <a:t>open-ended question </a:t>
            </a:r>
            <a:r>
              <a:rPr lang="en-US" altLang="en-US" sz="2800" dirty="0">
                <a:solidFill>
                  <a:srgbClr val="000000"/>
                </a:solidFill>
                <a:latin typeface="Century Gothic" panose="020B0502020202020204" pitchFamily="34" charset="0"/>
              </a:rPr>
              <a:t>and change it</a:t>
            </a:r>
            <a:r>
              <a:rPr lang="en-US" altLang="en-US" sz="2800" b="1" dirty="0">
                <a:solidFill>
                  <a:srgbClr val="000000"/>
                </a:solidFill>
                <a:latin typeface="Century Gothic" panose="020B0502020202020204" pitchFamily="34" charset="0"/>
              </a:rPr>
              <a:t> </a:t>
            </a:r>
            <a:r>
              <a:rPr lang="en-US" altLang="en-US" sz="2800" dirty="0">
                <a:solidFill>
                  <a:srgbClr val="000000"/>
                </a:solidFill>
                <a:latin typeface="Century Gothic" panose="020B0502020202020204" pitchFamily="34" charset="0"/>
              </a:rPr>
              <a:t>into a </a:t>
            </a:r>
            <a:r>
              <a:rPr lang="en-US" altLang="en-US" sz="2800" b="1" dirty="0">
                <a:latin typeface="Century Gothic" panose="020B0502020202020204" pitchFamily="34" charset="0"/>
              </a:rPr>
              <a:t>closed-ended question</a:t>
            </a:r>
            <a:r>
              <a:rPr lang="en-US" altLang="en-US" sz="2800" dirty="0">
                <a:solidFill>
                  <a:srgbClr val="000000"/>
                </a:solidFill>
                <a:latin typeface="Century Gothic" panose="020B0502020202020204" pitchFamily="34" charset="0"/>
              </a:rPr>
              <a:t>.</a:t>
            </a:r>
            <a:br>
              <a:rPr lang="en-US" altLang="en-US" sz="2800" dirty="0">
                <a:solidFill>
                  <a:srgbClr val="000000"/>
                </a:solidFill>
                <a:latin typeface="Century Gothic" panose="020B0502020202020204" pitchFamily="34" charset="0"/>
              </a:rPr>
            </a:br>
            <a:br>
              <a:rPr lang="en-US" altLang="en-US" sz="2800" dirty="0">
                <a:solidFill>
                  <a:srgbClr val="000000"/>
                </a:solidFill>
                <a:latin typeface="Century Gothic" panose="020B0502020202020204" pitchFamily="34" charset="0"/>
              </a:rPr>
            </a:br>
            <a:endParaRPr lang="en-US" altLang="en-US" sz="2800" dirty="0">
              <a:solidFill>
                <a:srgbClr val="000000"/>
              </a:solidFill>
              <a:latin typeface="Century Gothic" panose="020B0502020202020204" pitchFamily="34" charset="0"/>
            </a:endParaRPr>
          </a:p>
          <a:p>
            <a:pPr eaLnBrk="1" hangingPunct="1"/>
            <a:endParaRPr lang="en-US" altLang="en-US" dirty="0">
              <a:solidFill>
                <a:srgbClr val="000000"/>
              </a:solidFill>
              <a:latin typeface="Century Gothic" panose="020B0502020202020204" pitchFamily="34" charset="0"/>
            </a:endParaRPr>
          </a:p>
          <a:p>
            <a:pPr eaLnBrk="1" hangingPunct="1"/>
            <a:r>
              <a:rPr lang="en-US" altLang="en-US" dirty="0">
                <a:latin typeface="Century Gothic" panose="020B0502020202020204" pitchFamily="34" charset="0"/>
              </a:rPr>
              <a:t>Add these as new questions to your list</a:t>
            </a: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Open</a:t>
            </a:r>
          </a:p>
        </p:txBody>
      </p:sp>
    </p:spTree>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a:latin typeface="Century Gothic" panose="020B0502020202020204" pitchFamily="34" charset="0"/>
              </a:rPr>
              <a:t>Prioritize Questions </a:t>
            </a:r>
          </a:p>
        </p:txBody>
      </p:sp>
      <p:sp>
        <p:nvSpPr>
          <p:cNvPr id="3" name="Content Placeholder 2"/>
          <p:cNvSpPr>
            <a:spLocks noGrp="1"/>
          </p:cNvSpPr>
          <p:nvPr>
            <p:ph idx="1"/>
          </p:nvPr>
        </p:nvSpPr>
        <p:spPr>
          <a:xfrm>
            <a:off x="838200" y="1825625"/>
            <a:ext cx="10515600" cy="3712656"/>
          </a:xfrm>
        </p:spPr>
        <p:txBody>
          <a:bodyPr>
            <a:normAutofit/>
          </a:bodyPr>
          <a:lstStyle/>
          <a:p>
            <a:pPr marL="0" indent="0">
              <a:buNone/>
            </a:pPr>
            <a:r>
              <a:rPr lang="en-US" altLang="en-US" sz="3200" b="1" dirty="0">
                <a:solidFill>
                  <a:srgbClr val="000000"/>
                </a:solidFill>
                <a:latin typeface="Century Gothic" panose="020B0502020202020204" pitchFamily="34" charset="0"/>
              </a:rPr>
              <a:t>Review your list of questions </a:t>
            </a:r>
          </a:p>
          <a:p>
            <a:pPr marL="228600" lvl="1" indent="0">
              <a:lnSpc>
                <a:spcPct val="100000"/>
              </a:lnSpc>
              <a:spcBef>
                <a:spcPts val="800"/>
              </a:spcBef>
              <a:spcAft>
                <a:spcPts val="600"/>
              </a:spcAft>
            </a:pPr>
            <a:r>
              <a:rPr lang="en-US" altLang="en-US" sz="3000" dirty="0">
                <a:solidFill>
                  <a:srgbClr val="000000"/>
                </a:solidFill>
                <a:latin typeface="Century Gothic" panose="020B0502020202020204" pitchFamily="34" charset="0"/>
              </a:rPr>
              <a:t> </a:t>
            </a:r>
            <a:r>
              <a:rPr lang="en-US" altLang="en-US" sz="2800" dirty="0">
                <a:solidFill>
                  <a:srgbClr val="000000"/>
                </a:solidFill>
                <a:latin typeface="Century Gothic" panose="020B0502020202020204" pitchFamily="34" charset="0"/>
              </a:rPr>
              <a:t>Choose three questions that you feel are most important.</a:t>
            </a:r>
          </a:p>
          <a:p>
            <a:pPr marL="228600" lvl="1" indent="0">
              <a:lnSpc>
                <a:spcPct val="100000"/>
              </a:lnSpc>
              <a:spcBef>
                <a:spcPts val="800"/>
              </a:spcBef>
            </a:pPr>
            <a:r>
              <a:rPr lang="en-US" altLang="en-US" sz="2800" dirty="0">
                <a:solidFill>
                  <a:srgbClr val="000000"/>
                </a:solidFill>
                <a:latin typeface="Century Gothic" panose="020B0502020202020204" pitchFamily="34" charset="0"/>
              </a:rPr>
              <a:t> While prioritizing, think about your Question Focus, </a:t>
            </a:r>
            <a:r>
              <a:rPr lang="en-US" altLang="en-US" sz="2800" i="1" dirty="0">
                <a:solidFill>
                  <a:srgbClr val="000000"/>
                </a:solidFill>
                <a:latin typeface="Century Gothic" panose="020B0502020202020204" pitchFamily="34" charset="0"/>
              </a:rPr>
              <a:t>Some students are not asking questions</a:t>
            </a:r>
            <a:r>
              <a:rPr lang="en-US" altLang="en-US" sz="2800" dirty="0">
                <a:latin typeface="Century Gothic" panose="020B0502020202020204" pitchFamily="34" charset="0"/>
              </a:rPr>
              <a:t>. </a:t>
            </a:r>
          </a:p>
          <a:p>
            <a:pPr marL="228600" lvl="1" indent="0">
              <a:lnSpc>
                <a:spcPct val="100000"/>
              </a:lnSpc>
              <a:spcBef>
                <a:spcPts val="800"/>
              </a:spcBef>
            </a:pPr>
            <a:r>
              <a:rPr lang="en-US" altLang="en-US" sz="2800" dirty="0">
                <a:solidFill>
                  <a:srgbClr val="000000"/>
                </a:solidFill>
                <a:latin typeface="Century Gothic" panose="020B0502020202020204" pitchFamily="34" charset="0"/>
              </a:rPr>
              <a:t>Then, think about why you chose those questions.</a:t>
            </a:r>
          </a:p>
        </p:txBody>
      </p:sp>
    </p:spTree>
    <p:extLst>
      <p:ext uri="{BB962C8B-B14F-4D97-AF65-F5344CB8AC3E}">
        <p14:creationId xmlns:p14="http://schemas.microsoft.com/office/powerpoint/2010/main" val="754669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39879" y="200909"/>
            <a:ext cx="10515600" cy="1325563"/>
          </a:xfrm>
        </p:spPr>
        <p:txBody>
          <a:bodyPr>
            <a:normAutofit/>
          </a:bodyPr>
          <a:lstStyle/>
          <a:p>
            <a:pPr eaLnBrk="1" hangingPunct="1"/>
            <a:r>
              <a:rPr lang="en-US" altLang="en-US" dirty="0">
                <a:latin typeface="Century Gothic" panose="020B0502020202020204" pitchFamily="34" charset="0"/>
              </a:rPr>
              <a:t>Action Plan</a:t>
            </a:r>
          </a:p>
        </p:txBody>
      </p:sp>
      <p:sp>
        <p:nvSpPr>
          <p:cNvPr id="111619" name="Content Placeholder 2"/>
          <p:cNvSpPr>
            <a:spLocks noGrp="1"/>
          </p:cNvSpPr>
          <p:nvPr>
            <p:ph idx="1"/>
          </p:nvPr>
        </p:nvSpPr>
        <p:spPr/>
        <p:txBody>
          <a:bodyPr/>
          <a:lstStyle/>
          <a:p>
            <a:pPr marL="0" indent="0">
              <a:buNone/>
            </a:pPr>
            <a:r>
              <a:rPr lang="en-US" altLang="en-US" sz="3200" dirty="0">
                <a:latin typeface="Century Gothic" panose="020B0502020202020204" pitchFamily="34" charset="0"/>
              </a:rPr>
              <a:t>Moving from priority questions into action steps.</a:t>
            </a:r>
          </a:p>
          <a:p>
            <a:pPr marL="0" indent="0">
              <a:spcBef>
                <a:spcPts val="1800"/>
              </a:spcBef>
              <a:buNone/>
            </a:pPr>
            <a:endParaRPr lang="en-US" altLang="en-US" sz="800" dirty="0">
              <a:latin typeface="Century Gothic" panose="020B0502020202020204" pitchFamily="34" charset="0"/>
            </a:endParaRPr>
          </a:p>
          <a:p>
            <a:pPr marL="0" indent="0">
              <a:spcBef>
                <a:spcPts val="1800"/>
              </a:spcBef>
              <a:buNone/>
            </a:pPr>
            <a:r>
              <a:rPr lang="en-US" altLang="en-US" sz="3200" dirty="0">
                <a:latin typeface="Century Gothic" panose="020B0502020202020204" pitchFamily="34" charset="0"/>
              </a:rPr>
              <a:t>In order to answer your priority questions:</a:t>
            </a:r>
          </a:p>
          <a:p>
            <a:pPr lvl="2">
              <a:spcBef>
                <a:spcPts val="1800"/>
              </a:spcBef>
            </a:pPr>
            <a:r>
              <a:rPr lang="en-US" altLang="en-US" sz="2800" dirty="0">
                <a:latin typeface="Century Gothic" panose="020B0502020202020204" pitchFamily="34" charset="0"/>
              </a:rPr>
              <a:t>What do you need to </a:t>
            </a:r>
            <a:r>
              <a:rPr lang="en-US" altLang="en-US" sz="2800" i="1" dirty="0">
                <a:latin typeface="Century Gothic" panose="020B0502020202020204" pitchFamily="34" charset="0"/>
              </a:rPr>
              <a:t>know</a:t>
            </a:r>
            <a:r>
              <a:rPr lang="en-US" altLang="en-US" sz="2800" dirty="0">
                <a:latin typeface="Century Gothic" panose="020B0502020202020204" pitchFamily="34" charset="0"/>
              </a:rPr>
              <a:t>? </a:t>
            </a:r>
            <a:r>
              <a:rPr lang="en-US" altLang="en-US" sz="2800" b="1" dirty="0">
                <a:latin typeface="Century Gothic" panose="020B0502020202020204" pitchFamily="34" charset="0"/>
              </a:rPr>
              <a:t>Information </a:t>
            </a:r>
          </a:p>
          <a:p>
            <a:pPr lvl="2">
              <a:spcBef>
                <a:spcPts val="1800"/>
              </a:spcBef>
            </a:pPr>
            <a:r>
              <a:rPr lang="en-US" altLang="en-US" sz="2800" dirty="0">
                <a:latin typeface="Century Gothic" panose="020B0502020202020204" pitchFamily="34" charset="0"/>
              </a:rPr>
              <a:t>What do you need to </a:t>
            </a:r>
            <a:r>
              <a:rPr lang="en-US" altLang="en-US" sz="2800" i="1" dirty="0">
                <a:latin typeface="Century Gothic" panose="020B0502020202020204" pitchFamily="34" charset="0"/>
              </a:rPr>
              <a:t>do</a:t>
            </a:r>
            <a:r>
              <a:rPr lang="en-US" altLang="en-US" sz="2800" dirty="0">
                <a:latin typeface="Century Gothic" panose="020B0502020202020204" pitchFamily="34" charset="0"/>
              </a:rPr>
              <a:t>? </a:t>
            </a:r>
            <a:r>
              <a:rPr lang="en-US" altLang="en-US" sz="2800" b="1" dirty="0">
                <a:latin typeface="Century Gothic" panose="020B0502020202020204" pitchFamily="34" charset="0"/>
              </a:rPr>
              <a:t>Tasks</a:t>
            </a:r>
          </a:p>
          <a:p>
            <a:pPr marL="0" indent="0">
              <a:spcBef>
                <a:spcPts val="1800"/>
              </a:spcBef>
              <a:buNone/>
            </a:pPr>
            <a:endParaRPr lang="en-US" altLang="en-US" sz="3200" dirty="0">
              <a:latin typeface="Century Gothic" panose="020B0502020202020204" pitchFamily="34" charset="0"/>
            </a:endParaRPr>
          </a:p>
          <a:p>
            <a:pPr marL="0" indent="0">
              <a:spcBef>
                <a:spcPts val="1800"/>
              </a:spcBef>
              <a:buNone/>
            </a:pPr>
            <a:r>
              <a:rPr lang="en-US" altLang="en-US" sz="3200" dirty="0">
                <a:latin typeface="Century Gothic" panose="020B0502020202020204" pitchFamily="34" charset="0"/>
              </a:rPr>
              <a:t>Write down a couple ideas you have.</a:t>
            </a:r>
          </a:p>
        </p:txBody>
      </p:sp>
    </p:spTree>
    <p:extLst>
      <p:ext uri="{BB962C8B-B14F-4D97-AF65-F5344CB8AC3E}">
        <p14:creationId xmlns:p14="http://schemas.microsoft.com/office/powerpoint/2010/main" val="2869186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739877" y="216310"/>
            <a:ext cx="10515600" cy="1325563"/>
          </a:xfrm>
        </p:spPr>
        <p:txBody>
          <a:bodyPr>
            <a:normAutofit/>
          </a:bodyPr>
          <a:lstStyle/>
          <a:p>
            <a:pPr eaLnBrk="1" hangingPunct="1"/>
            <a:r>
              <a:rPr lang="en-US" altLang="en-US" dirty="0">
                <a:latin typeface="Century Gothic" panose="020B0502020202020204" pitchFamily="34" charset="0"/>
              </a:rPr>
              <a:t>Share</a:t>
            </a:r>
          </a:p>
        </p:txBody>
      </p:sp>
      <p:sp>
        <p:nvSpPr>
          <p:cNvPr id="112643" name="Content Placeholder 2"/>
          <p:cNvSpPr>
            <a:spLocks noGrp="1"/>
          </p:cNvSpPr>
          <p:nvPr>
            <p:ph idx="1"/>
          </p:nvPr>
        </p:nvSpPr>
        <p:spPr>
          <a:xfrm>
            <a:off x="739877" y="2776043"/>
            <a:ext cx="10515600" cy="2850137"/>
          </a:xfrm>
        </p:spPr>
        <p:txBody>
          <a:bodyPr>
            <a:noAutofit/>
          </a:bodyPr>
          <a:lstStyle/>
          <a:p>
            <a:pPr marL="514350" lvl="0" indent="-514350">
              <a:spcBef>
                <a:spcPts val="0"/>
              </a:spcBef>
              <a:buClr>
                <a:schemeClr val="accent1"/>
              </a:buClr>
              <a:buSzPts val="2100"/>
              <a:buFont typeface="Rockwell"/>
              <a:buAutoNum type="arabicPeriod"/>
            </a:pPr>
            <a:r>
              <a:rPr lang="en-US" dirty="0">
                <a:solidFill>
                  <a:srgbClr val="000000"/>
                </a:solidFill>
                <a:latin typeface="Century Gothic" panose="020B0502020202020204" pitchFamily="34" charset="0"/>
                <a:ea typeface="Rockwell"/>
                <a:cs typeface="Rockwell"/>
                <a:sym typeface="Rockwell"/>
              </a:rPr>
              <a:t>One idea you had from your action plan</a:t>
            </a:r>
            <a:endParaRPr lang="en-US" dirty="0">
              <a:latin typeface="Century Gothic" panose="020B0502020202020204" pitchFamily="34" charset="0"/>
            </a:endParaRPr>
          </a:p>
          <a:p>
            <a:pPr marL="0" lvl="8" indent="0" algn="ctr">
              <a:spcBef>
                <a:spcPts val="2000"/>
              </a:spcBef>
              <a:buClr>
                <a:schemeClr val="accent1"/>
              </a:buClr>
              <a:buSzPts val="2100"/>
              <a:buNone/>
            </a:pPr>
            <a:r>
              <a:rPr lang="en-US" sz="2800" dirty="0">
                <a:solidFill>
                  <a:srgbClr val="000000"/>
                </a:solidFill>
                <a:latin typeface="Century Gothic" panose="020B0502020202020204" pitchFamily="34" charset="0"/>
                <a:ea typeface="Rockwell"/>
                <a:cs typeface="Rockwell"/>
                <a:sym typeface="Rockwell"/>
              </a:rPr>
              <a:t>- and - </a:t>
            </a:r>
          </a:p>
          <a:p>
            <a:pPr marL="514350" lvl="0" indent="-514350">
              <a:spcBef>
                <a:spcPts val="2000"/>
              </a:spcBef>
              <a:buClr>
                <a:schemeClr val="accent1"/>
              </a:buClr>
              <a:buSzPts val="2100"/>
              <a:buFont typeface="Rockwell"/>
              <a:buAutoNum type="arabicPeriod"/>
            </a:pPr>
            <a:r>
              <a:rPr lang="en-US" dirty="0">
                <a:solidFill>
                  <a:srgbClr val="000000"/>
                </a:solidFill>
                <a:latin typeface="Century Gothic" panose="020B0502020202020204" pitchFamily="34" charset="0"/>
                <a:ea typeface="Rockwell"/>
                <a:cs typeface="Rockwell"/>
                <a:sym typeface="Rockwell"/>
              </a:rPr>
              <a:t>The numbers of your three priority questions in your original sequence       (For ex: “2, 4, 7 out of 8 total”)</a:t>
            </a:r>
            <a:endParaRPr lang="en-US" dirty="0">
              <a:latin typeface="Century Gothic" panose="020B0502020202020204" pitchFamily="34" charset="0"/>
            </a:endParaRPr>
          </a:p>
        </p:txBody>
      </p:sp>
      <p:sp>
        <p:nvSpPr>
          <p:cNvPr id="2" name="Rectangle 1"/>
          <p:cNvSpPr/>
          <p:nvPr/>
        </p:nvSpPr>
        <p:spPr>
          <a:xfrm>
            <a:off x="739877" y="2022611"/>
            <a:ext cx="6182652" cy="523220"/>
          </a:xfrm>
          <a:prstGeom prst="rect">
            <a:avLst/>
          </a:prstGeom>
        </p:spPr>
        <p:txBody>
          <a:bodyPr wrap="none">
            <a:spAutoFit/>
          </a:bodyPr>
          <a:lstStyle/>
          <a:p>
            <a:r>
              <a:rPr lang="en-US" sz="2800" dirty="0">
                <a:solidFill>
                  <a:schemeClr val="dk1"/>
                </a:solidFill>
                <a:latin typeface="Century Gothic" panose="020B0502020202020204" pitchFamily="34" charset="0"/>
                <a:ea typeface="Rockwell"/>
                <a:cs typeface="Rockwell"/>
                <a:sym typeface="Rockwell"/>
              </a:rPr>
              <a:t>Using the Chat Box, please share:</a:t>
            </a:r>
            <a:endParaRPr lang="en-US" sz="2800" dirty="0">
              <a:latin typeface="Century Gothic" panose="020B0502020202020204" pitchFamily="34" charset="0"/>
            </a:endParaRPr>
          </a:p>
        </p:txBody>
      </p:sp>
    </p:spTree>
    <p:extLst>
      <p:ext uri="{BB962C8B-B14F-4D97-AF65-F5344CB8AC3E}">
        <p14:creationId xmlns:p14="http://schemas.microsoft.com/office/powerpoint/2010/main" val="229925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749711" y="210741"/>
            <a:ext cx="10515600" cy="1325563"/>
          </a:xfrm>
        </p:spPr>
        <p:txBody>
          <a:bodyPr>
            <a:normAutofit/>
          </a:bodyPr>
          <a:lstStyle/>
          <a:p>
            <a:pPr eaLnBrk="1" hangingPunct="1"/>
            <a:r>
              <a:rPr lang="en-US" altLang="en-US" dirty="0">
                <a:latin typeface="Century Gothic" panose="020B0502020202020204" pitchFamily="34" charset="0"/>
              </a:rPr>
              <a:t>Reflect</a:t>
            </a:r>
          </a:p>
        </p:txBody>
      </p:sp>
      <p:sp>
        <p:nvSpPr>
          <p:cNvPr id="49154" name="Content Placeholder 2"/>
          <p:cNvSpPr>
            <a:spLocks noGrp="1"/>
          </p:cNvSpPr>
          <p:nvPr>
            <p:ph idx="1"/>
          </p:nvPr>
        </p:nvSpPr>
        <p:spPr>
          <a:xfrm>
            <a:off x="838200" y="1825631"/>
            <a:ext cx="10515600" cy="2700979"/>
          </a:xfrm>
        </p:spPr>
        <p:txBody>
          <a:bodyPr>
            <a:normAutofit/>
          </a:bodyPr>
          <a:lstStyle/>
          <a:p>
            <a:pPr eaLnBrk="1" hangingPunct="1"/>
            <a:r>
              <a:rPr lang="en-US" altLang="en-US" sz="3000" dirty="0">
                <a:solidFill>
                  <a:srgbClr val="000000"/>
                </a:solidFill>
                <a:latin typeface="Century Gothic" panose="020B0502020202020204" pitchFamily="34" charset="0"/>
              </a:rPr>
              <a:t> </a:t>
            </a:r>
            <a:r>
              <a:rPr lang="en-US" altLang="en-US" sz="3200" dirty="0">
                <a:solidFill>
                  <a:srgbClr val="000000"/>
                </a:solidFill>
                <a:latin typeface="Century Gothic" panose="020B0502020202020204" pitchFamily="34" charset="0"/>
              </a:rPr>
              <a:t>What did you learn?</a:t>
            </a:r>
          </a:p>
          <a:p>
            <a:pPr eaLnBrk="1" hangingPunct="1"/>
            <a:r>
              <a:rPr lang="en-US" altLang="en-US" sz="3200" dirty="0">
                <a:solidFill>
                  <a:srgbClr val="000000"/>
                </a:solidFill>
                <a:latin typeface="Century Gothic" panose="020B0502020202020204" pitchFamily="34" charset="0"/>
              </a:rPr>
              <a:t> How did you learn it?</a:t>
            </a:r>
          </a:p>
        </p:txBody>
      </p:sp>
    </p:spTree>
    <p:extLst>
      <p:ext uri="{BB962C8B-B14F-4D97-AF65-F5344CB8AC3E}">
        <p14:creationId xmlns:p14="http://schemas.microsoft.com/office/powerpoint/2010/main" val="1135769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a:solidFill>
                  <a:schemeClr val="tx2"/>
                </a:solidFill>
                <a:latin typeface="Century Gothic" panose="020B0502020202020204" pitchFamily="34" charset="0"/>
              </a:rPr>
              <a:t>A Look Inside the Process</a:t>
            </a:r>
            <a:endParaRPr sz="4400" dirty="0">
              <a:solidFill>
                <a:schemeClr val="tx2"/>
              </a:solidFill>
              <a:latin typeface="Century Gothic" panose="020B0502020202020204" pitchFamily="34" charset="0"/>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latin typeface="Century Gothic" panose="020B0502020202020204" pitchFamily="34" charset="0"/>
              </a:rPr>
              <a:t>Question Focus</a:t>
            </a:r>
          </a:p>
          <a:p>
            <a:pPr marL="457200" indent="-457200">
              <a:spcBef>
                <a:spcPts val="0"/>
              </a:spcBef>
              <a:spcAft>
                <a:spcPts val="600"/>
              </a:spcAft>
              <a:buFont typeface="+mj-lt"/>
              <a:buAutoNum type="arabicParenR"/>
            </a:pPr>
            <a:r>
              <a:rPr lang="en-US" b="1" dirty="0">
                <a:latin typeface="Century Gothic" panose="020B0502020202020204" pitchFamily="34" charset="0"/>
              </a:rPr>
              <a:t>Produce</a:t>
            </a:r>
            <a:r>
              <a:rPr lang="en-US" dirty="0">
                <a:latin typeface="Century Gothic" panose="020B0502020202020204" pitchFamily="34" charset="0"/>
              </a:rPr>
              <a:t> Your Questions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Follow the rules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Number your questions</a:t>
            </a:r>
          </a:p>
          <a:p>
            <a:pPr marL="457200" indent="-457200">
              <a:spcBef>
                <a:spcPts val="0"/>
              </a:spcBef>
              <a:spcAft>
                <a:spcPts val="600"/>
              </a:spcAft>
              <a:buFont typeface="+mj-lt"/>
              <a:buAutoNum type="arabicParenR" startAt="3"/>
            </a:pPr>
            <a:r>
              <a:rPr lang="en-US" b="1" dirty="0">
                <a:latin typeface="Century Gothic" panose="020B0502020202020204" pitchFamily="34" charset="0"/>
              </a:rPr>
              <a:t>Improve</a:t>
            </a:r>
            <a:r>
              <a:rPr lang="en-US" dirty="0">
                <a:latin typeface="Century Gothic" panose="020B0502020202020204" pitchFamily="34" charset="0"/>
              </a:rPr>
              <a:t> Your Questions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Categorize questions as Closed or Open-ended</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Change questions from one type to another</a:t>
            </a:r>
          </a:p>
          <a:p>
            <a:pPr marL="457200" indent="-457200">
              <a:spcBef>
                <a:spcPts val="0"/>
              </a:spcBef>
              <a:spcAft>
                <a:spcPts val="600"/>
              </a:spcAft>
              <a:buFont typeface="+mj-lt"/>
              <a:buAutoNum type="arabicParenR" startAt="4"/>
            </a:pPr>
            <a:r>
              <a:rPr lang="en-US" b="1" dirty="0">
                <a:latin typeface="Century Gothic" panose="020B0502020202020204" pitchFamily="34" charset="0"/>
              </a:rPr>
              <a:t>Strategize</a:t>
            </a:r>
            <a:r>
              <a:rPr lang="en-US" dirty="0">
                <a:latin typeface="Century Gothic" panose="020B0502020202020204" pitchFamily="34" charset="0"/>
              </a:rPr>
              <a:t> </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Prioritize your questions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Action plan or discuss next steps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Share </a:t>
            </a:r>
          </a:p>
          <a:p>
            <a:pPr marL="457200" indent="-457200">
              <a:spcBef>
                <a:spcPts val="0"/>
              </a:spcBef>
              <a:spcAft>
                <a:spcPts val="600"/>
              </a:spcAft>
              <a:buFont typeface="+mj-lt"/>
              <a:buAutoNum type="arabicParenR" startAt="5"/>
            </a:pPr>
            <a:r>
              <a:rPr lang="en-US" b="1" dirty="0">
                <a:latin typeface="Century Gothic" panose="020B0502020202020204" pitchFamily="34" charset="0"/>
              </a:rPr>
              <a:t>Reflect</a:t>
            </a:r>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latin typeface="Century Gothic" panose="020B0502020202020204" pitchFamily="34" charset="0"/>
              </a:rPr>
              <a:t>Ask as many questions as you can</a:t>
            </a:r>
          </a:p>
          <a:p>
            <a:pPr marL="342900" indent="-342900" defTabSz="457200">
              <a:buFont typeface="+mj-lt"/>
              <a:buAutoNum type="arabicPeriod"/>
              <a:defRPr/>
            </a:pPr>
            <a:r>
              <a:rPr lang="en-US" dirty="0">
                <a:solidFill>
                  <a:prstClr val="black"/>
                </a:solidFill>
                <a:latin typeface="Century Gothic" panose="020B0502020202020204" pitchFamily="34" charset="0"/>
              </a:rPr>
              <a:t>Do not stop to discuss, judge or answer</a:t>
            </a:r>
          </a:p>
          <a:p>
            <a:pPr marL="342900" indent="-342900" defTabSz="457200">
              <a:buFont typeface="+mj-lt"/>
              <a:buAutoNum type="arabicPeriod"/>
              <a:defRPr/>
            </a:pPr>
            <a:r>
              <a:rPr lang="en-US" dirty="0">
                <a:solidFill>
                  <a:prstClr val="black"/>
                </a:solidFill>
                <a:latin typeface="Century Gothic" panose="020B0502020202020204" pitchFamily="34" charset="0"/>
              </a:rPr>
              <a:t>Record </a:t>
            </a:r>
            <a:r>
              <a:rPr lang="en-US" i="1" dirty="0">
                <a:solidFill>
                  <a:prstClr val="black"/>
                </a:solidFill>
                <a:latin typeface="Century Gothic" panose="020B0502020202020204" pitchFamily="34" charset="0"/>
              </a:rPr>
              <a:t>exactly</a:t>
            </a:r>
            <a:r>
              <a:rPr lang="en-US" dirty="0">
                <a:solidFill>
                  <a:prstClr val="black"/>
                </a:solidFill>
                <a:latin typeface="Century Gothic" panose="020B0502020202020204" pitchFamily="34" charset="0"/>
              </a:rPr>
              <a:t> as stated</a:t>
            </a:r>
          </a:p>
          <a:p>
            <a:pPr marL="342900" indent="-342900" defTabSz="457200">
              <a:buFont typeface="+mj-lt"/>
              <a:buAutoNum type="arabicPeriod"/>
              <a:defRPr/>
            </a:pPr>
            <a:r>
              <a:rPr lang="en-US" dirty="0">
                <a:solidFill>
                  <a:prstClr val="black"/>
                </a:solidFill>
                <a:latin typeface="Century Gothic" panose="020B0502020202020204" pitchFamily="34" charset="0"/>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latin typeface="Century Gothic" panose="020B0502020202020204" pitchFamily="34" charset="0"/>
              </a:rPr>
              <a:t>Closed-Ended:</a:t>
            </a:r>
          </a:p>
          <a:p>
            <a:pPr defTabSz="457200">
              <a:defRPr/>
            </a:pPr>
            <a:r>
              <a:rPr lang="en-US" dirty="0">
                <a:solidFill>
                  <a:prstClr val="black"/>
                </a:solidFill>
                <a:latin typeface="Century Gothic" panose="020B0502020202020204" pitchFamily="34" charset="0"/>
              </a:rPr>
              <a:t>Answered with “yes,” “no” or one word</a:t>
            </a:r>
          </a:p>
          <a:p>
            <a:pPr defTabSz="457200">
              <a:defRPr/>
            </a:pPr>
            <a:endParaRPr lang="en-US" dirty="0">
              <a:solidFill>
                <a:prstClr val="black"/>
              </a:solidFill>
              <a:latin typeface="Century Gothic" panose="020B0502020202020204" pitchFamily="34" charset="0"/>
            </a:endParaRPr>
          </a:p>
          <a:p>
            <a:pPr defTabSz="457200">
              <a:defRPr/>
            </a:pPr>
            <a:r>
              <a:rPr lang="en-US" b="1" dirty="0">
                <a:solidFill>
                  <a:prstClr val="black"/>
                </a:solidFill>
                <a:latin typeface="Century Gothic" panose="020B0502020202020204" pitchFamily="34" charset="0"/>
              </a:rPr>
              <a:t>Open-Ended: </a:t>
            </a:r>
            <a:r>
              <a:rPr lang="en-US" dirty="0">
                <a:solidFill>
                  <a:prstClr val="black"/>
                </a:solidFill>
                <a:latin typeface="Century Gothic" panose="020B0502020202020204" pitchFamily="34" charset="0"/>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Source: The Right Question Institute	</a:t>
            </a:r>
            <a:r>
              <a:rPr kumimoji="0" lang="en-US" sz="1400" b="0" i="0" u="sng" strike="noStrike" kern="1200" cap="none" spc="0" normalizeH="0" baseline="0" noProof="0" dirty="0">
                <a:ln>
                  <a:noFill/>
                </a:ln>
                <a:solidFill>
                  <a:srgbClr val="0000FF"/>
                </a:solidFill>
                <a:effectLst/>
                <a:uLnTx/>
                <a:uFillTx/>
                <a:latin typeface="Rockwell"/>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latin typeface="Century Gothic" panose="020B0502020202020204" pitchFamily="34" charset="0"/>
              </a:rPr>
              <a:t>Three</a:t>
            </a:r>
            <a:r>
              <a:rPr lang="en-US" sz="4400" dirty="0">
                <a:solidFill>
                  <a:srgbClr val="000000"/>
                </a:solidFill>
                <a:latin typeface="Century Gothic" panose="020B0502020202020204" pitchFamily="34" charset="0"/>
              </a:rPr>
              <a:t> thinking abilities </a:t>
            </a:r>
          </a:p>
          <a:p>
            <a:pPr marL="228600" lvl="1" indent="0" algn="ctr">
              <a:buNone/>
            </a:pPr>
            <a:r>
              <a:rPr lang="en-US" sz="4400" dirty="0">
                <a:solidFill>
                  <a:srgbClr val="000000"/>
                </a:solidFill>
                <a:latin typeface="Century Gothic" panose="020B0502020202020204" pitchFamily="34" charset="0"/>
              </a:rPr>
              <a:t>with </a:t>
            </a:r>
            <a:r>
              <a:rPr lang="en-US" sz="4400" u="sng" dirty="0">
                <a:solidFill>
                  <a:srgbClr val="000000"/>
                </a:solidFill>
                <a:latin typeface="Century Gothic" panose="020B0502020202020204" pitchFamily="34" charset="0"/>
              </a:rPr>
              <a:t>one</a:t>
            </a:r>
            <a:r>
              <a:rPr lang="en-US" sz="4400" dirty="0">
                <a:solidFill>
                  <a:srgbClr val="000000"/>
                </a:solidFill>
                <a:latin typeface="Century Gothic" panose="020B0502020202020204" pitchFamily="34" charset="0"/>
              </a:rPr>
              <a:t> process</a:t>
            </a:r>
          </a:p>
        </p:txBody>
      </p:sp>
    </p:spTree>
    <p:extLst>
      <p:ext uri="{BB962C8B-B14F-4D97-AF65-F5344CB8AC3E}">
        <p14:creationId xmlns:p14="http://schemas.microsoft.com/office/powerpoint/2010/main" val="1118519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a:solidFill>
                    <a:srgbClr val="000000"/>
                  </a:solidFill>
                  <a:latin typeface="Century Gothic" panose="020B0502020202020204" pitchFamily="34" charset="0"/>
                  <a:sym typeface="Gill Sans" charset="0"/>
                </a:rPr>
                <a:t>Divergent </a:t>
              </a:r>
            </a:p>
            <a:p>
              <a:pPr algn="ctr" defTabSz="457200">
                <a:defRPr/>
              </a:pPr>
              <a:r>
                <a:rPr lang="en-US" sz="4000" b="1" dirty="0">
                  <a:solidFill>
                    <a:srgbClr val="000000"/>
                  </a:solidFill>
                  <a:latin typeface="Century Gothic" panose="020B0502020202020204" pitchFamily="34" charset="0"/>
                  <a:ea typeface="ヒラギノ角ゴ ProN W6" charset="-128"/>
                  <a:cs typeface="ヒラギノ角ゴ ProN W6" charset="-128"/>
                  <a:sym typeface="Gill Sans" charset="0"/>
                </a:rPr>
                <a:t>Thinking</a:t>
              </a: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latin typeface="Century Gothic" panose="020B0502020202020204" pitchFamily="34" charset="0"/>
              </a:rPr>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a:latin typeface="Century Gothic" panose="020B0502020202020204" pitchFamily="34" charset="0"/>
              </a:rPr>
              <a:t>Access RQI’s Free Additional Resources</a:t>
            </a:r>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Century Gothic" panose="020B0502020202020204" pitchFamily="34" charset="0"/>
            </a:endParaRPr>
          </a:p>
          <a:p>
            <a:pPr marL="0" indent="0">
              <a:spcBef>
                <a:spcPts val="0"/>
              </a:spcBef>
              <a:buNone/>
              <a:defRPr/>
            </a:pPr>
            <a:r>
              <a:rPr lang="en-US" altLang="en-US" sz="3200" b="1" dirty="0">
                <a:latin typeface="Century Gothic" panose="020B0502020202020204" pitchFamily="34" charset="0"/>
              </a:rPr>
              <a:t>https://</a:t>
            </a:r>
            <a:r>
              <a:rPr lang="en-US" altLang="en-US" sz="3200" b="1" dirty="0" err="1">
                <a:latin typeface="Century Gothic" panose="020B0502020202020204" pitchFamily="34" charset="0"/>
              </a:rPr>
              <a:t>rightquestion.org</a:t>
            </a:r>
            <a:r>
              <a:rPr lang="en-US" altLang="en-US" sz="3200" b="1" dirty="0">
                <a:latin typeface="Century Gothic" panose="020B0502020202020204" pitchFamily="34" charset="0"/>
              </a:rPr>
              <a:t>/education/resources</a:t>
            </a:r>
            <a:endParaRPr lang="en-US" sz="3200" b="1" dirty="0">
              <a:latin typeface="Century Gothic" panose="020B0502020202020204" pitchFamily="34"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Classroom</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Examples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entury Gothic" panose="020B0502020202020204" pitchFamily="34" charset="0"/>
              </a:rPr>
              <a:t>Instructional Videos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Planning</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Tools &amp;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Templates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2740670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latin typeface="Century Gothic" panose="020B0502020202020204" pitchFamily="34" charset="0"/>
              </a:rPr>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a:solidFill>
                    <a:srgbClr val="000000"/>
                  </a:solidFill>
                  <a:latin typeface="Century Gothic" panose="020B0502020202020204" pitchFamily="34" charset="0"/>
                  <a:sym typeface="Gill Sans" charset="0"/>
                </a:rPr>
                <a:t>Convergent</a:t>
              </a:r>
            </a:p>
            <a:p>
              <a:pPr algn="ctr" defTabSz="457200">
                <a:defRPr/>
              </a:pPr>
              <a:r>
                <a:rPr lang="en-US" sz="4000" b="1" dirty="0">
                  <a:solidFill>
                    <a:srgbClr val="000000"/>
                  </a:solidFill>
                  <a:latin typeface="Century Gothic" panose="020B0502020202020204" pitchFamily="34" charset="0"/>
                  <a:ea typeface="ヒラギノ角ゴ ProN W6" charset="-128"/>
                  <a:cs typeface="ヒラギノ角ゴ ProN W6" charset="-128"/>
                  <a:sym typeface="Gill Sans" charset="0"/>
                </a:rPr>
                <a:t>Thinking</a:t>
              </a: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a:solidFill>
                  <a:srgbClr val="000000"/>
                </a:solidFill>
                <a:latin typeface="Century Gothic" panose="020B0502020202020204" pitchFamily="34" charset="0"/>
              </a:rPr>
              <a:t>Metacognition</a:t>
            </a:r>
          </a:p>
        </p:txBody>
      </p:sp>
      <p:sp>
        <p:nvSpPr>
          <p:cNvPr id="78852" name="Title 1"/>
          <p:cNvSpPr>
            <a:spLocks noGrp="1"/>
          </p:cNvSpPr>
          <p:nvPr>
            <p:ph type="title"/>
          </p:nvPr>
        </p:nvSpPr>
        <p:spPr/>
        <p:txBody>
          <a:bodyPr/>
          <a:lstStyle/>
          <a:p>
            <a:pPr eaLnBrk="1" hangingPunct="1"/>
            <a:r>
              <a:rPr lang="en-US" dirty="0">
                <a:latin typeface="Century Gothic" panose="020B0502020202020204" pitchFamily="34" charset="0"/>
              </a:rPr>
              <a:t>Thinking about Thinking</a:t>
            </a:r>
          </a:p>
        </p:txBody>
      </p:sp>
      <p:pic>
        <p:nvPicPr>
          <p:cNvPr id="9" name="Picture 2">
            <a:extLst>
              <a:ext uri="{FF2B5EF4-FFF2-40B4-BE49-F238E27FC236}">
                <a16:creationId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Explore Real Classroom Examples &amp; Applications</a:t>
            </a:r>
            <a:endParaRPr lang="en-US" b="1"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1324519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latin typeface="Century Gothic" panose="020B0502020202020204" pitchFamily="34" charset="0"/>
              </a:rPr>
              <a:t>Exploring Classroom Examples</a:t>
            </a:r>
            <a:endParaRPr lang="en-US" altLang="en-US" sz="4400" dirty="0">
              <a:solidFill>
                <a:schemeClr val="tx2"/>
              </a:solidFill>
              <a:latin typeface="Century Gothic" panose="020B0502020202020204" pitchFamily="34"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1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gn="ctr">
              <a:lnSpc>
                <a:spcPct val="100000"/>
              </a:lnSpc>
              <a:buSzPts val="4400"/>
            </a:pPr>
            <a:r>
              <a:rPr lang="en-US" sz="4400" b="0" dirty="0">
                <a:latin typeface="Century Gothic" panose="020B0502020202020204" pitchFamily="34" charset="0"/>
              </a:rPr>
              <a:t>Classroom Example: </a:t>
            </a:r>
            <a:br>
              <a:rPr lang="en-US" sz="4400" b="0" dirty="0">
                <a:latin typeface="Century Gothic" panose="020B0502020202020204" pitchFamily="34" charset="0"/>
              </a:rPr>
            </a:br>
            <a:r>
              <a:rPr lang="en-US" sz="4400" b="0" dirty="0">
                <a:latin typeface="Century Gothic" panose="020B0502020202020204" pitchFamily="34" charset="0"/>
              </a:rPr>
              <a:t>Kindergarten</a:t>
            </a:r>
            <a:endParaRPr b="0" dirty="0">
              <a:latin typeface="Century Gothic" panose="020B0502020202020204" pitchFamily="34" charset="0"/>
            </a:endParaRPr>
          </a:p>
        </p:txBody>
      </p:sp>
      <p:sp>
        <p:nvSpPr>
          <p:cNvPr id="1045" name="Google Shape;1045;p116"/>
          <p:cNvSpPr txBox="1">
            <a:spLocks noGrp="1"/>
          </p:cNvSpPr>
          <p:nvPr>
            <p:ph idx="1"/>
          </p:nvPr>
        </p:nvSpPr>
        <p:spPr>
          <a:xfrm>
            <a:off x="838200" y="2400055"/>
            <a:ext cx="10515600" cy="2441575"/>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spcAft>
                <a:spcPts val="600"/>
              </a:spcAft>
              <a:buSzPts val="2250"/>
              <a:buNone/>
            </a:pPr>
            <a:r>
              <a:rPr lang="en-US" sz="3000" u="sng" dirty="0">
                <a:solidFill>
                  <a:schemeClr val="dk1"/>
                </a:solidFill>
                <a:latin typeface="Century Gothic" panose="020B0502020202020204" pitchFamily="34" charset="0"/>
              </a:rPr>
              <a:t>Teacher</a:t>
            </a:r>
            <a:r>
              <a:rPr lang="en-US" sz="3000" dirty="0">
                <a:solidFill>
                  <a:schemeClr val="dk1"/>
                </a:solidFill>
                <a:latin typeface="Century Gothic" panose="020B0502020202020204" pitchFamily="34" charset="0"/>
              </a:rPr>
              <a:t>: Jennifer Shaffer, Walkersville, MD</a:t>
            </a:r>
            <a:endParaRPr dirty="0">
              <a:latin typeface="Century Gothic" panose="020B0502020202020204" pitchFamily="34" charset="0"/>
            </a:endParaRPr>
          </a:p>
          <a:p>
            <a:pPr marL="0" indent="0">
              <a:lnSpc>
                <a:spcPct val="100000"/>
              </a:lnSpc>
              <a:spcAft>
                <a:spcPts val="600"/>
              </a:spcAft>
              <a:buSzPts val="2250"/>
              <a:buNone/>
            </a:pPr>
            <a:r>
              <a:rPr lang="en-US" sz="3000" u="sng" dirty="0">
                <a:solidFill>
                  <a:schemeClr val="dk1"/>
                </a:solidFill>
                <a:latin typeface="Century Gothic" panose="020B0502020202020204" pitchFamily="34" charset="0"/>
              </a:rPr>
              <a:t>Topic</a:t>
            </a:r>
            <a:r>
              <a:rPr lang="en-US" sz="3000" dirty="0">
                <a:solidFill>
                  <a:schemeClr val="dk1"/>
                </a:solidFill>
                <a:latin typeface="Century Gothic" panose="020B0502020202020204" pitchFamily="34" charset="0"/>
              </a:rPr>
              <a:t>: Non-fiction literacy</a:t>
            </a:r>
            <a:endParaRPr dirty="0">
              <a:latin typeface="Century Gothic" panose="020B0502020202020204" pitchFamily="34" charset="0"/>
            </a:endParaRPr>
          </a:p>
          <a:p>
            <a:pPr marL="0" indent="0">
              <a:lnSpc>
                <a:spcPct val="100000"/>
              </a:lnSpc>
              <a:spcAft>
                <a:spcPts val="600"/>
              </a:spcAft>
              <a:buSzPts val="2250"/>
              <a:buNone/>
            </a:pPr>
            <a:r>
              <a:rPr lang="en-US" sz="3000" u="sng" dirty="0">
                <a:solidFill>
                  <a:schemeClr val="dk1"/>
                </a:solidFill>
                <a:latin typeface="Century Gothic" panose="020B0502020202020204" pitchFamily="34" charset="0"/>
              </a:rPr>
              <a:t>Purpose</a:t>
            </a:r>
            <a:r>
              <a:rPr lang="en-US" sz="3000" dirty="0">
                <a:solidFill>
                  <a:schemeClr val="dk1"/>
                </a:solidFill>
                <a:latin typeface="Century Gothic" panose="020B0502020202020204" pitchFamily="34" charset="0"/>
              </a:rPr>
              <a:t>: To engage students prior to reading a nonfiction text about alligators</a:t>
            </a:r>
            <a:endParaRPr dirty="0">
              <a:latin typeface="Century Gothic" panose="020B0502020202020204" pitchFamily="34" charset="0"/>
            </a:endParaRPr>
          </a:p>
          <a:p>
            <a:pPr marL="228600" indent="-85725">
              <a:lnSpc>
                <a:spcPct val="100000"/>
              </a:lnSpc>
              <a:buSzPts val="2250"/>
              <a:buNone/>
            </a:pPr>
            <a:endParaRPr sz="3000" dirty="0">
              <a:latin typeface="Century Gothic" panose="020B0502020202020204" pitchFamily="34" charset="0"/>
            </a:endParaRPr>
          </a:p>
        </p:txBody>
      </p:sp>
    </p:spTree>
    <p:extLst>
      <p:ext uri="{BB962C8B-B14F-4D97-AF65-F5344CB8AC3E}">
        <p14:creationId xmlns:p14="http://schemas.microsoft.com/office/powerpoint/2010/main" val="3717298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17"/>
          <p:cNvSpPr txBox="1">
            <a:spLocks noGrp="1"/>
          </p:cNvSpPr>
          <p:nvPr>
            <p:ph type="title"/>
          </p:nvPr>
        </p:nvSpPr>
        <p:spPr>
          <a:xfrm>
            <a:off x="904613" y="330239"/>
            <a:ext cx="10515600" cy="1325563"/>
          </a:xfrm>
          <a:prstGeom prst="rect">
            <a:avLst/>
          </a:prstGeom>
          <a:noFill/>
          <a:ln>
            <a:noFill/>
          </a:ln>
        </p:spPr>
        <p:txBody>
          <a:bodyPr spcFirstLastPara="1" vert="horz" wrap="square" lIns="91425" tIns="45700" rIns="91425" bIns="45700" rtlCol="0" anchor="t" anchorCtr="0">
            <a:noAutofit/>
          </a:bodyPr>
          <a:lstStyle/>
          <a:p>
            <a:pPr>
              <a:lnSpc>
                <a:spcPct val="100000"/>
              </a:lnSpc>
              <a:buClr>
                <a:srgbClr val="629DD1"/>
              </a:buClr>
              <a:buSzPts val="4000"/>
            </a:pPr>
            <a:r>
              <a:rPr lang="en-US" b="0" dirty="0">
                <a:latin typeface="Century Gothic" panose="020B0502020202020204" pitchFamily="34" charset="0"/>
              </a:rPr>
              <a:t>Question Focus</a:t>
            </a:r>
            <a:endParaRPr b="0" dirty="0">
              <a:latin typeface="Century Gothic" panose="020B0502020202020204" pitchFamily="34" charset="0"/>
            </a:endParaRPr>
          </a:p>
        </p:txBody>
      </p:sp>
      <p:pic>
        <p:nvPicPr>
          <p:cNvPr id="1051" name="Google Shape;1051;p117" descr="\\fcps.org\fcps\Redirection\Central Offices\Professional Dev\jay.corrigan\My Documents\My Pictures\alligator-babies-texas_62971_990x742.jpg"/>
          <p:cNvPicPr preferRelativeResize="0">
            <a:picLocks noGrp="1"/>
          </p:cNvPicPr>
          <p:nvPr>
            <p:ph type="body" idx="4294967295"/>
          </p:nvPr>
        </p:nvPicPr>
        <p:blipFill rotWithShape="1">
          <a:blip r:embed="rId3">
            <a:alphaModFix/>
          </a:blip>
          <a:srcRect/>
          <a:stretch/>
        </p:blipFill>
        <p:spPr>
          <a:xfrm>
            <a:off x="1701478" y="1472878"/>
            <a:ext cx="7847636" cy="4719577"/>
          </a:xfrm>
          <a:prstGeom prst="rect">
            <a:avLst/>
          </a:prstGeom>
          <a:noFill/>
          <a:ln>
            <a:noFill/>
          </a:ln>
        </p:spPr>
      </p:pic>
      <p:sp>
        <p:nvSpPr>
          <p:cNvPr id="1052" name="Google Shape;1052;p117"/>
          <p:cNvSpPr txBox="1"/>
          <p:nvPr/>
        </p:nvSpPr>
        <p:spPr>
          <a:xfrm>
            <a:off x="7416101" y="6391948"/>
            <a:ext cx="4887300" cy="369300"/>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US" u="sng">
                <a:solidFill>
                  <a:schemeClr val="hlink"/>
                </a:solidFill>
                <a:latin typeface="Century Gothic" panose="020B0502020202020204" pitchFamily="34" charset="0"/>
                <a:ea typeface="Rockwell"/>
                <a:cs typeface="Rockwell"/>
                <a:sym typeface="Rockwell"/>
                <a:hlinkClick r:id="rId4"/>
              </a:rPr>
              <a:t>Photograph by </a:t>
            </a:r>
            <a:r>
              <a:rPr lang="en-US" u="sng" dirty="0">
                <a:solidFill>
                  <a:schemeClr val="hlink"/>
                </a:solidFill>
                <a:latin typeface="Century Gothic" panose="020B0502020202020204" pitchFamily="34" charset="0"/>
                <a:ea typeface="Rockwell"/>
                <a:cs typeface="Rockwell"/>
                <a:sym typeface="Rockwell"/>
                <a:hlinkClick r:id="rId4"/>
              </a:rPr>
              <a:t>Nuwan Samaranayake, 2013</a:t>
            </a:r>
            <a:endParaRPr dirty="0">
              <a:solidFill>
                <a:srgbClr val="000000"/>
              </a:solidFill>
              <a:latin typeface="Century Gothic" panose="020B0502020202020204" pitchFamily="34" charset="0"/>
              <a:ea typeface="Rockwell"/>
              <a:cs typeface="Rockwell"/>
              <a:sym typeface="Rockwell"/>
            </a:endParaRPr>
          </a:p>
        </p:txBody>
      </p:sp>
    </p:spTree>
    <p:extLst>
      <p:ext uri="{BB962C8B-B14F-4D97-AF65-F5344CB8AC3E}">
        <p14:creationId xmlns:p14="http://schemas.microsoft.com/office/powerpoint/2010/main" val="24699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a:bodyPr>
          <a:lstStyle/>
          <a:p>
            <a:r>
              <a:rPr lang="en-US" b="0" dirty="0">
                <a:latin typeface="Century Gothic" panose="020B0502020202020204" pitchFamily="34" charset="0"/>
              </a:rPr>
              <a:t>Student Questions</a:t>
            </a:r>
          </a:p>
        </p:txBody>
      </p:sp>
      <p:sp>
        <p:nvSpPr>
          <p:cNvPr id="58370" name="Content Placeholder 2"/>
          <p:cNvSpPr>
            <a:spLocks noGrp="1"/>
          </p:cNvSpPr>
          <p:nvPr>
            <p:ph sz="half" idx="4294967295"/>
          </p:nvPr>
        </p:nvSpPr>
        <p:spPr>
          <a:xfrm>
            <a:off x="893039" y="1685020"/>
            <a:ext cx="4324210" cy="4553733"/>
          </a:xfrm>
        </p:spPr>
        <p:txBody>
          <a:bodyPr>
            <a:noAutofit/>
          </a:bodyPr>
          <a:lstStyle/>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Is the alligator camouflaged?</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Why do the babies have stripes?</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Are those baby crocodiles?</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Is it a mom or dad crocodile?</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What is the green stuff?</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Why are they in the water so low?</a:t>
            </a:r>
          </a:p>
          <a:p>
            <a:pPr marL="514350" indent="-514350">
              <a:spcBef>
                <a:spcPts val="800"/>
              </a:spcBef>
              <a:buFont typeface="Arial" charset="0"/>
              <a:buAutoNum type="arabicPeriod"/>
              <a:defRPr/>
            </a:pPr>
            <a:endParaRPr lang="en-US" sz="2400" dirty="0">
              <a:solidFill>
                <a:srgbClr val="595959"/>
              </a:solidFill>
              <a:latin typeface="Century Gothic" panose="020B0502020202020204" pitchFamily="34" charset="0"/>
              <a:cs typeface="Gill Sans"/>
            </a:endParaRPr>
          </a:p>
        </p:txBody>
      </p:sp>
      <p:sp>
        <p:nvSpPr>
          <p:cNvPr id="2" name="Content Placeholder 1"/>
          <p:cNvSpPr>
            <a:spLocks noGrp="1"/>
          </p:cNvSpPr>
          <p:nvPr>
            <p:ph sz="half" idx="4294967295"/>
          </p:nvPr>
        </p:nvSpPr>
        <p:spPr>
          <a:xfrm>
            <a:off x="6065134" y="2686375"/>
            <a:ext cx="4575858" cy="4140200"/>
          </a:xfrm>
        </p:spPr>
        <p:txBody>
          <a:bodyPr>
            <a:noAutofit/>
          </a:bodyPr>
          <a:lstStyle/>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Where are they going?</a:t>
            </a:r>
          </a:p>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Why are the baby alligator’s eyes white and the mom’s black?</a:t>
            </a:r>
          </a:p>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Why are baby alligators on top of the momma alligator?</a:t>
            </a:r>
          </a:p>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Why does momma or daddy have bumps on them?</a:t>
            </a:r>
          </a:p>
        </p:txBody>
      </p:sp>
      <p:pic>
        <p:nvPicPr>
          <p:cNvPr id="38916" name="Picture 2" descr="\\fcps.org\fcps\Redirection\Central Offices\Professional Dev\jay.corrigan\My Documents\My Pictures\alligator-babies-texas_62971_990x742.jpg"/>
          <p:cNvPicPr>
            <a:picLocks noChangeAspect="1" noChangeArrowheads="1"/>
          </p:cNvPicPr>
          <p:nvPr/>
        </p:nvPicPr>
        <p:blipFill>
          <a:blip r:embed="rId2">
            <a:extLst>
              <a:ext uri="{28A0092B-C50C-407E-A947-70E740481C1C}">
                <a14:useLocalDpi xmlns:a14="http://schemas.microsoft.com/office/drawing/2010/main" val="0"/>
              </a:ext>
            </a:extLst>
          </a:blip>
          <a:srcRect t="13406" b="13406"/>
          <a:stretch>
            <a:fillRect/>
          </a:stretch>
        </p:blipFill>
        <p:spPr bwMode="auto">
          <a:xfrm>
            <a:off x="6249988" y="146051"/>
            <a:ext cx="4125912" cy="22637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68235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37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20329" y="496752"/>
            <a:ext cx="10515600" cy="1325563"/>
          </a:xfrm>
          <a:prstGeom prst="rect">
            <a:avLst/>
          </a:prstGeom>
          <a:noFill/>
          <a:ln>
            <a:noFill/>
          </a:ln>
        </p:spPr>
        <p:txBody>
          <a:bodyPr vert="horz" lIns="91425" tIns="45700" rIns="91425" bIns="45700" rtlCol="0" anchor="t" anchorCtr="0">
            <a:noAutofit/>
          </a:bodyPr>
          <a:lstStyle/>
          <a:p>
            <a:pPr algn="ctr">
              <a:lnSpc>
                <a:spcPct val="100000"/>
              </a:lnSpc>
              <a:spcBef>
                <a:spcPts val="0"/>
              </a:spcBef>
              <a:buClr>
                <a:schemeClr val="accent1"/>
              </a:buClr>
              <a:buSzPct val="25000"/>
            </a:pPr>
            <a:r>
              <a:rPr lang="en-US" dirty="0">
                <a:latin typeface="Century Gothic" panose="020B0502020202020204" pitchFamily="34" charset="0"/>
                <a:ea typeface="Rockwell" charset="0"/>
                <a:cs typeface="Rockwell" charset="0"/>
                <a:sym typeface="Rokkitt"/>
              </a:rPr>
              <a:t>Classroom Example:</a:t>
            </a:r>
            <a:r>
              <a:rPr lang="en-US" dirty="0">
                <a:latin typeface="Century Gothic" panose="020B0502020202020204" pitchFamily="34" charset="0"/>
                <a:ea typeface="Rockwell" charset="0"/>
                <a:cs typeface="Rockwell" charset="0"/>
              </a:rPr>
              <a:t> </a:t>
            </a:r>
            <a:r>
              <a:rPr lang="en-US" dirty="0">
                <a:latin typeface="Century Gothic" panose="020B0502020202020204" pitchFamily="34" charset="0"/>
                <a:ea typeface="Rockwell" charset="0"/>
                <a:cs typeface="Rockwell" charset="0"/>
                <a:sym typeface="Rokkitt"/>
              </a:rPr>
              <a:t>4</a:t>
            </a:r>
            <a:r>
              <a:rPr lang="en-US" baseline="30000" dirty="0">
                <a:latin typeface="Century Gothic" panose="020B0502020202020204" pitchFamily="34" charset="0"/>
                <a:ea typeface="Rockwell" charset="0"/>
                <a:cs typeface="Rockwell" charset="0"/>
                <a:sym typeface="Rokkitt"/>
              </a:rPr>
              <a:t>th</a:t>
            </a:r>
            <a:r>
              <a:rPr lang="en-US" dirty="0">
                <a:latin typeface="Century Gothic" panose="020B0502020202020204" pitchFamily="34" charset="0"/>
                <a:ea typeface="Rockwell" charset="0"/>
                <a:cs typeface="Rockwell" charset="0"/>
                <a:sym typeface="Rokkitt"/>
              </a:rPr>
              <a:t> Grade</a:t>
            </a:r>
          </a:p>
        </p:txBody>
      </p:sp>
      <p:sp>
        <p:nvSpPr>
          <p:cNvPr id="450" name="Shape 450"/>
          <p:cNvSpPr txBox="1">
            <a:spLocks noGrp="1"/>
          </p:cNvSpPr>
          <p:nvPr>
            <p:ph idx="1"/>
          </p:nvPr>
        </p:nvSpPr>
        <p:spPr>
          <a:xfrm>
            <a:off x="1146072" y="1810885"/>
            <a:ext cx="9899856" cy="4237916"/>
          </a:xfrm>
          <a:prstGeom prst="rect">
            <a:avLst/>
          </a:prstGeom>
          <a:noFill/>
          <a:ln>
            <a:noFill/>
          </a:ln>
        </p:spPr>
        <p:txBody>
          <a:bodyPr vert="horz" lIns="91425" tIns="45700" rIns="91425" bIns="45700" rtlCol="0" anchor="t" anchorCtr="0">
            <a:noAutofit/>
          </a:bodyPr>
          <a:lstStyle/>
          <a:p>
            <a:pPr marL="0" indent="0">
              <a:lnSpc>
                <a:spcPct val="150000"/>
              </a:lnSpc>
              <a:buNone/>
            </a:pPr>
            <a:r>
              <a:rPr lang="en-US" sz="3200" u="sng" dirty="0">
                <a:latin typeface="Century Gothic" panose="020B0502020202020204" pitchFamily="34" charset="0"/>
              </a:rPr>
              <a:t>Teacher:</a:t>
            </a:r>
            <a:r>
              <a:rPr lang="en-US" sz="3200" dirty="0">
                <a:latin typeface="Century Gothic" panose="020B0502020202020204" pitchFamily="34" charset="0"/>
              </a:rPr>
              <a:t> Deirdre </a:t>
            </a:r>
            <a:r>
              <a:rPr lang="en-US" sz="3200" dirty="0" err="1">
                <a:latin typeface="Century Gothic" panose="020B0502020202020204" pitchFamily="34" charset="0"/>
              </a:rPr>
              <a:t>Brotherson</a:t>
            </a:r>
            <a:r>
              <a:rPr lang="en-US" sz="3200" dirty="0">
                <a:latin typeface="Century Gothic" panose="020B0502020202020204" pitchFamily="34" charset="0"/>
              </a:rPr>
              <a:t>, Hooksett, NH</a:t>
            </a:r>
          </a:p>
          <a:p>
            <a:pPr marL="0" indent="0">
              <a:lnSpc>
                <a:spcPct val="150000"/>
              </a:lnSpc>
              <a:buNone/>
            </a:pPr>
            <a:r>
              <a:rPr lang="en-US" sz="3200" u="sng" dirty="0">
                <a:latin typeface="Century Gothic" panose="020B0502020202020204" pitchFamily="34" charset="0"/>
              </a:rPr>
              <a:t>Topic:</a:t>
            </a:r>
            <a:r>
              <a:rPr lang="en-US" sz="3200" dirty="0">
                <a:latin typeface="Century Gothic" panose="020B0502020202020204" pitchFamily="34" charset="0"/>
              </a:rPr>
              <a:t> Math unit on variables</a:t>
            </a:r>
          </a:p>
          <a:p>
            <a:pPr marL="0" indent="0">
              <a:lnSpc>
                <a:spcPct val="100000"/>
              </a:lnSpc>
              <a:buNone/>
            </a:pPr>
            <a:r>
              <a:rPr lang="en-US" sz="3200" u="sng" dirty="0">
                <a:latin typeface="Century Gothic" panose="020B0502020202020204" pitchFamily="34" charset="0"/>
              </a:rPr>
              <a:t>Purpose:</a:t>
            </a:r>
            <a:r>
              <a:rPr lang="en-US" sz="3200" dirty="0">
                <a:latin typeface="Century Gothic" panose="020B0502020202020204" pitchFamily="34" charset="0"/>
              </a:rPr>
              <a:t> To engage students at the start of a unit on variables and assess their current skill level</a:t>
            </a:r>
          </a:p>
          <a:p>
            <a:pPr>
              <a:lnSpc>
                <a:spcPct val="150000"/>
              </a:lnSpc>
              <a:spcBef>
                <a:spcPts val="2000"/>
              </a:spcBef>
              <a:buClr>
                <a:schemeClr val="accent1"/>
              </a:buClr>
              <a:buSzPct val="75000"/>
              <a:buNone/>
            </a:pPr>
            <a:endParaRPr sz="3200" dirty="0">
              <a:solidFill>
                <a:schemeClr val="dk1"/>
              </a:solidFill>
              <a:latin typeface="Rockwell" panose="02060603020205020403" pitchFamily="18" charset="0"/>
              <a:ea typeface="Rokkitt"/>
              <a:cs typeface="Rokkitt"/>
              <a:sym typeface="Rokkitt"/>
            </a:endParaRPr>
          </a:p>
        </p:txBody>
      </p:sp>
    </p:spTree>
    <p:extLst>
      <p:ext uri="{BB962C8B-B14F-4D97-AF65-F5344CB8AC3E}">
        <p14:creationId xmlns:p14="http://schemas.microsoft.com/office/powerpoint/2010/main" val="1949436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786319" y="259406"/>
            <a:ext cx="10515600" cy="758757"/>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accent1"/>
              </a:buClr>
              <a:buSzPct val="25000"/>
            </a:pPr>
            <a:r>
              <a:rPr lang="en-US" dirty="0">
                <a:latin typeface="Century Gothic" panose="020B0502020202020204" pitchFamily="34" charset="0"/>
                <a:ea typeface="Rockwell" charset="0"/>
                <a:cs typeface="Rockwell" charset="0"/>
                <a:sym typeface="Rokkitt"/>
              </a:rPr>
              <a:t>Question Focus</a:t>
            </a:r>
          </a:p>
        </p:txBody>
      </p:sp>
      <p:sp>
        <p:nvSpPr>
          <p:cNvPr id="456" name="Shape 456"/>
          <p:cNvSpPr txBox="1"/>
          <p:nvPr/>
        </p:nvSpPr>
        <p:spPr>
          <a:xfrm>
            <a:off x="2314578" y="2698750"/>
            <a:ext cx="7264399" cy="1016000"/>
          </a:xfrm>
          <a:prstGeom prst="rect">
            <a:avLst/>
          </a:prstGeom>
          <a:noFill/>
          <a:ln>
            <a:noFill/>
          </a:ln>
        </p:spPr>
        <p:txBody>
          <a:bodyPr lIns="91425" tIns="45700" rIns="91425" bIns="45700" anchor="t" anchorCtr="0">
            <a:noAutofit/>
          </a:bodyPr>
          <a:lstStyle/>
          <a:p>
            <a:pPr algn="ctr" defTabSz="457200">
              <a:buClr>
                <a:prstClr val="black"/>
              </a:buClr>
              <a:buSzPct val="25000"/>
              <a:defRPr/>
            </a:pPr>
            <a:r>
              <a:rPr lang="en-US" sz="6000" dirty="0">
                <a:solidFill>
                  <a:prstClr val="black"/>
                </a:solidFill>
                <a:latin typeface="Century Gothic" panose="020B0502020202020204" pitchFamily="34" charset="0"/>
                <a:ea typeface="Rokkitt"/>
                <a:cs typeface="Rokkitt"/>
                <a:sym typeface="Rokkitt"/>
              </a:rPr>
              <a:t>24 = </a:t>
            </a:r>
            <a:r>
              <a:rPr lang="en-US" sz="6000" dirty="0">
                <a:solidFill>
                  <a:prstClr val="black"/>
                </a:solidFill>
                <a:latin typeface="Century Gothic" panose="020B0502020202020204" pitchFamily="34" charset="0"/>
                <a:ea typeface="Rokkitt"/>
                <a:cs typeface="Rokkitt"/>
                <a:sym typeface="Wingdings" panose="05000000000000000000" pitchFamily="2" charset="2"/>
              </a:rPr>
              <a:t></a:t>
            </a:r>
            <a:r>
              <a:rPr lang="en-US" sz="6000" dirty="0">
                <a:solidFill>
                  <a:prstClr val="black"/>
                </a:solidFill>
                <a:latin typeface="Century Gothic" panose="020B0502020202020204" pitchFamily="34" charset="0"/>
                <a:ea typeface="Rokkitt"/>
                <a:cs typeface="Rokkitt"/>
                <a:sym typeface="Rokkitt"/>
              </a:rPr>
              <a:t> + </a:t>
            </a:r>
            <a:r>
              <a:rPr lang="en-US" sz="6000" dirty="0">
                <a:solidFill>
                  <a:prstClr val="black"/>
                </a:solidFill>
                <a:latin typeface="Century Gothic" panose="020B0502020202020204" pitchFamily="34" charset="0"/>
                <a:ea typeface="Rokkitt"/>
                <a:cs typeface="Rokkitt"/>
                <a:sym typeface="Wingdings" panose="05000000000000000000" pitchFamily="2" charset="2"/>
              </a:rPr>
              <a:t></a:t>
            </a:r>
            <a:r>
              <a:rPr lang="en-US" sz="6000" dirty="0">
                <a:solidFill>
                  <a:prstClr val="black"/>
                </a:solidFill>
                <a:latin typeface="Century Gothic" panose="020B0502020202020204" pitchFamily="34" charset="0"/>
                <a:ea typeface="Rokkitt"/>
                <a:cs typeface="Rokkitt"/>
                <a:sym typeface="Rokkitt"/>
              </a:rPr>
              <a:t> + </a:t>
            </a:r>
            <a:r>
              <a:rPr lang="en-US" sz="6000" dirty="0">
                <a:solidFill>
                  <a:prstClr val="black"/>
                </a:solidFill>
                <a:latin typeface="Century Gothic" panose="020B0502020202020204" pitchFamily="34" charset="0"/>
                <a:ea typeface="Rokkitt"/>
                <a:cs typeface="Rokkitt"/>
                <a:sym typeface="Wingdings" panose="05000000000000000000" pitchFamily="2" charset="2"/>
              </a:rPr>
              <a:t></a:t>
            </a:r>
            <a:r>
              <a:rPr lang="en-US" sz="6000" dirty="0">
                <a:solidFill>
                  <a:prstClr val="black"/>
                </a:solidFill>
                <a:latin typeface="Century Gothic" panose="020B0502020202020204" pitchFamily="34" charset="0"/>
                <a:ea typeface="Rokkitt"/>
                <a:cs typeface="Rokkitt"/>
                <a:sym typeface="Rokkitt"/>
              </a:rPr>
              <a:t> </a:t>
            </a:r>
          </a:p>
        </p:txBody>
      </p:sp>
    </p:spTree>
    <p:extLst>
      <p:ext uri="{BB962C8B-B14F-4D97-AF65-F5344CB8AC3E}">
        <p14:creationId xmlns:p14="http://schemas.microsoft.com/office/powerpoint/2010/main" val="4090552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r>
              <a:rPr lang="en-US" sz="4000" dirty="0">
                <a:latin typeface="Century Gothic" panose="020B0502020202020204" pitchFamily="34" charset="0"/>
              </a:rPr>
              <a:t>Student Questions</a:t>
            </a:r>
          </a:p>
        </p:txBody>
      </p:sp>
      <p:sp>
        <p:nvSpPr>
          <p:cNvPr id="3" name="Content Placeholder 2"/>
          <p:cNvSpPr>
            <a:spLocks noGrp="1"/>
          </p:cNvSpPr>
          <p:nvPr>
            <p:ph idx="1"/>
          </p:nvPr>
        </p:nvSpPr>
        <p:spPr>
          <a:xfrm>
            <a:off x="838200" y="1546192"/>
            <a:ext cx="5434012" cy="3678980"/>
          </a:xfrm>
        </p:spPr>
        <p:txBody>
          <a:bodyPr>
            <a:noAutofit/>
          </a:bodyPr>
          <a:lstStyle/>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Why is the 24 first?</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What do the smiley faces mean?</a:t>
            </a:r>
          </a:p>
          <a:p>
            <a:pPr marL="341313" indent="-341313">
              <a:spcBef>
                <a:spcPts val="600"/>
              </a:spcBef>
              <a:buFont typeface="Calibri" charset="0"/>
              <a:buAutoNum type="arabicPeriod"/>
              <a:defRPr/>
            </a:pPr>
            <a:r>
              <a:rPr lang="en-US" sz="2400" b="1" dirty="0">
                <a:solidFill>
                  <a:srgbClr val="000000"/>
                </a:solidFill>
                <a:latin typeface="Century Gothic" panose="020B0502020202020204" pitchFamily="34" charset="0"/>
                <a:cs typeface="Gill Sans" charset="0"/>
              </a:rPr>
              <a:t>Why are there 3 smiley faces?</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How am I suppose to figure this out?</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Is the answer 12?</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Can I put any number for a smiley face?</a:t>
            </a:r>
          </a:p>
          <a:p>
            <a:pPr marL="341313" indent="-341313">
              <a:spcBef>
                <a:spcPts val="600"/>
              </a:spcBef>
              <a:buFont typeface="Calibri" charset="0"/>
              <a:buAutoNum type="arabicPeriod"/>
              <a:defRPr/>
            </a:pPr>
            <a:r>
              <a:rPr lang="en-US" sz="2400" b="1" dirty="0">
                <a:solidFill>
                  <a:srgbClr val="000000"/>
                </a:solidFill>
                <a:latin typeface="Century Gothic" panose="020B0502020202020204" pitchFamily="34" charset="0"/>
                <a:cs typeface="Gill Sans" charset="0"/>
              </a:rPr>
              <a:t>Do three faces mean something?</a:t>
            </a:r>
          </a:p>
          <a:p>
            <a:pPr marL="341313" indent="-341313">
              <a:spcBef>
                <a:spcPts val="600"/>
              </a:spcBef>
              <a:buFont typeface="Calibri" charset="0"/>
              <a:buAutoNum type="arabicPeriod"/>
              <a:defRPr/>
            </a:pPr>
            <a:r>
              <a:rPr lang="en-US" sz="2400" b="1" dirty="0">
                <a:solidFill>
                  <a:srgbClr val="000000"/>
                </a:solidFill>
                <a:latin typeface="Century Gothic" panose="020B0502020202020204" pitchFamily="34" charset="0"/>
                <a:cs typeface="Gill Sans" charset="0"/>
              </a:rPr>
              <a:t>Do the numbers have to be the same because the smiley faces are the same?</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What numbers will work here?</a:t>
            </a:r>
          </a:p>
        </p:txBody>
      </p:sp>
      <p:sp>
        <p:nvSpPr>
          <p:cNvPr id="2" name="TextBox 1"/>
          <p:cNvSpPr txBox="1"/>
          <p:nvPr/>
        </p:nvSpPr>
        <p:spPr>
          <a:xfrm>
            <a:off x="6747448" y="1546192"/>
            <a:ext cx="4782564" cy="4539704"/>
          </a:xfrm>
          <a:prstGeom prst="rect">
            <a:avLst/>
          </a:prstGeom>
          <a:noFill/>
        </p:spPr>
        <p:txBody>
          <a:bodyPr wrap="square" rtlCol="0">
            <a:spAutoFit/>
          </a:bodyPr>
          <a:lstStyle/>
          <a:p>
            <a:pPr marL="457200" indent="-457200" defTabSz="457200">
              <a:spcBef>
                <a:spcPts val="600"/>
              </a:spcBef>
              <a:buSzPct val="75000"/>
              <a:buFont typeface="+mj-lt"/>
              <a:buAutoNum type="arabicPeriod" startAt="10"/>
              <a:defRPr/>
            </a:pPr>
            <a:r>
              <a:rPr lang="en-US" sz="2400" dirty="0">
                <a:solidFill>
                  <a:srgbClr val="000000"/>
                </a:solidFill>
                <a:latin typeface="Century Gothic" panose="020B0502020202020204" pitchFamily="34" charset="0"/>
                <a:cs typeface="Gill Sans" charset="0"/>
              </a:rPr>
              <a:t>Does it mean 24 is a really happy number?</a:t>
            </a:r>
          </a:p>
          <a:p>
            <a:pPr marL="457200" indent="-457200" defTabSz="457200">
              <a:spcBef>
                <a:spcPts val="600"/>
              </a:spcBef>
              <a:buSzPct val="75000"/>
              <a:buFont typeface="+mj-lt"/>
              <a:buAutoNum type="arabicPeriod" startAt="10"/>
              <a:defRPr/>
            </a:pPr>
            <a:r>
              <a:rPr lang="en-US" sz="2400" b="1" dirty="0">
                <a:solidFill>
                  <a:srgbClr val="000000"/>
                </a:solidFill>
                <a:latin typeface="Century Gothic" panose="020B0502020202020204" pitchFamily="34" charset="0"/>
                <a:cs typeface="Gill Sans" charset="0"/>
              </a:rPr>
              <a:t>Can we replace each smiley face with an 8?</a:t>
            </a:r>
          </a:p>
          <a:p>
            <a:pPr marL="341313" indent="-341313" defTabSz="457200">
              <a:spcBef>
                <a:spcPts val="600"/>
              </a:spcBef>
              <a:buSzPct val="75000"/>
              <a:buFont typeface="Calibri" charset="0"/>
              <a:buAutoNum type="arabicPeriod" startAt="10"/>
              <a:defRPr/>
            </a:pPr>
            <a:r>
              <a:rPr lang="en-US" sz="2400" dirty="0">
                <a:solidFill>
                  <a:srgbClr val="000000"/>
                </a:solidFill>
                <a:latin typeface="Century Gothic" panose="020B0502020202020204" pitchFamily="34" charset="0"/>
                <a:cs typeface="Gill Sans" charset="0"/>
              </a:rPr>
              <a:t>Do any other numbers work?</a:t>
            </a:r>
          </a:p>
          <a:p>
            <a:pPr marL="341313" indent="-341313" defTabSz="457200">
              <a:spcBef>
                <a:spcPts val="600"/>
              </a:spcBef>
              <a:buSzPct val="75000"/>
              <a:buFont typeface="Calibri" charset="0"/>
              <a:buAutoNum type="arabicPeriod" startAt="10"/>
              <a:defRPr/>
            </a:pPr>
            <a:r>
              <a:rPr lang="en-US" sz="2400" dirty="0">
                <a:solidFill>
                  <a:srgbClr val="000000"/>
                </a:solidFill>
                <a:latin typeface="Century Gothic" panose="020B0502020202020204" pitchFamily="34" charset="0"/>
                <a:cs typeface="Gill Sans" charset="0"/>
              </a:rPr>
              <a:t>Can we do this for any number?</a:t>
            </a:r>
          </a:p>
          <a:p>
            <a:pPr marL="341313" indent="-341313" defTabSz="457200">
              <a:spcBef>
                <a:spcPts val="600"/>
              </a:spcBef>
              <a:buSzPct val="75000"/>
              <a:buFont typeface="Calibri" charset="0"/>
              <a:buAutoNum type="arabicPeriod" startAt="10"/>
              <a:defRPr/>
            </a:pPr>
            <a:r>
              <a:rPr lang="en-US" sz="2400" b="1" dirty="0">
                <a:solidFill>
                  <a:srgbClr val="000000"/>
                </a:solidFill>
                <a:latin typeface="Century Gothic" panose="020B0502020202020204" pitchFamily="34" charset="0"/>
                <a:cs typeface="Gill Sans" charset="0"/>
              </a:rPr>
              <a:t>Does it always have to be smiley faces?</a:t>
            </a:r>
          </a:p>
          <a:p>
            <a:pPr marL="341313" indent="-341313" defTabSz="457200">
              <a:spcBef>
                <a:spcPts val="600"/>
              </a:spcBef>
              <a:buSzPct val="75000"/>
              <a:buFont typeface="Calibri" charset="0"/>
              <a:buAutoNum type="arabicPeriod" startAt="10"/>
              <a:defRPr/>
            </a:pPr>
            <a:r>
              <a:rPr lang="en-US" sz="2400" b="1" dirty="0">
                <a:solidFill>
                  <a:srgbClr val="000000"/>
                </a:solidFill>
                <a:latin typeface="Century Gothic" panose="020B0502020202020204" pitchFamily="34" charset="0"/>
                <a:cs typeface="Gill Sans" charset="0"/>
              </a:rPr>
              <a:t>Do we always have to use three things?</a:t>
            </a:r>
          </a:p>
        </p:txBody>
      </p:sp>
    </p:spTree>
    <p:extLst>
      <p:ext uri="{BB962C8B-B14F-4D97-AF65-F5344CB8AC3E}">
        <p14:creationId xmlns:p14="http://schemas.microsoft.com/office/powerpoint/2010/main" val="238461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schemeClr val="tx2"/>
                </a:solidFill>
                <a:effectLst/>
                <a:uLnTx/>
                <a:uFillTx/>
                <a:latin typeface="Century Gothic" panose="020B0502020202020204" pitchFamily="34" charset="0"/>
              </a:rPr>
              <a:t>Use and Share These Resources </a:t>
            </a:r>
            <a:endParaRPr kumimoji="0" lang="en-US" sz="4000" b="0"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latin typeface="Century Gothic" panose="020B0502020202020204" pitchFamily="34" charset="0"/>
              </a:rPr>
              <a:t>The Right Question Institute offers materials through a Creative Commons License. </a:t>
            </a:r>
            <a:r>
              <a:rPr lang="en-US" altLang="en-US" noProof="0" dirty="0">
                <a:solidFill>
                  <a:schemeClr val="tx1"/>
                </a:solidFill>
                <a:latin typeface="Century Gothic" panose="020B0502020202020204" pitchFamily="34" charset="0"/>
              </a:rPr>
              <a:t>Y</a:t>
            </a:r>
            <a:r>
              <a:rPr lang="en-US" dirty="0" err="1">
                <a:solidFill>
                  <a:schemeClr val="tx1"/>
                </a:solidFill>
                <a:latin typeface="Century Gothic" panose="020B0502020202020204" pitchFamily="34" charset="0"/>
              </a:rPr>
              <a:t>ou</a:t>
            </a:r>
            <a:r>
              <a:rPr lang="en-US" dirty="0">
                <a:solidFill>
                  <a:schemeClr val="tx1"/>
                </a:solidFill>
                <a:latin typeface="Century Gothic" panose="020B0502020202020204" pitchFamily="34" charset="0"/>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latin typeface="Century Gothic" panose="020B0502020202020204" pitchFamily="34" charset="0"/>
              </a:rPr>
              <a:t>“Source: The Right Question Institute (RQI). The Question Formulation Technique (QFT) was created by RQI. Visit </a:t>
            </a:r>
            <a:r>
              <a:rPr lang="en-US" u="sng" dirty="0">
                <a:solidFill>
                  <a:schemeClr val="tx1"/>
                </a:solidFill>
                <a:latin typeface="Century Gothic" panose="020B0502020202020204" pitchFamily="34" charset="0"/>
                <a:hlinkClick r:id="rId2"/>
              </a:rPr>
              <a:t>rightquestion.org</a:t>
            </a:r>
            <a:r>
              <a:rPr lang="en-US" dirty="0">
                <a:solidFill>
                  <a:schemeClr val="tx1"/>
                </a:solidFill>
                <a:latin typeface="Century Gothic" panose="020B0502020202020204" pitchFamily="34" charset="0"/>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Next Steps</a:t>
            </a:r>
          </a:p>
        </p:txBody>
      </p:sp>
      <p:sp>
        <p:nvSpPr>
          <p:cNvPr id="3" name="Content Placeholder 2"/>
          <p:cNvSpPr>
            <a:spLocks noGrp="1"/>
          </p:cNvSpPr>
          <p:nvPr>
            <p:ph idx="1"/>
          </p:nvPr>
        </p:nvSpPr>
        <p:spPr/>
        <p:txBody>
          <a:bodyPr/>
          <a:lstStyle/>
          <a:p>
            <a:pPr>
              <a:buFont typeface="Arial" charset="0"/>
              <a:buChar char="•"/>
            </a:pPr>
            <a:r>
              <a:rPr lang="en-US" dirty="0">
                <a:latin typeface="Century Gothic" panose="020B0502020202020204" pitchFamily="34" charset="0"/>
              </a:rPr>
              <a:t>Posters of students’ questions were displayed on walls around the room</a:t>
            </a:r>
          </a:p>
          <a:p>
            <a:pPr>
              <a:buFont typeface="Arial" charset="0"/>
              <a:buChar char="•"/>
            </a:pPr>
            <a:r>
              <a:rPr lang="en-US" dirty="0">
                <a:latin typeface="Century Gothic" panose="020B0502020202020204" pitchFamily="34" charset="0"/>
              </a:rPr>
              <a:t>As students learned more about variables, they went up to the wall to cross off questions they had answered</a:t>
            </a:r>
          </a:p>
          <a:p>
            <a:pPr>
              <a:buFont typeface="Arial" charset="0"/>
              <a:buChar char="•"/>
            </a:pPr>
            <a:r>
              <a:rPr lang="en-US" dirty="0">
                <a:latin typeface="Century Gothic" panose="020B0502020202020204" pitchFamily="34" charset="0"/>
              </a:rPr>
              <a:t>At the end of the unit, students discussed what they had learned and what questions they now had</a:t>
            </a:r>
          </a:p>
        </p:txBody>
      </p:sp>
    </p:spTree>
    <p:extLst>
      <p:ext uri="{BB962C8B-B14F-4D97-AF65-F5344CB8AC3E}">
        <p14:creationId xmlns:p14="http://schemas.microsoft.com/office/powerpoint/2010/main" val="1287788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Virtual</a:t>
            </a:r>
            <a:r>
              <a:rPr lang="en-US" sz="4000" dirty="0">
                <a:latin typeface="Century Gothic" panose="020B0502020202020204" pitchFamily="34" charset="0"/>
              </a:rPr>
              <a:t> Classroom Example: 7</a:t>
            </a:r>
            <a:r>
              <a:rPr lang="en-US" sz="4000" baseline="30000" dirty="0">
                <a:latin typeface="Century Gothic" panose="020B0502020202020204" pitchFamily="34" charset="0"/>
              </a:rPr>
              <a:t>th</a:t>
            </a:r>
            <a:r>
              <a:rPr lang="en-US" sz="4000" dirty="0">
                <a:latin typeface="Century Gothic" panose="020B0502020202020204" pitchFamily="34" charset="0"/>
              </a:rPr>
              <a:t> Grade</a:t>
            </a:r>
          </a:p>
        </p:txBody>
      </p:sp>
      <p:sp>
        <p:nvSpPr>
          <p:cNvPr id="3" name="Content Placeholder 2"/>
          <p:cNvSpPr>
            <a:spLocks noGrp="1"/>
          </p:cNvSpPr>
          <p:nvPr>
            <p:ph idx="1"/>
          </p:nvPr>
        </p:nvSpPr>
        <p:spPr/>
        <p:txBody>
          <a:bodyPr/>
          <a:lstStyle/>
          <a:p>
            <a:pPr marL="0" indent="0">
              <a:lnSpc>
                <a:spcPct val="100000"/>
              </a:lnSpc>
              <a:spcAft>
                <a:spcPts val="1200"/>
              </a:spcAft>
              <a:buNone/>
            </a:pPr>
            <a:r>
              <a:rPr lang="en-US" u="sng" dirty="0">
                <a:latin typeface="Century Gothic" panose="020B0502020202020204" pitchFamily="34" charset="0"/>
              </a:rPr>
              <a:t>Teacher: </a:t>
            </a:r>
            <a:r>
              <a:rPr lang="en-US" dirty="0">
                <a:latin typeface="Century Gothic" panose="020B0502020202020204" pitchFamily="34" charset="0"/>
              </a:rPr>
              <a:t>Melissa Lawson, Folsom, CA</a:t>
            </a:r>
          </a:p>
          <a:p>
            <a:pPr marL="0" indent="0">
              <a:lnSpc>
                <a:spcPct val="100000"/>
              </a:lnSpc>
              <a:spcAft>
                <a:spcPts val="1200"/>
              </a:spcAft>
              <a:buNone/>
            </a:pPr>
            <a:r>
              <a:rPr lang="en-US" u="sng" dirty="0">
                <a:latin typeface="Century Gothic" panose="020B0502020202020204" pitchFamily="34" charset="0"/>
              </a:rPr>
              <a:t>Topic:</a:t>
            </a:r>
            <a:r>
              <a:rPr lang="en-US" dirty="0">
                <a:latin typeface="Century Gothic" panose="020B0502020202020204" pitchFamily="34" charset="0"/>
              </a:rPr>
              <a:t> Japanese American Internment during World War II</a:t>
            </a:r>
          </a:p>
          <a:p>
            <a:pPr marL="0" indent="0">
              <a:lnSpc>
                <a:spcPct val="100000"/>
              </a:lnSpc>
              <a:spcAft>
                <a:spcPts val="1200"/>
              </a:spcAft>
              <a:buNone/>
            </a:pPr>
            <a:r>
              <a:rPr lang="en-US" u="sng" dirty="0">
                <a:latin typeface="Century Gothic" panose="020B0502020202020204" pitchFamily="34" charset="0"/>
              </a:rPr>
              <a:t>Purpose:</a:t>
            </a:r>
            <a:r>
              <a:rPr lang="en-US" dirty="0">
                <a:latin typeface="Century Gothic" panose="020B0502020202020204" pitchFamily="34" charset="0"/>
              </a:rPr>
              <a:t> To help students engage with primary sources to begin a research process.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2024957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Question Focus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59321"/>
            <a:ext cx="6135500" cy="4870054"/>
          </a:xfrm>
        </p:spPr>
      </p:pic>
      <p:sp>
        <p:nvSpPr>
          <p:cNvPr id="5" name="TextBox 4"/>
          <p:cNvSpPr txBox="1"/>
          <p:nvPr/>
        </p:nvSpPr>
        <p:spPr>
          <a:xfrm>
            <a:off x="7600949" y="2009189"/>
            <a:ext cx="4029075" cy="4524315"/>
          </a:xfrm>
          <a:prstGeom prst="rect">
            <a:avLst/>
          </a:prstGeom>
          <a:noFill/>
        </p:spPr>
        <p:txBody>
          <a:bodyPr wrap="square" rtlCol="0">
            <a:spAutoFit/>
          </a:bodyPr>
          <a:lstStyle/>
          <a:p>
            <a:r>
              <a:rPr lang="en-US" dirty="0">
                <a:latin typeface="Century Gothic" panose="020B0502020202020204" pitchFamily="34" charset="0"/>
              </a:rPr>
              <a:t>Lange, Dorothea. (1942) Oakland, CA, Mar. 1942. </a:t>
            </a:r>
          </a:p>
          <a:p>
            <a:endParaRPr lang="en-US" dirty="0">
              <a:latin typeface="Century Gothic" panose="020B0502020202020204" pitchFamily="34" charset="0"/>
            </a:endParaRPr>
          </a:p>
          <a:p>
            <a:r>
              <a:rPr lang="en-US" dirty="0">
                <a:latin typeface="Century Gothic" panose="020B0502020202020204" pitchFamily="34" charset="0"/>
              </a:rPr>
              <a:t>A large sign reading "I am an American" placed in the window of a store on December 8, the day after Pearl Harbor. The store was closed following orders to persons of Japanese descent to evacuate from certain West Coast areas. </a:t>
            </a:r>
          </a:p>
          <a:p>
            <a:endParaRPr lang="en-US" dirty="0">
              <a:latin typeface="Century Gothic" panose="020B0502020202020204" pitchFamily="34" charset="0"/>
            </a:endParaRPr>
          </a:p>
          <a:p>
            <a:r>
              <a:rPr lang="en-US" dirty="0">
                <a:latin typeface="Century Gothic" panose="020B0502020202020204" pitchFamily="34" charset="0"/>
              </a:rPr>
              <a:t>[Photograph] Retrieved from the Library of Congress, </a:t>
            </a:r>
            <a:r>
              <a:rPr lang="en-US" dirty="0">
                <a:latin typeface="Century Gothic" panose="020B0502020202020204" pitchFamily="34" charset="0"/>
                <a:hlinkClick r:id="rId4"/>
              </a:rPr>
              <a:t>https://www.loc.gov/pictures/resource/cph.3a24566/</a:t>
            </a:r>
            <a:r>
              <a:rPr lang="en-US" dirty="0">
                <a:latin typeface="Century Gothic" panose="020B0502020202020204" pitchFamily="34" charset="0"/>
              </a:rPr>
              <a:t>.</a:t>
            </a:r>
          </a:p>
          <a:p>
            <a:endParaRPr lang="en-US" dirty="0">
              <a:latin typeface="Century Gothic" panose="020B0502020202020204" pitchFamily="34" charset="0"/>
            </a:endParaRPr>
          </a:p>
        </p:txBody>
      </p:sp>
    </p:spTree>
    <p:extLst>
      <p:ext uri="{BB962C8B-B14F-4D97-AF65-F5344CB8AC3E}">
        <p14:creationId xmlns:p14="http://schemas.microsoft.com/office/powerpoint/2010/main" val="2426769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Selected Questions</a:t>
            </a:r>
          </a:p>
        </p:txBody>
      </p:sp>
      <p:sp>
        <p:nvSpPr>
          <p:cNvPr id="3" name="Content Placeholder 2"/>
          <p:cNvSpPr>
            <a:spLocks noGrp="1"/>
          </p:cNvSpPr>
          <p:nvPr>
            <p:ph idx="1"/>
          </p:nvPr>
        </p:nvSpPr>
        <p:spPr>
          <a:xfrm>
            <a:off x="276447" y="1210500"/>
            <a:ext cx="11915553" cy="4758644"/>
          </a:xfrm>
        </p:spPr>
        <p:txBody>
          <a:bodyPr numCol="2" spcCol="274320">
            <a:normAutofit fontScale="25000" lnSpcReduction="20000"/>
          </a:bodyPr>
          <a:lstStyle/>
          <a:p>
            <a:pPr marL="457200" indent="-457200">
              <a:lnSpc>
                <a:spcPct val="120000"/>
              </a:lnSpc>
              <a:spcBef>
                <a:spcPts val="400"/>
              </a:spcBef>
              <a:buFont typeface="+mj-lt"/>
              <a:buAutoNum type="arabicParenR"/>
            </a:pPr>
            <a:r>
              <a:rPr lang="en-US" sz="9600" dirty="0">
                <a:latin typeface="Century Gothic" panose="020B0502020202020204" pitchFamily="34" charset="0"/>
              </a:rPr>
              <a:t>Why is the car there?</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was the owner of the car?</a:t>
            </a:r>
          </a:p>
          <a:p>
            <a:pPr marL="457200" indent="-457200">
              <a:lnSpc>
                <a:spcPct val="120000"/>
              </a:lnSpc>
              <a:spcBef>
                <a:spcPts val="400"/>
              </a:spcBef>
              <a:buFont typeface="+mj-lt"/>
              <a:buAutoNum type="arabicParenR"/>
            </a:pPr>
            <a:r>
              <a:rPr lang="en-US" sz="9600" dirty="0">
                <a:latin typeface="Century Gothic" panose="020B0502020202020204" pitchFamily="34" charset="0"/>
              </a:rPr>
              <a:t>Is that a BMW or something?</a:t>
            </a:r>
          </a:p>
          <a:p>
            <a:pPr marL="457200" indent="-457200">
              <a:lnSpc>
                <a:spcPct val="120000"/>
              </a:lnSpc>
              <a:spcBef>
                <a:spcPts val="400"/>
              </a:spcBef>
              <a:buFont typeface="+mj-lt"/>
              <a:buAutoNum type="arabicParenR"/>
            </a:pPr>
            <a:r>
              <a:rPr lang="en-US" sz="9600" dirty="0">
                <a:latin typeface="Century Gothic" panose="020B0502020202020204" pitchFamily="34" charset="0"/>
              </a:rPr>
              <a:t>Where is this?</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took the photograph?</a:t>
            </a:r>
          </a:p>
          <a:p>
            <a:pPr marL="457200" indent="-457200">
              <a:lnSpc>
                <a:spcPct val="120000"/>
              </a:lnSpc>
              <a:spcBef>
                <a:spcPts val="400"/>
              </a:spcBef>
              <a:buFont typeface="+mj-lt"/>
              <a:buAutoNum type="arabicParenR"/>
            </a:pPr>
            <a:r>
              <a:rPr lang="en-US" sz="9600" dirty="0">
                <a:latin typeface="Century Gothic" panose="020B0502020202020204" pitchFamily="34" charset="0"/>
              </a:rPr>
              <a:t>Why is there a sign that says, I am an American?</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is “I”?</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does "</a:t>
            </a:r>
            <a:r>
              <a:rPr lang="en-US" sz="9600" dirty="0" err="1">
                <a:latin typeface="Century Gothic" panose="020B0502020202020204" pitchFamily="34" charset="0"/>
              </a:rPr>
              <a:t>Wanto</a:t>
            </a:r>
            <a:r>
              <a:rPr lang="en-US" sz="9600" dirty="0">
                <a:latin typeface="Century Gothic" panose="020B0502020202020204" pitchFamily="34" charset="0"/>
              </a:rPr>
              <a:t> Co.," mean? </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wrote the "I Am an American" sign?</a:t>
            </a:r>
          </a:p>
          <a:p>
            <a:pPr marL="457200" indent="-457200">
              <a:lnSpc>
                <a:spcPct val="120000"/>
              </a:lnSpc>
              <a:spcBef>
                <a:spcPts val="400"/>
              </a:spcBef>
              <a:buFont typeface="+mj-lt"/>
              <a:buAutoNum type="arabicParenR"/>
            </a:pPr>
            <a:r>
              <a:rPr lang="en-US" sz="9600" dirty="0">
                <a:latin typeface="Century Gothic" panose="020B0502020202020204" pitchFamily="34" charset="0"/>
              </a:rPr>
              <a:t>Was the 'I am American' because the owner was of Japanese heritage and defending him/herself from prosecution? (after Pearl Harbor)</a:t>
            </a:r>
          </a:p>
          <a:p>
            <a:pPr marL="457200" indent="-457200">
              <a:lnSpc>
                <a:spcPct val="120000"/>
              </a:lnSpc>
              <a:spcBef>
                <a:spcPts val="400"/>
              </a:spcBef>
              <a:buFont typeface="+mj-lt"/>
              <a:buAutoNum type="arabicParenR"/>
            </a:pPr>
            <a:r>
              <a:rPr lang="en-US" sz="9600" dirty="0">
                <a:latin typeface="Century Gothic" panose="020B0502020202020204" pitchFamily="34" charset="0"/>
              </a:rPr>
              <a:t>When the picture was taken, was the store open or closed?</a:t>
            </a:r>
          </a:p>
          <a:p>
            <a:pPr marL="457200" indent="-457200">
              <a:lnSpc>
                <a:spcPct val="120000"/>
              </a:lnSpc>
              <a:spcBef>
                <a:spcPts val="400"/>
              </a:spcBef>
              <a:buFont typeface="+mj-lt"/>
              <a:buAutoNum type="arabicParenR"/>
            </a:pPr>
            <a:r>
              <a:rPr lang="en-US" sz="9600" dirty="0">
                <a:latin typeface="Century Gothic" panose="020B0502020202020204" pitchFamily="34" charset="0"/>
              </a:rPr>
              <a:t>Why was this picture taken?</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year is this from?</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decided to close the store?</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happened to the store after this?</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happened to the Japanese Americans?</a:t>
            </a:r>
          </a:p>
          <a:p>
            <a:pPr marL="457200" indent="-457200">
              <a:lnSpc>
                <a:spcPct val="120000"/>
              </a:lnSpc>
              <a:spcBef>
                <a:spcPts val="400"/>
              </a:spcBef>
              <a:buFont typeface="+mj-lt"/>
              <a:buAutoNum type="arabicParenR"/>
            </a:pPr>
            <a:r>
              <a:rPr lang="en-US" sz="9600" dirty="0">
                <a:latin typeface="Century Gothic" panose="020B0502020202020204" pitchFamily="34" charset="0"/>
              </a:rPr>
              <a:t>Did they ever get full fledged justice?</a:t>
            </a:r>
          </a:p>
          <a:p>
            <a:endParaRPr lang="en-US" dirty="0">
              <a:latin typeface="Century Gothic" panose="020B0502020202020204" pitchFamily="34" charset="0"/>
            </a:endParaRPr>
          </a:p>
        </p:txBody>
      </p:sp>
    </p:spTree>
    <p:extLst>
      <p:ext uri="{BB962C8B-B14F-4D97-AF65-F5344CB8AC3E}">
        <p14:creationId xmlns:p14="http://schemas.microsoft.com/office/powerpoint/2010/main" val="2891951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Asking and Answering via </a:t>
            </a:r>
            <a:r>
              <a:rPr lang="en-US" dirty="0" err="1">
                <a:latin typeface="Century Gothic" panose="020B0502020202020204" pitchFamily="34" charset="0"/>
              </a:rPr>
              <a:t>Padlet</a:t>
            </a:r>
            <a:endParaRPr lang="en-US" dirty="0">
              <a:latin typeface="Century Gothic" panose="020B0502020202020204" pitchFamily="34"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14776" b="7539"/>
          <a:stretch/>
        </p:blipFill>
        <p:spPr>
          <a:xfrm>
            <a:off x="1833282" y="1310743"/>
            <a:ext cx="8077200" cy="5347082"/>
          </a:xfrm>
        </p:spPr>
      </p:pic>
    </p:spTree>
    <p:extLst>
      <p:ext uri="{BB962C8B-B14F-4D97-AF65-F5344CB8AC3E}">
        <p14:creationId xmlns:p14="http://schemas.microsoft.com/office/powerpoint/2010/main" val="2112625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Student Reflections</a:t>
            </a: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a:latin typeface="Century Gothic" panose="020B0502020202020204" pitchFamily="34" charset="0"/>
              </a:rPr>
              <a:t>“I learned that we cannot draw conclusions just by looking at a picture once. You can look at it and ask questions to learn more. I am wondering if we can use this technique on other things.”</a:t>
            </a:r>
          </a:p>
          <a:p>
            <a:pPr>
              <a:lnSpc>
                <a:spcPct val="120000"/>
              </a:lnSpc>
            </a:pPr>
            <a:r>
              <a:rPr lang="en-US" dirty="0">
                <a:latin typeface="Century Gothic" panose="020B0502020202020204" pitchFamily="34" charset="0"/>
              </a:rPr>
              <a:t>“Not only did I learn about the picture we were analyzing, but I learned that asking questions makes me want to think more and it makes me curious. Once I started asking questions and reading other peoples responses, I was very interested and curious about the questions that were posted.” </a:t>
            </a:r>
          </a:p>
          <a:p>
            <a:pPr>
              <a:lnSpc>
                <a:spcPct val="120000"/>
              </a:lnSpc>
            </a:pPr>
            <a:r>
              <a:rPr lang="en-US" dirty="0">
                <a:latin typeface="Century Gothic" panose="020B0502020202020204" pitchFamily="34" charset="0"/>
              </a:rPr>
              <a:t>“I learned that I should have been using this for my History Day paper.”</a:t>
            </a:r>
          </a:p>
        </p:txBody>
      </p:sp>
    </p:spTree>
    <p:extLst>
      <p:ext uri="{BB962C8B-B14F-4D97-AF65-F5344CB8AC3E}">
        <p14:creationId xmlns:p14="http://schemas.microsoft.com/office/powerpoint/2010/main" val="1194217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b="1"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3407291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2" y="5141706"/>
            <a:ext cx="10933735" cy="1163723"/>
          </a:xfrm>
        </p:spPr>
        <p:txBody>
          <a:bodyPr>
            <a:noAutofit/>
          </a:bodyPr>
          <a:lstStyle/>
          <a:p>
            <a:pPr marL="0" indent="0">
              <a:buNone/>
            </a:pPr>
            <a:r>
              <a:rPr lang="en-US" altLang="en-US" sz="4400" dirty="0">
                <a:solidFill>
                  <a:schemeClr val="accent1"/>
                </a:solidFill>
                <a:latin typeface="Century Gothic" panose="020B0502020202020204" pitchFamily="34" charset="0"/>
              </a:rPr>
              <a:t>Introduction to QFT Lesson Planning</a:t>
            </a:r>
            <a:endParaRPr lang="en-US" altLang="en-US" sz="4400" dirty="0">
              <a:solidFill>
                <a:schemeClr val="tx2"/>
              </a:solidFill>
              <a:latin typeface="Century Gothic" panose="020B0502020202020204" pitchFamily="34" charset="0"/>
            </a:endParaRPr>
          </a:p>
        </p:txBody>
      </p:sp>
      <p:cxnSp>
        <p:nvCxnSpPr>
          <p:cNvPr id="5" name="Straight Connector 4"/>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51436B1-B387-FE4B-A137-DB9C6A82EF83}"/>
              </a:ext>
            </a:extLst>
          </p:cNvPr>
          <p:cNvPicPr>
            <a:picLocks noChangeAspect="1"/>
          </p:cNvPicPr>
          <p:nvPr/>
        </p:nvPicPr>
        <p:blipFill>
          <a:blip r:embed="rId3"/>
          <a:stretch>
            <a:fillRect/>
          </a:stretch>
        </p:blipFill>
        <p:spPr>
          <a:xfrm>
            <a:off x="3513286" y="678806"/>
            <a:ext cx="2909813" cy="3713086"/>
          </a:xfrm>
          <a:prstGeom prst="rect">
            <a:avLst/>
          </a:prstGeom>
        </p:spPr>
      </p:pic>
    </p:spTree>
    <p:custDataLst>
      <p:tags r:id="rId1"/>
    </p:custDataLst>
    <p:extLst>
      <p:ext uri="{BB962C8B-B14F-4D97-AF65-F5344CB8AC3E}">
        <p14:creationId xmlns:p14="http://schemas.microsoft.com/office/powerpoint/2010/main" val="3589177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83C5-3DDF-4444-8DE4-6AB3A4926AAF}"/>
              </a:ext>
            </a:extLst>
          </p:cNvPr>
          <p:cNvSpPr>
            <a:spLocks noGrp="1"/>
          </p:cNvSpPr>
          <p:nvPr>
            <p:ph type="title"/>
          </p:nvPr>
        </p:nvSpPr>
        <p:spPr>
          <a:xfrm>
            <a:off x="675343" y="5257800"/>
            <a:ext cx="8254876" cy="833718"/>
          </a:xfrm>
        </p:spPr>
        <p:txBody>
          <a:bodyPr>
            <a:normAutofit/>
          </a:bodyPr>
          <a:lstStyle/>
          <a:p>
            <a:r>
              <a:rPr lang="en-US" sz="3600" dirty="0">
                <a:latin typeface="Century Gothic" panose="020B0502020202020204" pitchFamily="34" charset="0"/>
              </a:rPr>
              <a:t>1. Identify your objectives </a:t>
            </a:r>
          </a:p>
        </p:txBody>
      </p:sp>
      <p:cxnSp>
        <p:nvCxnSpPr>
          <p:cNvPr id="9" name="Straight Connector 8">
            <a:extLst>
              <a:ext uri="{FF2B5EF4-FFF2-40B4-BE49-F238E27FC236}">
                <a16:creationId xmlns:a16="http://schemas.microsoft.com/office/drawing/2014/main" id="{8D77DD58-9814-174A-B672-C4D19487B75D}"/>
              </a:ext>
            </a:extLst>
          </p:cNvPr>
          <p:cNvCxnSpPr/>
          <p:nvPr/>
        </p:nvCxnSpPr>
        <p:spPr>
          <a:xfrm>
            <a:off x="675343" y="6333972"/>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95C55-EE87-E64B-9028-3ACA35E4EF01}"/>
              </a:ext>
            </a:extLst>
          </p:cNvPr>
          <p:cNvCxnSpPr/>
          <p:nvPr/>
        </p:nvCxnSpPr>
        <p:spPr>
          <a:xfrm>
            <a:off x="675343" y="5232536"/>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E678782-A175-8B4F-BF92-55821422E9B8}"/>
              </a:ext>
            </a:extLst>
          </p:cNvPr>
          <p:cNvPicPr>
            <a:picLocks noChangeAspect="1"/>
          </p:cNvPicPr>
          <p:nvPr/>
        </p:nvPicPr>
        <p:blipFill rotWithShape="1">
          <a:blip r:embed="rId2"/>
          <a:srcRect l="1287" t="1238" b="1637"/>
          <a:stretch/>
        </p:blipFill>
        <p:spPr>
          <a:xfrm>
            <a:off x="3523129" y="342109"/>
            <a:ext cx="3652924" cy="4647973"/>
          </a:xfrm>
          <a:prstGeom prst="rect">
            <a:avLst/>
          </a:prstGeom>
          <a:ln w="15875">
            <a:solidFill>
              <a:schemeClr val="tx1"/>
            </a:solidFill>
          </a:ln>
        </p:spPr>
      </p:pic>
    </p:spTree>
    <p:extLst>
      <p:ext uri="{BB962C8B-B14F-4D97-AF65-F5344CB8AC3E}">
        <p14:creationId xmlns:p14="http://schemas.microsoft.com/office/powerpoint/2010/main" val="2892136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Century Gothic" panose="020B0502020202020204" pitchFamily="34" charset="0"/>
              </a:rPr>
              <a:t>Finding the Scale that Works for You</a:t>
            </a:r>
          </a:p>
        </p:txBody>
      </p:sp>
      <p:sp>
        <p:nvSpPr>
          <p:cNvPr id="5" name="Left-Right Arrow 4"/>
          <p:cNvSpPr/>
          <p:nvPr/>
        </p:nvSpPr>
        <p:spPr>
          <a:xfrm>
            <a:off x="838200" y="3576577"/>
            <a:ext cx="10377668" cy="53243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7924" y="2455961"/>
            <a:ext cx="1611082" cy="707886"/>
          </a:xfrm>
          <a:prstGeom prst="rect">
            <a:avLst/>
          </a:prstGeom>
          <a:noFill/>
        </p:spPr>
        <p:txBody>
          <a:bodyPr wrap="square" rtlCol="0">
            <a:spAutoFit/>
          </a:bodyPr>
          <a:lstStyle/>
          <a:p>
            <a:pPr algn="ctr"/>
            <a:r>
              <a:rPr lang="en-US" sz="2000" dirty="0">
                <a:latin typeface="Century Gothic" panose="020B0502020202020204" pitchFamily="34" charset="0"/>
              </a:rPr>
              <a:t>5 minute </a:t>
            </a:r>
          </a:p>
          <a:p>
            <a:pPr algn="ctr"/>
            <a:r>
              <a:rPr lang="en-US" sz="2000" dirty="0">
                <a:latin typeface="Century Gothic" panose="020B0502020202020204" pitchFamily="34" charset="0"/>
              </a:rPr>
              <a:t>“Do Now”</a:t>
            </a:r>
          </a:p>
        </p:txBody>
      </p:sp>
      <p:sp>
        <p:nvSpPr>
          <p:cNvPr id="7" name="TextBox 6"/>
          <p:cNvSpPr txBox="1"/>
          <p:nvPr/>
        </p:nvSpPr>
        <p:spPr>
          <a:xfrm>
            <a:off x="3647292" y="2584479"/>
            <a:ext cx="1925979" cy="707886"/>
          </a:xfrm>
          <a:prstGeom prst="rect">
            <a:avLst/>
          </a:prstGeom>
          <a:noFill/>
        </p:spPr>
        <p:txBody>
          <a:bodyPr wrap="square" rtlCol="0">
            <a:spAutoFit/>
          </a:bodyPr>
          <a:lstStyle/>
          <a:p>
            <a:r>
              <a:rPr lang="en-US" sz="2000" dirty="0">
                <a:latin typeface="Century Gothic" panose="020B0502020202020204" pitchFamily="34" charset="0"/>
              </a:rPr>
              <a:t>50-minute class activity</a:t>
            </a:r>
          </a:p>
        </p:txBody>
      </p:sp>
      <p:sp>
        <p:nvSpPr>
          <p:cNvPr id="8" name="TextBox 7"/>
          <p:cNvSpPr txBox="1"/>
          <p:nvPr/>
        </p:nvSpPr>
        <p:spPr>
          <a:xfrm>
            <a:off x="9011186" y="2136864"/>
            <a:ext cx="2742214" cy="1015663"/>
          </a:xfrm>
          <a:prstGeom prst="rect">
            <a:avLst/>
          </a:prstGeom>
          <a:noFill/>
        </p:spPr>
        <p:txBody>
          <a:bodyPr wrap="square" rtlCol="0">
            <a:spAutoFit/>
          </a:bodyPr>
          <a:lstStyle/>
          <a:p>
            <a:r>
              <a:rPr lang="en-US" sz="2000" dirty="0">
                <a:latin typeface="Century Gothic" panose="020B0502020202020204" pitchFamily="34" charset="0"/>
              </a:rPr>
              <a:t>Large scale, weeks- long civic action project or PBL unit</a:t>
            </a:r>
          </a:p>
        </p:txBody>
      </p:sp>
      <p:sp>
        <p:nvSpPr>
          <p:cNvPr id="9" name="TextBox 8"/>
          <p:cNvSpPr txBox="1"/>
          <p:nvPr/>
        </p:nvSpPr>
        <p:spPr>
          <a:xfrm>
            <a:off x="7459229" y="4230090"/>
            <a:ext cx="2702378" cy="1631216"/>
          </a:xfrm>
          <a:prstGeom prst="rect">
            <a:avLst/>
          </a:prstGeom>
          <a:noFill/>
        </p:spPr>
        <p:txBody>
          <a:bodyPr wrap="square" rtlCol="0">
            <a:spAutoFit/>
          </a:bodyPr>
          <a:lstStyle/>
          <a:p>
            <a:r>
              <a:rPr lang="en-US" sz="2000" dirty="0">
                <a:latin typeface="Century Gothic" panose="020B0502020202020204" pitchFamily="34" charset="0"/>
              </a:rPr>
              <a:t>Students generate unit-long essential questions that are answered over course of unit</a:t>
            </a:r>
          </a:p>
        </p:txBody>
      </p:sp>
      <p:sp>
        <p:nvSpPr>
          <p:cNvPr id="10" name="TextBox 9"/>
          <p:cNvSpPr txBox="1"/>
          <p:nvPr/>
        </p:nvSpPr>
        <p:spPr>
          <a:xfrm>
            <a:off x="4840532" y="4172102"/>
            <a:ext cx="1935547" cy="1015663"/>
          </a:xfrm>
          <a:prstGeom prst="rect">
            <a:avLst/>
          </a:prstGeom>
          <a:noFill/>
        </p:spPr>
        <p:txBody>
          <a:bodyPr wrap="square" rtlCol="0">
            <a:spAutoFit/>
          </a:bodyPr>
          <a:lstStyle/>
          <a:p>
            <a:r>
              <a:rPr lang="en-US" sz="2000" dirty="0">
                <a:latin typeface="Century Gothic" panose="020B0502020202020204" pitchFamily="34" charset="0"/>
              </a:rPr>
              <a:t>Student- designed lab investigation</a:t>
            </a:r>
          </a:p>
        </p:txBody>
      </p:sp>
      <p:sp>
        <p:nvSpPr>
          <p:cNvPr id="3" name="TextBox 2"/>
          <p:cNvSpPr txBox="1"/>
          <p:nvPr/>
        </p:nvSpPr>
        <p:spPr>
          <a:xfrm>
            <a:off x="1802845" y="4138257"/>
            <a:ext cx="2001953" cy="1631216"/>
          </a:xfrm>
          <a:prstGeom prst="rect">
            <a:avLst/>
          </a:prstGeom>
          <a:noFill/>
        </p:spPr>
        <p:txBody>
          <a:bodyPr wrap="square" rtlCol="0">
            <a:spAutoFit/>
          </a:bodyPr>
          <a:lstStyle/>
          <a:p>
            <a:r>
              <a:rPr lang="en-US" sz="2000" dirty="0">
                <a:latin typeface="Century Gothic" panose="020B0502020202020204" pitchFamily="34" charset="0"/>
              </a:rPr>
              <a:t>15 minute brainstorm before guest speaker arrives</a:t>
            </a:r>
          </a:p>
        </p:txBody>
      </p:sp>
      <p:sp>
        <p:nvSpPr>
          <p:cNvPr id="4" name="TextBox 3"/>
          <p:cNvSpPr txBox="1"/>
          <p:nvPr/>
        </p:nvSpPr>
        <p:spPr>
          <a:xfrm>
            <a:off x="6290788" y="2491053"/>
            <a:ext cx="2260269" cy="1015663"/>
          </a:xfrm>
          <a:prstGeom prst="rect">
            <a:avLst/>
          </a:prstGeom>
          <a:noFill/>
        </p:spPr>
        <p:txBody>
          <a:bodyPr wrap="square" rtlCol="0">
            <a:spAutoFit/>
          </a:bodyPr>
          <a:lstStyle/>
          <a:p>
            <a:r>
              <a:rPr lang="en-US" sz="2000" dirty="0">
                <a:latin typeface="Century Gothic" panose="020B0502020202020204" pitchFamily="34" charset="0"/>
              </a:rPr>
              <a:t>A multi-day research process</a:t>
            </a:r>
          </a:p>
        </p:txBody>
      </p:sp>
      <p:cxnSp>
        <p:nvCxnSpPr>
          <p:cNvPr id="12" name="Straight Arrow Connector 11"/>
          <p:cNvCxnSpPr/>
          <p:nvPr/>
        </p:nvCxnSpPr>
        <p:spPr>
          <a:xfrm flipH="1">
            <a:off x="4987000" y="1512590"/>
            <a:ext cx="1512910" cy="1083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74621" y="1344523"/>
            <a:ext cx="3418056" cy="400110"/>
          </a:xfrm>
          <a:prstGeom prst="rect">
            <a:avLst/>
          </a:prstGeom>
          <a:noFill/>
        </p:spPr>
        <p:txBody>
          <a:bodyPr wrap="square" rtlCol="0">
            <a:spAutoFit/>
          </a:bodyPr>
          <a:lstStyle/>
          <a:p>
            <a:r>
              <a:rPr lang="en-US" sz="2000" dirty="0">
                <a:solidFill>
                  <a:schemeClr val="accent1"/>
                </a:solidFill>
                <a:latin typeface="Century Gothic" panose="020B0502020202020204" pitchFamily="34" charset="0"/>
              </a:rPr>
              <a:t>Start here!</a:t>
            </a:r>
          </a:p>
        </p:txBody>
      </p:sp>
    </p:spTree>
    <p:custDataLst>
      <p:tags r:id="rId1"/>
    </p:custDataLst>
    <p:extLst>
      <p:ext uri="{BB962C8B-B14F-4D97-AF65-F5344CB8AC3E}">
        <p14:creationId xmlns:p14="http://schemas.microsoft.com/office/powerpoint/2010/main" val="80146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Century Gothic" panose="020B0502020202020204" pitchFamily="34" charset="0"/>
              </a:rPr>
              <a:t>Looking Ahead</a:t>
            </a:r>
          </a:p>
        </p:txBody>
      </p:sp>
      <p:graphicFrame>
        <p:nvGraphicFramePr>
          <p:cNvPr id="6" name="Table 5"/>
          <p:cNvGraphicFramePr>
            <a:graphicFrameLocks noGrp="1"/>
          </p:cNvGraphicFramePr>
          <p:nvPr>
            <p:extLst>
              <p:ext uri="{D42A27DB-BD31-4B8C-83A1-F6EECF244321}">
                <p14:modId xmlns:p14="http://schemas.microsoft.com/office/powerpoint/2010/main" val="3281300965"/>
              </p:ext>
            </p:extLst>
          </p:nvPr>
        </p:nvGraphicFramePr>
        <p:xfrm>
          <a:off x="720436" y="1090080"/>
          <a:ext cx="10633364" cy="5404079"/>
        </p:xfrm>
        <a:graphic>
          <a:graphicData uri="http://schemas.openxmlformats.org/drawingml/2006/table">
            <a:tbl>
              <a:tblPr firstRow="1" bandRow="1">
                <a:tableStyleId>{5C22544A-7EE6-4342-B048-85BDC9FD1C3A}</a:tableStyleId>
              </a:tblPr>
              <a:tblGrid>
                <a:gridCol w="3237202">
                  <a:extLst>
                    <a:ext uri="{9D8B030D-6E8A-4147-A177-3AD203B41FA5}">
                      <a16:colId xmlns:a16="http://schemas.microsoft.com/office/drawing/2014/main" val="2724514338"/>
                    </a:ext>
                  </a:extLst>
                </a:gridCol>
                <a:gridCol w="3696229">
                  <a:extLst>
                    <a:ext uri="{9D8B030D-6E8A-4147-A177-3AD203B41FA5}">
                      <a16:colId xmlns:a16="http://schemas.microsoft.com/office/drawing/2014/main" val="2694540520"/>
                    </a:ext>
                  </a:extLst>
                </a:gridCol>
                <a:gridCol w="3699933">
                  <a:extLst>
                    <a:ext uri="{9D8B030D-6E8A-4147-A177-3AD203B41FA5}">
                      <a16:colId xmlns:a16="http://schemas.microsoft.com/office/drawing/2014/main" val="1518631567"/>
                    </a:ext>
                  </a:extLst>
                </a:gridCol>
              </a:tblGrid>
              <a:tr h="1099707">
                <a:tc>
                  <a:txBody>
                    <a:bodyPr/>
                    <a:lstStyle/>
                    <a:p>
                      <a:pPr algn="ctr"/>
                      <a:r>
                        <a:rPr lang="en-US" sz="3600" dirty="0">
                          <a:latin typeface="Century Gothic" panose="020B0502020202020204" pitchFamily="34" charset="0"/>
                        </a:rPr>
                        <a:t>Date</a:t>
                      </a:r>
                    </a:p>
                  </a:txBody>
                  <a:tcPr anchor="ctr"/>
                </a:tc>
                <a:tc>
                  <a:txBody>
                    <a:bodyPr/>
                    <a:lstStyle/>
                    <a:p>
                      <a:pPr algn="ctr"/>
                      <a:r>
                        <a:rPr lang="en-US" sz="3600" dirty="0">
                          <a:latin typeface="Century Gothic" panose="020B0502020202020204" pitchFamily="34" charset="0"/>
                        </a:rPr>
                        <a:t>Agenda</a:t>
                      </a:r>
                    </a:p>
                  </a:txBody>
                  <a:tcPr anchor="ctr"/>
                </a:tc>
                <a:tc>
                  <a:txBody>
                    <a:bodyPr/>
                    <a:lstStyle/>
                    <a:p>
                      <a:pPr algn="ctr"/>
                      <a:r>
                        <a:rPr lang="en-US" sz="3600" dirty="0">
                          <a:latin typeface="Century Gothic" panose="020B0502020202020204" pitchFamily="34" charset="0"/>
                        </a:rPr>
                        <a:t>Homework</a:t>
                      </a:r>
                    </a:p>
                  </a:txBody>
                  <a:tcPr anchor="ctr"/>
                </a:tc>
                <a:extLst>
                  <a:ext uri="{0D108BD9-81ED-4DB2-BD59-A6C34878D82A}">
                    <a16:rowId xmlns:a16="http://schemas.microsoft.com/office/drawing/2014/main" val="1999120778"/>
                  </a:ext>
                </a:extLst>
              </a:tr>
              <a:tr h="1099707">
                <a:tc>
                  <a:txBody>
                    <a:bodyPr/>
                    <a:lstStyle/>
                    <a:p>
                      <a:r>
                        <a:rPr lang="en-US" sz="2400" dirty="0">
                          <a:latin typeface="Century Gothic" panose="020B0502020202020204" pitchFamily="34" charset="0"/>
                        </a:rPr>
                        <a:t>November 9, 2022</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The Power of Question Formulation for Lifelong Learning</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Complete </a:t>
                      </a:r>
                      <a:r>
                        <a:rPr lang="en-US" sz="2000" dirty="0">
                          <a:latin typeface="Century Gothic" panose="020B0502020202020204" pitchFamily="34" charset="0"/>
                          <a:hlinkClick r:id="rId3"/>
                        </a:rPr>
                        <a:t>the </a:t>
                      </a:r>
                      <a:r>
                        <a:rPr lang="en-US" sz="2000" dirty="0" err="1">
                          <a:latin typeface="Century Gothic" panose="020B0502020202020204" pitchFamily="34" charset="0"/>
                          <a:hlinkClick r:id="rId3"/>
                        </a:rPr>
                        <a:t>Qfocus</a:t>
                      </a:r>
                      <a:r>
                        <a:rPr lang="en-US" sz="2000" dirty="0">
                          <a:latin typeface="Century Gothic" panose="020B0502020202020204" pitchFamily="34" charset="0"/>
                          <a:hlinkClick r:id="rId3"/>
                        </a:rPr>
                        <a:t> design tool</a:t>
                      </a:r>
                      <a:r>
                        <a:rPr lang="en-US" sz="2000" dirty="0">
                          <a:latin typeface="Century Gothic" panose="020B0502020202020204" pitchFamily="34" charset="0"/>
                        </a:rPr>
                        <a:t>—ok if a bit rough! (due 1/26)</a:t>
                      </a:r>
                    </a:p>
                  </a:txBody>
                  <a:tcPr anchor="ctr"/>
                </a:tc>
                <a:extLst>
                  <a:ext uri="{0D108BD9-81ED-4DB2-BD59-A6C34878D82A}">
                    <a16:rowId xmlns:a16="http://schemas.microsoft.com/office/drawing/2014/main" val="3010760040"/>
                  </a:ext>
                </a:extLst>
              </a:tr>
              <a:tr h="1099707">
                <a:tc>
                  <a:txBody>
                    <a:bodyPr/>
                    <a:lstStyle/>
                    <a:p>
                      <a:r>
                        <a:rPr lang="en-US" sz="2400" dirty="0">
                          <a:latin typeface="Century Gothic" panose="020B0502020202020204" pitchFamily="34" charset="0"/>
                        </a:rPr>
                        <a:t>January 26, 2023</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Designing for Student Questioning in the Classroom</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Finish planning QFT lesson Practice facilitating the QFT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Century Gothic" panose="020B0502020202020204" pitchFamily="34" charset="0"/>
                        </a:rPr>
                        <a:t>Facilitate the QFT with students in your setting at least once</a:t>
                      </a:r>
                      <a:endParaRPr lang="en-US" sz="2000" dirty="0">
                        <a:highlight>
                          <a:srgbClr val="FFFF00"/>
                        </a:highlight>
                        <a:latin typeface="Century Gothic" panose="020B0502020202020204" pitchFamily="34" charset="0"/>
                      </a:endParaRPr>
                    </a:p>
                  </a:txBody>
                  <a:tcPr anchor="ctr"/>
                </a:tc>
                <a:extLst>
                  <a:ext uri="{0D108BD9-81ED-4DB2-BD59-A6C34878D82A}">
                    <a16:rowId xmlns:a16="http://schemas.microsoft.com/office/drawing/2014/main" val="435785721"/>
                  </a:ext>
                </a:extLst>
              </a:tr>
              <a:tr h="1284425">
                <a:tc>
                  <a:txBody>
                    <a:bodyPr/>
                    <a:lstStyle/>
                    <a:p>
                      <a:r>
                        <a:rPr lang="en-US" sz="2400" dirty="0">
                          <a:latin typeface="Century Gothic" panose="020B0502020202020204" pitchFamily="34" charset="0"/>
                        </a:rPr>
                        <a:t>TBD Spring 2023</a:t>
                      </a:r>
                    </a:p>
                  </a:txBody>
                  <a:tcPr anchor="ctr"/>
                </a:tc>
                <a:tc>
                  <a:txBody>
                    <a:bodyPr/>
                    <a:lstStyle/>
                    <a:p>
                      <a:endParaRPr lang="en-US" sz="2000" b="0" dirty="0">
                        <a:latin typeface="Century Gothic" panose="020B0502020202020204" pitchFamily="34" charset="0"/>
                      </a:endParaRPr>
                    </a:p>
                  </a:txBody>
                  <a:tcPr anchor="ctr"/>
                </a:tc>
                <a:tc>
                  <a:txBody>
                    <a:bodyPr/>
                    <a:lstStyle/>
                    <a:p>
                      <a:endParaRPr lang="en-US" sz="2000" b="0" dirty="0">
                        <a:latin typeface="Century Gothic" panose="020B0502020202020204" pitchFamily="34" charset="0"/>
                      </a:endParaRPr>
                    </a:p>
                  </a:txBody>
                  <a:tcPr anchor="ctr"/>
                </a:tc>
                <a:extLst>
                  <a:ext uri="{0D108BD9-81ED-4DB2-BD59-A6C34878D82A}">
                    <a16:rowId xmlns:a16="http://schemas.microsoft.com/office/drawing/2014/main" val="1207229136"/>
                  </a:ext>
                </a:extLst>
              </a:tr>
            </a:tbl>
          </a:graphicData>
        </a:graphic>
      </p:graphicFrame>
    </p:spTree>
    <p:extLst>
      <p:ext uri="{BB962C8B-B14F-4D97-AF65-F5344CB8AC3E}">
        <p14:creationId xmlns:p14="http://schemas.microsoft.com/office/powerpoint/2010/main" val="2399451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853710" y="368946"/>
            <a:ext cx="10515600" cy="1325563"/>
          </a:xfrm>
        </p:spPr>
        <p:txBody>
          <a:bodyPr>
            <a:normAutofit/>
          </a:bodyPr>
          <a:lstStyle/>
          <a:p>
            <a:pPr eaLnBrk="1" hangingPunct="1"/>
            <a:r>
              <a:rPr lang="en-US" sz="4400" b="0" dirty="0">
                <a:latin typeface="Century Gothic" panose="020B0502020202020204" pitchFamily="34" charset="0"/>
                <a:ea typeface="MS PGothic" charset="0"/>
              </a:rPr>
              <a:t>Various Teaching Purposes</a:t>
            </a:r>
            <a:br>
              <a:rPr lang="en-US" sz="3400" dirty="0">
                <a:latin typeface="Century Gothic" panose="020B0502020202020204" pitchFamily="34" charset="0"/>
                <a:ea typeface="MS PGothic" charset="0"/>
              </a:rPr>
            </a:br>
            <a:endParaRPr lang="en-US" sz="3400" dirty="0">
              <a:latin typeface="Century Gothic" panose="020B0502020202020204" pitchFamily="34" charset="0"/>
              <a:ea typeface="MS PGothic" charset="0"/>
            </a:endParaRPr>
          </a:p>
        </p:txBody>
      </p:sp>
      <p:sp>
        <p:nvSpPr>
          <p:cNvPr id="103427" name="Content Placeholder 2"/>
          <p:cNvSpPr>
            <a:spLocks noGrp="1"/>
          </p:cNvSpPr>
          <p:nvPr>
            <p:ph idx="4294967295"/>
          </p:nvPr>
        </p:nvSpPr>
        <p:spPr>
          <a:xfrm>
            <a:off x="1003300" y="1586354"/>
            <a:ext cx="7556500" cy="5127625"/>
          </a:xfrm>
        </p:spPr>
        <p:txBody>
          <a:bodyPr>
            <a:normAutofit lnSpcReduction="10000"/>
          </a:bodyPr>
          <a:lstStyle/>
          <a:p>
            <a:pPr lvl="1">
              <a:lnSpc>
                <a:spcPct val="100000"/>
              </a:lnSpc>
            </a:pPr>
            <a:r>
              <a:rPr lang="en-US" sz="3200" dirty="0">
                <a:latin typeface="Century Gothic" panose="020B0502020202020204" pitchFamily="34" charset="0"/>
                <a:ea typeface="MS PGothic" charset="0"/>
              </a:rPr>
              <a:t> Engagement</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Research</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Formative assessment </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Summative assessment</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Peer review</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Skill development</a:t>
            </a:r>
          </a:p>
          <a:p>
            <a:pPr marL="342900" lvl="1" indent="0">
              <a:lnSpc>
                <a:spcPct val="100000"/>
              </a:lnSpc>
              <a:buNone/>
            </a:pPr>
            <a:endParaRPr lang="en-US" sz="8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Problem-solving</a:t>
            </a:r>
          </a:p>
        </p:txBody>
      </p:sp>
      <p:sp>
        <p:nvSpPr>
          <p:cNvPr id="5" name="Rounded Rectangular Callout 4"/>
          <p:cNvSpPr/>
          <p:nvPr/>
        </p:nvSpPr>
        <p:spPr>
          <a:xfrm>
            <a:off x="8112964" y="1773107"/>
            <a:ext cx="3145330" cy="1584595"/>
          </a:xfrm>
          <a:prstGeom prst="wedgeRoundRectCallout">
            <a:avLst/>
          </a:prstGeom>
          <a:ln/>
        </p:spPr>
        <p:style>
          <a:lnRef idx="1">
            <a:schemeClr val="accent1"/>
          </a:lnRef>
          <a:fillRef idx="3">
            <a:schemeClr val="accent1"/>
          </a:fillRef>
          <a:effectRef idx="2">
            <a:schemeClr val="accent1"/>
          </a:effectRef>
          <a:fontRef idx="minor">
            <a:schemeClr val="lt1"/>
          </a:fontRef>
        </p:style>
        <p:txBody>
          <a:bodyPr/>
          <a:lstStyle/>
          <a:p>
            <a:r>
              <a:rPr lang="en-US" sz="2400" dirty="0">
                <a:latin typeface="Century Gothic" panose="020B0502020202020204" pitchFamily="34" charset="0"/>
              </a:rPr>
              <a:t>Is the QFT the right tool for your objective? </a:t>
            </a:r>
          </a:p>
        </p:txBody>
      </p:sp>
      <p:sp>
        <p:nvSpPr>
          <p:cNvPr id="3" name="Oval Callout 2"/>
          <p:cNvSpPr/>
          <p:nvPr/>
        </p:nvSpPr>
        <p:spPr>
          <a:xfrm>
            <a:off x="8007811" y="4111033"/>
            <a:ext cx="3508799" cy="1894089"/>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latin typeface="Century Gothic" panose="020B0502020202020204" pitchFamily="34" charset="0"/>
              </a:rPr>
              <a:t>How will you make use of the questions students ask?</a:t>
            </a:r>
          </a:p>
        </p:txBody>
      </p:sp>
    </p:spTree>
    <p:custDataLst>
      <p:tags r:id="rId1"/>
    </p:custDataLst>
    <p:extLst>
      <p:ext uri="{BB962C8B-B14F-4D97-AF65-F5344CB8AC3E}">
        <p14:creationId xmlns:p14="http://schemas.microsoft.com/office/powerpoint/2010/main" val="38111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dirty="0">
                <a:latin typeface="Century Gothic" panose="020B0502020202020204" pitchFamily="34" charset="0"/>
              </a:rPr>
              <a:t>Next Steps? </a:t>
            </a:r>
          </a:p>
        </p:txBody>
      </p:sp>
      <p:sp>
        <p:nvSpPr>
          <p:cNvPr id="37" name="TextBox 36"/>
          <p:cNvSpPr txBox="1"/>
          <p:nvPr/>
        </p:nvSpPr>
        <p:spPr>
          <a:xfrm>
            <a:off x="4805523" y="3063632"/>
            <a:ext cx="3151163" cy="369332"/>
          </a:xfrm>
          <a:prstGeom prst="rect">
            <a:avLst/>
          </a:prstGeom>
          <a:noFill/>
        </p:spPr>
        <p:txBody>
          <a:bodyPr wrap="square" rtlCol="0">
            <a:spAutoFit/>
          </a:bodyPr>
          <a:lstStyle/>
          <a:p>
            <a:r>
              <a:rPr lang="en-US" dirty="0">
                <a:latin typeface="Century Gothic" panose="020B0502020202020204" pitchFamily="34" charset="0"/>
              </a:rPr>
              <a:t>Homework</a:t>
            </a:r>
          </a:p>
        </p:txBody>
      </p:sp>
      <p:sp>
        <p:nvSpPr>
          <p:cNvPr id="38" name="TextBox 37"/>
          <p:cNvSpPr txBox="1"/>
          <p:nvPr/>
        </p:nvSpPr>
        <p:spPr>
          <a:xfrm>
            <a:off x="5174006" y="1273563"/>
            <a:ext cx="3390314" cy="369332"/>
          </a:xfrm>
          <a:prstGeom prst="rect">
            <a:avLst/>
          </a:prstGeom>
          <a:noFill/>
        </p:spPr>
        <p:txBody>
          <a:bodyPr wrap="square" rtlCol="0">
            <a:spAutoFit/>
          </a:bodyPr>
          <a:lstStyle/>
          <a:p>
            <a:r>
              <a:rPr lang="en-US">
                <a:latin typeface="Century Gothic" panose="020B0502020202020204" pitchFamily="34" charset="0"/>
              </a:rPr>
              <a:t>Debate Prep</a:t>
            </a:r>
          </a:p>
        </p:txBody>
      </p:sp>
      <p:sp>
        <p:nvSpPr>
          <p:cNvPr id="39" name="TextBox 38"/>
          <p:cNvSpPr txBox="1"/>
          <p:nvPr/>
        </p:nvSpPr>
        <p:spPr>
          <a:xfrm>
            <a:off x="4231770" y="2289245"/>
            <a:ext cx="2883877" cy="369332"/>
          </a:xfrm>
          <a:prstGeom prst="rect">
            <a:avLst/>
          </a:prstGeom>
          <a:noFill/>
        </p:spPr>
        <p:txBody>
          <a:bodyPr wrap="square" rtlCol="0">
            <a:spAutoFit/>
          </a:bodyPr>
          <a:lstStyle/>
          <a:p>
            <a:r>
              <a:rPr lang="en-US" dirty="0">
                <a:latin typeface="Century Gothic" panose="020B0502020202020204" pitchFamily="34" charset="0"/>
              </a:rPr>
              <a:t>Research</a:t>
            </a:r>
          </a:p>
        </p:txBody>
      </p:sp>
      <p:sp>
        <p:nvSpPr>
          <p:cNvPr id="40" name="TextBox 39"/>
          <p:cNvSpPr txBox="1"/>
          <p:nvPr/>
        </p:nvSpPr>
        <p:spPr>
          <a:xfrm>
            <a:off x="9017494" y="1380289"/>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8248357" y="2303529"/>
            <a:ext cx="2110154" cy="369332"/>
          </a:xfrm>
          <a:prstGeom prst="rect">
            <a:avLst/>
          </a:prstGeom>
          <a:noFill/>
        </p:spPr>
        <p:txBody>
          <a:bodyPr wrap="square" rtlCol="0">
            <a:spAutoFit/>
          </a:bodyPr>
          <a:lstStyle/>
          <a:p>
            <a:r>
              <a:rPr lang="en-US" dirty="0">
                <a:latin typeface="Century Gothic" panose="020B0502020202020204" pitchFamily="34" charset="0"/>
              </a:rPr>
              <a:t>Projects</a:t>
            </a:r>
          </a:p>
        </p:txBody>
      </p:sp>
      <p:sp>
        <p:nvSpPr>
          <p:cNvPr id="42" name="TextBox 41"/>
          <p:cNvSpPr txBox="1"/>
          <p:nvPr/>
        </p:nvSpPr>
        <p:spPr>
          <a:xfrm>
            <a:off x="5884519" y="1782904"/>
            <a:ext cx="2743148" cy="369332"/>
          </a:xfrm>
          <a:prstGeom prst="rect">
            <a:avLst/>
          </a:prstGeom>
          <a:noFill/>
        </p:spPr>
        <p:txBody>
          <a:bodyPr wrap="square" rtlCol="0">
            <a:spAutoFit/>
          </a:bodyPr>
          <a:lstStyle/>
          <a:p>
            <a:r>
              <a:rPr lang="en-US" dirty="0">
                <a:latin typeface="Century Gothic" panose="020B0502020202020204" pitchFamily="34" charset="0"/>
              </a:rPr>
              <a:t>Exit ticket or ”Do Now”</a:t>
            </a:r>
          </a:p>
        </p:txBody>
      </p:sp>
      <p:sp>
        <p:nvSpPr>
          <p:cNvPr id="43" name="TextBox 42"/>
          <p:cNvSpPr txBox="1"/>
          <p:nvPr/>
        </p:nvSpPr>
        <p:spPr>
          <a:xfrm>
            <a:off x="2494507" y="3176749"/>
            <a:ext cx="2293034" cy="369332"/>
          </a:xfrm>
          <a:prstGeom prst="rect">
            <a:avLst/>
          </a:prstGeom>
          <a:noFill/>
        </p:spPr>
        <p:txBody>
          <a:bodyPr wrap="square" rtlCol="0">
            <a:spAutoFit/>
          </a:bodyPr>
          <a:lstStyle/>
          <a:p>
            <a:r>
              <a:rPr lang="en-US" dirty="0">
                <a:latin typeface="Century Gothic" panose="020B0502020202020204" pitchFamily="34" charset="0"/>
              </a:rPr>
              <a:t>Presentations</a:t>
            </a:r>
          </a:p>
        </p:txBody>
      </p:sp>
      <p:sp>
        <p:nvSpPr>
          <p:cNvPr id="44" name="TextBox 43"/>
          <p:cNvSpPr txBox="1"/>
          <p:nvPr/>
        </p:nvSpPr>
        <p:spPr>
          <a:xfrm>
            <a:off x="8986348" y="3144394"/>
            <a:ext cx="2919512" cy="369332"/>
          </a:xfrm>
          <a:prstGeom prst="rect">
            <a:avLst/>
          </a:prstGeom>
          <a:noFill/>
        </p:spPr>
        <p:txBody>
          <a:bodyPr wrap="square" rtlCol="0">
            <a:spAutoFit/>
          </a:bodyPr>
          <a:lstStyle/>
          <a:p>
            <a:r>
              <a:rPr lang="en-US" dirty="0">
                <a:latin typeface="Century Gothic" panose="020B0502020202020204" pitchFamily="34" charset="0"/>
              </a:rPr>
              <a:t>Class discussion prompts</a:t>
            </a:r>
          </a:p>
        </p:txBody>
      </p:sp>
      <p:sp>
        <p:nvSpPr>
          <p:cNvPr id="45" name="TextBox 44"/>
          <p:cNvSpPr txBox="1"/>
          <p:nvPr/>
        </p:nvSpPr>
        <p:spPr>
          <a:xfrm>
            <a:off x="682839" y="2210367"/>
            <a:ext cx="2828070" cy="646331"/>
          </a:xfrm>
          <a:prstGeom prst="rect">
            <a:avLst/>
          </a:prstGeom>
          <a:noFill/>
        </p:spPr>
        <p:txBody>
          <a:bodyPr wrap="square" rtlCol="0">
            <a:spAutoFit/>
          </a:bodyPr>
          <a:lstStyle/>
          <a:p>
            <a:r>
              <a:rPr lang="en-US" dirty="0">
                <a:latin typeface="Century Gothic" panose="020B0502020202020204" pitchFamily="34" charset="0"/>
              </a:rPr>
              <a:t>Hang on walls, </a:t>
            </a:r>
          </a:p>
          <a:p>
            <a:r>
              <a:rPr lang="en-US" dirty="0">
                <a:latin typeface="Century Gothic" panose="020B0502020202020204" pitchFamily="34" charset="0"/>
              </a:rPr>
              <a:t>Check Off as Answered</a:t>
            </a:r>
          </a:p>
        </p:txBody>
      </p:sp>
      <p:sp>
        <p:nvSpPr>
          <p:cNvPr id="46" name="TextBox 45"/>
          <p:cNvSpPr txBox="1"/>
          <p:nvPr/>
        </p:nvSpPr>
        <p:spPr>
          <a:xfrm>
            <a:off x="6381104" y="2708046"/>
            <a:ext cx="2074985" cy="369332"/>
          </a:xfrm>
          <a:prstGeom prst="rect">
            <a:avLst/>
          </a:prstGeom>
          <a:noFill/>
        </p:spPr>
        <p:txBody>
          <a:bodyPr wrap="square" rtlCol="0">
            <a:spAutoFit/>
          </a:bodyPr>
          <a:lstStyle/>
          <a:p>
            <a:r>
              <a:rPr lang="en-US" dirty="0">
                <a:latin typeface="Century Gothic" panose="020B0502020202020204" pitchFamily="34" charset="0"/>
              </a:rPr>
              <a:t>Test Prep</a:t>
            </a:r>
          </a:p>
        </p:txBody>
      </p:sp>
      <p:sp>
        <p:nvSpPr>
          <p:cNvPr id="47" name="TextBox 46"/>
          <p:cNvSpPr txBox="1"/>
          <p:nvPr/>
        </p:nvSpPr>
        <p:spPr>
          <a:xfrm>
            <a:off x="2441296" y="1635923"/>
            <a:ext cx="3084989" cy="369332"/>
          </a:xfrm>
          <a:prstGeom prst="rect">
            <a:avLst/>
          </a:prstGeom>
          <a:noFill/>
        </p:spPr>
        <p:txBody>
          <a:bodyPr wrap="square" rtlCol="0">
            <a:spAutoFit/>
          </a:bodyPr>
          <a:lstStyle/>
          <a:p>
            <a:r>
              <a:rPr lang="en-US" dirty="0">
                <a:latin typeface="Century Gothic" panose="020B0502020202020204" pitchFamily="34" charset="0"/>
              </a:rPr>
              <a:t>Lab work </a:t>
            </a:r>
            <a:r>
              <a:rPr lang="en-US">
                <a:latin typeface="Century Gothic" panose="020B0502020202020204" pitchFamily="34" charset="0"/>
              </a:rPr>
              <a:t>&amp; Experiments</a:t>
            </a:r>
          </a:p>
        </p:txBody>
      </p:sp>
      <p:sp>
        <p:nvSpPr>
          <p:cNvPr id="48" name="TextBox 47"/>
          <p:cNvSpPr txBox="1"/>
          <p:nvPr/>
        </p:nvSpPr>
        <p:spPr>
          <a:xfrm>
            <a:off x="7060475" y="500461"/>
            <a:ext cx="3154912" cy="646331"/>
          </a:xfrm>
          <a:prstGeom prst="rect">
            <a:avLst/>
          </a:prstGeom>
          <a:noFill/>
        </p:spPr>
        <p:txBody>
          <a:bodyPr wrap="square" rtlCol="0">
            <a:spAutoFit/>
          </a:bodyPr>
          <a:lstStyle/>
          <a:p>
            <a:r>
              <a:rPr lang="en-US" dirty="0">
                <a:latin typeface="Century Gothic" panose="020B0502020202020204" pitchFamily="34" charset="0"/>
              </a:rPr>
              <a:t>Pop Quiz or Reading Check</a:t>
            </a:r>
          </a:p>
        </p:txBody>
      </p:sp>
      <p:sp>
        <p:nvSpPr>
          <p:cNvPr id="49" name="TextBox 48"/>
          <p:cNvSpPr txBox="1"/>
          <p:nvPr/>
        </p:nvSpPr>
        <p:spPr>
          <a:xfrm>
            <a:off x="8850555" y="4253980"/>
            <a:ext cx="2859791" cy="369332"/>
          </a:xfrm>
          <a:prstGeom prst="rect">
            <a:avLst/>
          </a:prstGeom>
          <a:noFill/>
        </p:spPr>
        <p:txBody>
          <a:bodyPr wrap="square" rtlCol="0">
            <a:spAutoFit/>
          </a:bodyPr>
          <a:lstStyle/>
          <a:p>
            <a:r>
              <a:rPr lang="en-US" dirty="0">
                <a:latin typeface="Century Gothic" panose="020B0502020202020204" pitchFamily="34" charset="0"/>
              </a:rPr>
              <a:t>Interview an Expert</a:t>
            </a:r>
          </a:p>
        </p:txBody>
      </p:sp>
      <p:sp>
        <p:nvSpPr>
          <p:cNvPr id="50" name="TextBox 49"/>
          <p:cNvSpPr txBox="1"/>
          <p:nvPr/>
        </p:nvSpPr>
        <p:spPr>
          <a:xfrm>
            <a:off x="7195401" y="5034844"/>
            <a:ext cx="2342296" cy="369332"/>
          </a:xfrm>
          <a:prstGeom prst="rect">
            <a:avLst/>
          </a:prstGeom>
          <a:noFill/>
        </p:spPr>
        <p:txBody>
          <a:bodyPr wrap="square" rtlCol="0">
            <a:spAutoFit/>
          </a:bodyPr>
          <a:lstStyle/>
          <a:p>
            <a:r>
              <a:rPr lang="en-US" dirty="0">
                <a:latin typeface="Century Gothic" panose="020B0502020202020204" pitchFamily="34" charset="0"/>
              </a:rPr>
              <a:t>Guest speakers</a:t>
            </a:r>
          </a:p>
        </p:txBody>
      </p:sp>
      <p:sp>
        <p:nvSpPr>
          <p:cNvPr id="51" name="TextBox 50"/>
          <p:cNvSpPr txBox="1"/>
          <p:nvPr/>
        </p:nvSpPr>
        <p:spPr>
          <a:xfrm>
            <a:off x="1829325" y="6060474"/>
            <a:ext cx="2634823" cy="369332"/>
          </a:xfrm>
          <a:prstGeom prst="rect">
            <a:avLst/>
          </a:prstGeom>
          <a:noFill/>
        </p:spPr>
        <p:txBody>
          <a:bodyPr wrap="square" rtlCol="0">
            <a:spAutoFit/>
          </a:bodyPr>
          <a:lstStyle/>
          <a:p>
            <a:r>
              <a:rPr lang="en-US" dirty="0">
                <a:latin typeface="Century Gothic" panose="020B0502020202020204" pitchFamily="34" charset="0"/>
              </a:rPr>
              <a:t>Tailoring Instruction</a:t>
            </a:r>
          </a:p>
        </p:txBody>
      </p:sp>
      <p:sp>
        <p:nvSpPr>
          <p:cNvPr id="52" name="TextBox 51"/>
          <p:cNvSpPr txBox="1"/>
          <p:nvPr/>
        </p:nvSpPr>
        <p:spPr>
          <a:xfrm>
            <a:off x="4006974" y="4542482"/>
            <a:ext cx="3094893" cy="369332"/>
          </a:xfrm>
          <a:prstGeom prst="rect">
            <a:avLst/>
          </a:prstGeom>
          <a:noFill/>
        </p:spPr>
        <p:txBody>
          <a:bodyPr wrap="square" rtlCol="0">
            <a:spAutoFit/>
          </a:bodyPr>
          <a:lstStyle/>
          <a:p>
            <a:r>
              <a:rPr lang="en-US">
                <a:latin typeface="Century Gothic" panose="020B0502020202020204" pitchFamily="34" charset="0"/>
              </a:rPr>
              <a:t>Make Your Own Final Test</a:t>
            </a:r>
          </a:p>
        </p:txBody>
      </p:sp>
      <p:sp>
        <p:nvSpPr>
          <p:cNvPr id="53" name="TextBox 52"/>
          <p:cNvSpPr txBox="1"/>
          <p:nvPr/>
        </p:nvSpPr>
        <p:spPr>
          <a:xfrm>
            <a:off x="3641215" y="5404176"/>
            <a:ext cx="3460652" cy="369332"/>
          </a:xfrm>
          <a:prstGeom prst="rect">
            <a:avLst/>
          </a:prstGeom>
          <a:noFill/>
        </p:spPr>
        <p:txBody>
          <a:bodyPr wrap="square" rtlCol="0">
            <a:spAutoFit/>
          </a:bodyPr>
          <a:lstStyle/>
          <a:p>
            <a:r>
              <a:rPr lang="en-US" dirty="0">
                <a:latin typeface="Century Gothic" panose="020B0502020202020204" pitchFamily="34" charset="0"/>
              </a:rPr>
              <a:t>Close Reading Protocol</a:t>
            </a:r>
          </a:p>
        </p:txBody>
      </p:sp>
      <p:sp>
        <p:nvSpPr>
          <p:cNvPr id="54" name="TextBox 53"/>
          <p:cNvSpPr txBox="1"/>
          <p:nvPr/>
        </p:nvSpPr>
        <p:spPr>
          <a:xfrm>
            <a:off x="4464148" y="6305930"/>
            <a:ext cx="3134662" cy="369332"/>
          </a:xfrm>
          <a:prstGeom prst="rect">
            <a:avLst/>
          </a:prstGeom>
          <a:noFill/>
        </p:spPr>
        <p:txBody>
          <a:bodyPr wrap="square" rtlCol="0">
            <a:spAutoFit/>
          </a:bodyPr>
          <a:lstStyle/>
          <a:p>
            <a:r>
              <a:rPr lang="en-US" dirty="0">
                <a:latin typeface="Century Gothic" panose="020B0502020202020204" pitchFamily="34" charset="0"/>
              </a:rPr>
              <a:t>Service Action Projects</a:t>
            </a:r>
          </a:p>
        </p:txBody>
      </p:sp>
      <p:sp>
        <p:nvSpPr>
          <p:cNvPr id="55" name="TextBox 54"/>
          <p:cNvSpPr txBox="1"/>
          <p:nvPr/>
        </p:nvSpPr>
        <p:spPr>
          <a:xfrm>
            <a:off x="942067" y="3993122"/>
            <a:ext cx="3221501" cy="369332"/>
          </a:xfrm>
          <a:prstGeom prst="rect">
            <a:avLst/>
          </a:prstGeom>
          <a:noFill/>
        </p:spPr>
        <p:txBody>
          <a:bodyPr wrap="square" rtlCol="0">
            <a:spAutoFit/>
          </a:bodyPr>
          <a:lstStyle/>
          <a:p>
            <a:r>
              <a:rPr lang="en-US" dirty="0">
                <a:latin typeface="Century Gothic" panose="020B0502020202020204" pitchFamily="34" charset="0"/>
              </a:rPr>
              <a:t>Socratic Seminar Prompts</a:t>
            </a:r>
          </a:p>
        </p:txBody>
      </p:sp>
      <p:sp>
        <p:nvSpPr>
          <p:cNvPr id="56" name="TextBox 55"/>
          <p:cNvSpPr txBox="1"/>
          <p:nvPr/>
        </p:nvSpPr>
        <p:spPr>
          <a:xfrm>
            <a:off x="5399676" y="3788030"/>
            <a:ext cx="2743148" cy="646331"/>
          </a:xfrm>
          <a:prstGeom prst="rect">
            <a:avLst/>
          </a:prstGeom>
          <a:noFill/>
        </p:spPr>
        <p:txBody>
          <a:bodyPr wrap="square" rtlCol="0">
            <a:spAutoFit/>
          </a:bodyPr>
          <a:lstStyle/>
          <a:p>
            <a:r>
              <a:rPr lang="en-US" dirty="0">
                <a:latin typeface="Century Gothic" panose="020B0502020202020204" pitchFamily="34" charset="0"/>
              </a:rPr>
              <a:t>Student </a:t>
            </a:r>
            <a:r>
              <a:rPr lang="en-US">
                <a:latin typeface="Century Gothic" panose="020B0502020202020204" pitchFamily="34" charset="0"/>
              </a:rPr>
              <a:t>Choice Projects</a:t>
            </a:r>
          </a:p>
        </p:txBody>
      </p:sp>
      <p:sp>
        <p:nvSpPr>
          <p:cNvPr id="57" name="TextBox 56"/>
          <p:cNvSpPr txBox="1"/>
          <p:nvPr/>
        </p:nvSpPr>
        <p:spPr>
          <a:xfrm>
            <a:off x="1347911" y="4989023"/>
            <a:ext cx="2757268" cy="369332"/>
          </a:xfrm>
          <a:prstGeom prst="rect">
            <a:avLst/>
          </a:prstGeom>
          <a:noFill/>
        </p:spPr>
        <p:txBody>
          <a:bodyPr wrap="square" rtlCol="0">
            <a:spAutoFit/>
          </a:bodyPr>
          <a:lstStyle/>
          <a:p>
            <a:r>
              <a:rPr lang="en-US" dirty="0">
                <a:latin typeface="Century Gothic" panose="020B0502020202020204" pitchFamily="34" charset="0"/>
              </a:rPr>
              <a:t>Journal Prompt</a:t>
            </a:r>
          </a:p>
        </p:txBody>
      </p:sp>
      <p:sp>
        <p:nvSpPr>
          <p:cNvPr id="58" name="TextBox 57"/>
          <p:cNvSpPr txBox="1"/>
          <p:nvPr/>
        </p:nvSpPr>
        <p:spPr>
          <a:xfrm>
            <a:off x="8370354" y="5790667"/>
            <a:ext cx="2848708" cy="646331"/>
          </a:xfrm>
          <a:prstGeom prst="rect">
            <a:avLst/>
          </a:prstGeom>
          <a:noFill/>
        </p:spPr>
        <p:txBody>
          <a:bodyPr wrap="square" rtlCol="0">
            <a:spAutoFit/>
          </a:bodyPr>
          <a:lstStyle/>
          <a:p>
            <a:r>
              <a:rPr lang="en-US" dirty="0">
                <a:latin typeface="Century Gothic" panose="020B0502020202020204" pitchFamily="34" charset="0"/>
              </a:rPr>
              <a:t>Year-long or Unit-long Essential Questions</a:t>
            </a:r>
          </a:p>
        </p:txBody>
      </p:sp>
      <p:sp>
        <p:nvSpPr>
          <p:cNvPr id="59" name="TextBox 58"/>
          <p:cNvSpPr txBox="1"/>
          <p:nvPr/>
        </p:nvSpPr>
        <p:spPr>
          <a:xfrm>
            <a:off x="3456166" y="2991885"/>
            <a:ext cx="5150625" cy="1815882"/>
          </a:xfrm>
          <a:prstGeom prst="rect">
            <a:avLst/>
          </a:prstGeom>
          <a:solidFill>
            <a:schemeClr val="accent1"/>
          </a:solidFill>
          <a:ln>
            <a:noFill/>
          </a:ln>
          <a:effectLst>
            <a:glow rad="88900">
              <a:schemeClr val="accent1">
                <a:alpha val="57000"/>
              </a:schemeClr>
            </a:glow>
            <a:outerShdw dist="50800" sx="1000" sy="1000" algn="ctr" rotWithShape="0">
              <a:srgbClr val="000000"/>
            </a:outerShdw>
          </a:effectLst>
        </p:spPr>
        <p:txBody>
          <a:bodyPr wrap="square" rtlCol="0">
            <a:spAutoFit/>
          </a:bodyPr>
          <a:lstStyle/>
          <a:p>
            <a:endParaRPr lang="en-US" sz="1600" dirty="0">
              <a:latin typeface="Century Gothic" panose="020B0502020202020204" pitchFamily="34" charset="0"/>
            </a:endParaRPr>
          </a:p>
          <a:p>
            <a:pPr algn="ctr"/>
            <a:r>
              <a:rPr lang="en-US" sz="3200" dirty="0">
                <a:solidFill>
                  <a:schemeClr val="bg1"/>
                </a:solidFill>
                <a:latin typeface="Century Gothic" panose="020B0502020202020204" pitchFamily="34" charset="0"/>
              </a:rPr>
              <a:t>And sometimes</a:t>
            </a:r>
            <a:r>
              <a:rPr lang="mr-IN" sz="3200" dirty="0">
                <a:solidFill>
                  <a:schemeClr val="bg1"/>
                </a:solidFill>
                <a:latin typeface="Century Gothic" panose="020B0502020202020204" pitchFamily="34" charset="0"/>
              </a:rPr>
              <a:t>…</a:t>
            </a:r>
            <a:endParaRPr lang="en-US" sz="3200" dirty="0">
              <a:solidFill>
                <a:schemeClr val="bg1"/>
              </a:solidFill>
              <a:latin typeface="Century Gothic" panose="020B0502020202020204" pitchFamily="34" charset="0"/>
            </a:endParaRPr>
          </a:p>
          <a:p>
            <a:pPr algn="ctr"/>
            <a:endParaRPr lang="en-US" sz="1600" dirty="0">
              <a:solidFill>
                <a:schemeClr val="bg1"/>
              </a:solidFill>
              <a:latin typeface="Century Gothic" panose="020B0502020202020204" pitchFamily="34" charset="0"/>
            </a:endParaRPr>
          </a:p>
          <a:p>
            <a:pPr algn="ctr"/>
            <a:r>
              <a:rPr lang="en-US" sz="3200" dirty="0">
                <a:solidFill>
                  <a:schemeClr val="bg1"/>
                </a:solidFill>
                <a:latin typeface="Century Gothic" panose="020B0502020202020204" pitchFamily="34" charset="0"/>
              </a:rPr>
              <a:t>Nothing!</a:t>
            </a:r>
          </a:p>
          <a:p>
            <a:endParaRPr lang="en-US" sz="16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753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83C5-3DDF-4444-8DE4-6AB3A4926AAF}"/>
              </a:ext>
            </a:extLst>
          </p:cNvPr>
          <p:cNvSpPr>
            <a:spLocks noGrp="1"/>
          </p:cNvSpPr>
          <p:nvPr>
            <p:ph type="title"/>
          </p:nvPr>
        </p:nvSpPr>
        <p:spPr>
          <a:xfrm>
            <a:off x="675343" y="5257800"/>
            <a:ext cx="8254876" cy="833718"/>
          </a:xfrm>
        </p:spPr>
        <p:txBody>
          <a:bodyPr>
            <a:normAutofit fontScale="90000"/>
          </a:bodyPr>
          <a:lstStyle/>
          <a:p>
            <a:r>
              <a:rPr lang="en-US" sz="3600" dirty="0">
                <a:latin typeface="Century Gothic" panose="020B0502020202020204" pitchFamily="34" charset="0"/>
              </a:rPr>
              <a:t>2. Design a Question Focus (</a:t>
            </a:r>
            <a:r>
              <a:rPr lang="en-US" sz="3600" dirty="0" err="1">
                <a:latin typeface="Century Gothic" panose="020B0502020202020204" pitchFamily="34" charset="0"/>
              </a:rPr>
              <a:t>QFocus</a:t>
            </a:r>
            <a:r>
              <a:rPr lang="en-US" sz="3600" dirty="0">
                <a:latin typeface="Century Gothic" panose="020B0502020202020204" pitchFamily="34" charset="0"/>
              </a:rPr>
              <a:t>)</a:t>
            </a:r>
          </a:p>
        </p:txBody>
      </p:sp>
      <p:cxnSp>
        <p:nvCxnSpPr>
          <p:cNvPr id="9" name="Straight Connector 8">
            <a:extLst>
              <a:ext uri="{FF2B5EF4-FFF2-40B4-BE49-F238E27FC236}">
                <a16:creationId xmlns:a16="http://schemas.microsoft.com/office/drawing/2014/main" id="{8D77DD58-9814-174A-B672-C4D19487B75D}"/>
              </a:ext>
            </a:extLst>
          </p:cNvPr>
          <p:cNvCxnSpPr/>
          <p:nvPr/>
        </p:nvCxnSpPr>
        <p:spPr>
          <a:xfrm>
            <a:off x="675343" y="6333972"/>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95C55-EE87-E64B-9028-3ACA35E4EF01}"/>
              </a:ext>
            </a:extLst>
          </p:cNvPr>
          <p:cNvCxnSpPr/>
          <p:nvPr/>
        </p:nvCxnSpPr>
        <p:spPr>
          <a:xfrm>
            <a:off x="675343" y="5232536"/>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27CEE74-F646-E448-BC00-CE95988FD551}"/>
              </a:ext>
            </a:extLst>
          </p:cNvPr>
          <p:cNvPicPr>
            <a:picLocks noChangeAspect="1"/>
          </p:cNvPicPr>
          <p:nvPr/>
        </p:nvPicPr>
        <p:blipFill rotWithShape="1">
          <a:blip r:embed="rId2"/>
          <a:srcRect l="1287" t="1238" b="1637"/>
          <a:stretch/>
        </p:blipFill>
        <p:spPr>
          <a:xfrm>
            <a:off x="3523129" y="342109"/>
            <a:ext cx="3652924" cy="4647973"/>
          </a:xfrm>
          <a:prstGeom prst="rect">
            <a:avLst/>
          </a:prstGeom>
          <a:ln w="15875">
            <a:solidFill>
              <a:schemeClr val="tx1"/>
            </a:solidFill>
          </a:ln>
        </p:spPr>
      </p:pic>
    </p:spTree>
    <p:extLst>
      <p:ext uri="{BB962C8B-B14F-4D97-AF65-F5344CB8AC3E}">
        <p14:creationId xmlns:p14="http://schemas.microsoft.com/office/powerpoint/2010/main" val="2597381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74" y="416397"/>
            <a:ext cx="10515600" cy="1325563"/>
          </a:xfrm>
        </p:spPr>
        <p:txBody>
          <a:bodyPr/>
          <a:lstStyle/>
          <a:p>
            <a:r>
              <a:rPr lang="en-US" sz="4000" dirty="0">
                <a:latin typeface="Century Gothic" panose="020B0502020202020204" pitchFamily="34" charset="0"/>
              </a:rPr>
              <a:t>Question Focus (QFocus):</a:t>
            </a:r>
            <a:r>
              <a:rPr lang="en-US" dirty="0">
                <a:latin typeface="Century Gothic" panose="020B0502020202020204" pitchFamily="34" charset="0"/>
              </a:rPr>
              <a:t> </a:t>
            </a:r>
            <a:br>
              <a:rPr lang="en-US" dirty="0">
                <a:latin typeface="Century Gothic" panose="020B0502020202020204" pitchFamily="34" charset="0"/>
              </a:rPr>
            </a:br>
            <a:r>
              <a:rPr lang="en-US" sz="2800" dirty="0">
                <a:latin typeface="Century Gothic" panose="020B0502020202020204" pitchFamily="34" charset="0"/>
              </a:rPr>
              <a:t>A stimulus or prompt for student questions</a:t>
            </a:r>
          </a:p>
        </p:txBody>
      </p:sp>
      <p:sp>
        <p:nvSpPr>
          <p:cNvPr id="3" name="Content Placeholder 2"/>
          <p:cNvSpPr>
            <a:spLocks noGrp="1"/>
          </p:cNvSpPr>
          <p:nvPr>
            <p:ph idx="1"/>
          </p:nvPr>
        </p:nvSpPr>
        <p:spPr>
          <a:xfrm>
            <a:off x="1073469" y="2010515"/>
            <a:ext cx="10515600" cy="4351338"/>
          </a:xfrm>
        </p:spPr>
        <p:txBody>
          <a:bodyPr>
            <a:normAutofit/>
          </a:bodyPr>
          <a:lstStyle/>
          <a:p>
            <a:r>
              <a:rPr lang="en-US" sz="2800" dirty="0">
                <a:latin typeface="Century Gothic" panose="020B0502020202020204" pitchFamily="34" charset="0"/>
              </a:rPr>
              <a:t>A phrase or quotation</a:t>
            </a:r>
          </a:p>
          <a:p>
            <a:r>
              <a:rPr lang="en-US" sz="2800" dirty="0">
                <a:latin typeface="Century Gothic" panose="020B0502020202020204" pitchFamily="34" charset="0"/>
              </a:rPr>
              <a:t>An image or video</a:t>
            </a:r>
          </a:p>
          <a:p>
            <a:r>
              <a:rPr lang="en-US" sz="2800" dirty="0">
                <a:latin typeface="Century Gothic" panose="020B0502020202020204" pitchFamily="34" charset="0"/>
              </a:rPr>
              <a:t>A primary source</a:t>
            </a:r>
          </a:p>
          <a:p>
            <a:r>
              <a:rPr lang="en-US" sz="2800" dirty="0">
                <a:latin typeface="Century Gothic" panose="020B0502020202020204" pitchFamily="34" charset="0"/>
              </a:rPr>
              <a:t>A podcast or speech</a:t>
            </a:r>
          </a:p>
          <a:p>
            <a:r>
              <a:rPr lang="en-US" sz="2800" dirty="0">
                <a:latin typeface="Century Gothic" panose="020B0502020202020204" pitchFamily="34" charset="0"/>
              </a:rPr>
              <a:t>A hands-on experience or experiment</a:t>
            </a:r>
          </a:p>
          <a:p>
            <a:r>
              <a:rPr lang="en-US" sz="2800" dirty="0">
                <a:latin typeface="Century Gothic" panose="020B0502020202020204" pitchFamily="34" charset="0"/>
              </a:rPr>
              <a:t>An equation or data set </a:t>
            </a:r>
          </a:p>
          <a:p>
            <a:pPr marL="0" indent="0">
              <a:buNone/>
            </a:pPr>
            <a:endParaRPr lang="en-US" sz="2800" dirty="0">
              <a:latin typeface="Century Gothic" panose="020B0502020202020204" pitchFamily="34" charset="0"/>
            </a:endParaRPr>
          </a:p>
          <a:p>
            <a:pPr marL="0" indent="0">
              <a:buNone/>
            </a:pPr>
            <a:r>
              <a:rPr lang="en-US" sz="2800" dirty="0">
                <a:solidFill>
                  <a:schemeClr val="tx2"/>
                </a:solidFill>
                <a:latin typeface="Century Gothic" panose="020B0502020202020204" pitchFamily="34" charset="0"/>
              </a:rPr>
              <a:t>The QFocus is </a:t>
            </a:r>
            <a:r>
              <a:rPr lang="en-US" sz="2800" b="1" i="1" dirty="0">
                <a:solidFill>
                  <a:schemeClr val="tx2"/>
                </a:solidFill>
                <a:latin typeface="Century Gothic" panose="020B0502020202020204" pitchFamily="34" charset="0"/>
              </a:rPr>
              <a:t>not</a:t>
            </a:r>
            <a:r>
              <a:rPr lang="en-US" sz="2800" b="1" dirty="0">
                <a:solidFill>
                  <a:schemeClr val="tx2"/>
                </a:solidFill>
                <a:latin typeface="Century Gothic" panose="020B0502020202020204" pitchFamily="34" charset="0"/>
              </a:rPr>
              <a:t> </a:t>
            </a:r>
            <a:r>
              <a:rPr lang="en-US" sz="2800" dirty="0">
                <a:solidFill>
                  <a:schemeClr val="tx2"/>
                </a:solidFill>
                <a:latin typeface="Century Gothic" panose="020B0502020202020204" pitchFamily="34" charset="0"/>
              </a:rPr>
              <a:t>a question!</a:t>
            </a:r>
          </a:p>
          <a:p>
            <a:pPr marL="0" indent="0">
              <a:buNone/>
            </a:pPr>
            <a:endParaRPr lang="en-US" sz="24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6369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883207" y="358647"/>
            <a:ext cx="10515600" cy="1325563"/>
          </a:xfrm>
        </p:spPr>
        <p:txBody>
          <a:bodyPr/>
          <a:lstStyle/>
          <a:p>
            <a:r>
              <a:rPr lang="en-US" sz="4000" b="0" dirty="0">
                <a:latin typeface="Century Gothic" panose="020B0502020202020204" pitchFamily="34" charset="0"/>
                <a:ea typeface="MS PGothic" charset="0"/>
              </a:rPr>
              <a:t>Designing a Question Focus</a:t>
            </a:r>
            <a:br>
              <a:rPr lang="en-US" b="0" dirty="0">
                <a:latin typeface="Century Gothic" panose="020B0502020202020204" pitchFamily="34" charset="0"/>
                <a:ea typeface="MS PGothic" charset="0"/>
              </a:rPr>
            </a:br>
            <a:endParaRPr lang="en-US" sz="2800" b="0" dirty="0">
              <a:latin typeface="Century Gothic" panose="020B0502020202020204" pitchFamily="34" charset="0"/>
              <a:ea typeface="MS PGothic" charset="0"/>
            </a:endParaRPr>
          </a:p>
        </p:txBody>
      </p:sp>
      <p:sp>
        <p:nvSpPr>
          <p:cNvPr id="137219" name="Content Placeholder 2"/>
          <p:cNvSpPr>
            <a:spLocks noGrp="1"/>
          </p:cNvSpPr>
          <p:nvPr>
            <p:ph idx="4294967295"/>
          </p:nvPr>
        </p:nvSpPr>
        <p:spPr>
          <a:xfrm>
            <a:off x="1114147" y="2724151"/>
            <a:ext cx="10053719" cy="3830637"/>
          </a:xfrm>
        </p:spPr>
        <p:txBody>
          <a:bodyPr>
            <a:normAutofit/>
          </a:bodyPr>
          <a:lstStyle/>
          <a:p>
            <a:pPr marL="742950" indent="-742950">
              <a:buFont typeface="Rockwell" charset="0"/>
              <a:buAutoNum type="arabicPeriod"/>
            </a:pPr>
            <a:r>
              <a:rPr lang="en-US" sz="2800" dirty="0">
                <a:solidFill>
                  <a:srgbClr val="000000"/>
                </a:solidFill>
                <a:latin typeface="Century Gothic" panose="020B0502020202020204" pitchFamily="34" charset="0"/>
                <a:ea typeface="MS PGothic" charset="0"/>
              </a:rPr>
              <a:t>Directly tied to lesson’s main idea or objective</a:t>
            </a:r>
          </a:p>
          <a:p>
            <a:pPr marL="742950" indent="-742950">
              <a:buFont typeface="Rockwell" charset="0"/>
              <a:buAutoNum type="arabicPeriod"/>
            </a:pPr>
            <a:r>
              <a:rPr lang="en-US" sz="2800" dirty="0">
                <a:solidFill>
                  <a:srgbClr val="000000"/>
                </a:solidFill>
                <a:latin typeface="Century Gothic" panose="020B0502020202020204" pitchFamily="34" charset="0"/>
                <a:ea typeface="MS PGothic" charset="0"/>
              </a:rPr>
              <a:t>Simple</a:t>
            </a:r>
            <a:r>
              <a:rPr lang="mr-IN" sz="2800" dirty="0">
                <a:solidFill>
                  <a:srgbClr val="000000"/>
                </a:solidFill>
                <a:latin typeface="Century Gothic" panose="020B0502020202020204" pitchFamily="34" charset="0"/>
                <a:ea typeface="MS PGothic" charset="0"/>
              </a:rPr>
              <a:t>…</a:t>
            </a:r>
            <a:r>
              <a:rPr lang="en-US" sz="2800" dirty="0">
                <a:solidFill>
                  <a:srgbClr val="000000"/>
                </a:solidFill>
                <a:latin typeface="Century Gothic" panose="020B0502020202020204" pitchFamily="34" charset="0"/>
                <a:ea typeface="MS PGothic" charset="0"/>
              </a:rPr>
              <a:t>but not too simple</a:t>
            </a:r>
          </a:p>
          <a:p>
            <a:pPr marL="742950" indent="-742950">
              <a:buFont typeface="Rockwell" charset="0"/>
              <a:buAutoNum type="arabicPeriod"/>
            </a:pPr>
            <a:r>
              <a:rPr lang="en-US" sz="2800" dirty="0">
                <a:solidFill>
                  <a:srgbClr val="000000"/>
                </a:solidFill>
                <a:latin typeface="Century Gothic" panose="020B0502020202020204" pitchFamily="34" charset="0"/>
                <a:ea typeface="MS PGothic" charset="0"/>
              </a:rPr>
              <a:t>Interesting or provocative to students</a:t>
            </a:r>
            <a:r>
              <a:rPr lang="mr-IN" sz="2800" dirty="0">
                <a:solidFill>
                  <a:srgbClr val="000000"/>
                </a:solidFill>
                <a:latin typeface="Century Gothic" panose="020B0502020202020204" pitchFamily="34" charset="0"/>
                <a:ea typeface="MS PGothic" charset="0"/>
              </a:rPr>
              <a:t>…</a:t>
            </a:r>
            <a:r>
              <a:rPr lang="en-US" sz="2800" dirty="0">
                <a:solidFill>
                  <a:srgbClr val="000000"/>
                </a:solidFill>
                <a:latin typeface="Century Gothic" panose="020B0502020202020204" pitchFamily="34" charset="0"/>
                <a:ea typeface="MS PGothic" charset="0"/>
              </a:rPr>
              <a:t>but not biased or leading</a:t>
            </a:r>
          </a:p>
          <a:p>
            <a:pPr marL="742950" indent="-742950">
              <a:buFont typeface="Rockwell" charset="0"/>
              <a:buAutoNum type="arabicPeriod"/>
            </a:pPr>
            <a:r>
              <a:rPr lang="en-US" dirty="0">
                <a:solidFill>
                  <a:srgbClr val="000000"/>
                </a:solidFill>
                <a:latin typeface="Century Gothic" panose="020B0502020202020204" pitchFamily="34" charset="0"/>
                <a:ea typeface="MS PGothic" charset="0"/>
              </a:rPr>
              <a:t>Not a question!</a:t>
            </a:r>
            <a:endParaRPr lang="en-US" sz="2800" dirty="0">
              <a:solidFill>
                <a:srgbClr val="000000"/>
              </a:solidFill>
              <a:latin typeface="Century Gothic" panose="020B0502020202020204" pitchFamily="34" charset="0"/>
              <a:ea typeface="MS PGothic" charset="0"/>
            </a:endParaRPr>
          </a:p>
        </p:txBody>
      </p:sp>
      <p:sp>
        <p:nvSpPr>
          <p:cNvPr id="2" name="TextBox 1"/>
          <p:cNvSpPr txBox="1"/>
          <p:nvPr/>
        </p:nvSpPr>
        <p:spPr>
          <a:xfrm>
            <a:off x="883207" y="2163188"/>
            <a:ext cx="6700603" cy="584775"/>
          </a:xfrm>
          <a:prstGeom prst="rect">
            <a:avLst/>
          </a:prstGeom>
          <a:noFill/>
        </p:spPr>
        <p:txBody>
          <a:bodyPr wrap="square" rtlCol="0">
            <a:spAutoFit/>
          </a:bodyPr>
          <a:lstStyle/>
          <a:p>
            <a:r>
              <a:rPr lang="en-US" sz="3200" dirty="0">
                <a:solidFill>
                  <a:schemeClr val="accent1"/>
                </a:solidFill>
                <a:latin typeface="Century Gothic" panose="020B0502020202020204" pitchFamily="34" charset="0"/>
              </a:rPr>
              <a:t>An effective QFocus is:</a:t>
            </a:r>
          </a:p>
        </p:txBody>
      </p:sp>
    </p:spTree>
    <p:custDataLst>
      <p:tags r:id="rId1"/>
    </p:custDataLst>
    <p:extLst>
      <p:ext uri="{BB962C8B-B14F-4D97-AF65-F5344CB8AC3E}">
        <p14:creationId xmlns:p14="http://schemas.microsoft.com/office/powerpoint/2010/main" val="137002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0"/>
                                  </p:iterate>
                                  <p:childTnLst>
                                    <p:set>
                                      <p:cBhvr>
                                        <p:cTn id="18" dur="1" fill="hold">
                                          <p:stCondLst>
                                            <p:cond delay="0"/>
                                          </p:stCondLst>
                                        </p:cTn>
                                        <p:tgtEl>
                                          <p:spTgt spid="137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137219">
                                            <p:txEl>
                                              <p:pRg st="2" end="2"/>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nodeType="clickEffect">
                                  <p:stCondLst>
                                    <p:cond delay="0"/>
                                  </p:stCondLst>
                                  <p:iterate type="lt">
                                    <p:tmAbs val="25"/>
                                  </p:iterate>
                                  <p:childTnLst>
                                    <p:set>
                                      <p:cBhvr override="childStyle">
                                        <p:cTn id="26" dur="indefinite"/>
                                        <p:tgtEl>
                                          <p:spTgt spid="137219">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5400"/>
            <a:ext cx="10515600" cy="1325563"/>
          </a:xfrm>
        </p:spPr>
        <p:txBody>
          <a:bodyPr>
            <a:normAutofit/>
          </a:bodyPr>
          <a:lstStyle/>
          <a:p>
            <a:r>
              <a:rPr lang="en-US" sz="4000" dirty="0">
                <a:latin typeface="Century Gothic" panose="020B0502020202020204" pitchFamily="34" charset="0"/>
              </a:rPr>
              <a:t>Initial Question Focus:</a:t>
            </a:r>
          </a:p>
        </p:txBody>
      </p:sp>
      <p:pic>
        <p:nvPicPr>
          <p:cNvPr id="1026" name="Picture 2" descr="https://lh4.googleusercontent.com/vQWucYgzVpABpxc1MSCDDu4wBGgiaQhV5m7IItjsA3_qRgUeO52csCXNBozHAQE_fMjBJkXemcdXFb-fC79cch9yi4dIeVmCEg87ZCldywD8Piz8-7ibQQnyMmMMurmm5SilLMA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8313" t="13188" r="7892"/>
          <a:stretch/>
        </p:blipFill>
        <p:spPr bwMode="auto">
          <a:xfrm>
            <a:off x="120469" y="919163"/>
            <a:ext cx="6199776" cy="40658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20245" y="379408"/>
            <a:ext cx="5871755" cy="6494085"/>
          </a:xfrm>
          <a:prstGeom prst="rect">
            <a:avLst/>
          </a:prstGeom>
          <a:solidFill>
            <a:schemeClr val="bg1"/>
          </a:solidFill>
        </p:spPr>
        <p:txBody>
          <a:bodyPr wrap="square">
            <a:spAutoFit/>
          </a:bodyPr>
          <a:lstStyle/>
          <a:p>
            <a:r>
              <a:rPr lang="en-US" sz="2000" u="sng" dirty="0">
                <a:solidFill>
                  <a:srgbClr val="000000"/>
                </a:solidFill>
                <a:latin typeface="Century Gothic" panose="020B0502020202020204" pitchFamily="34" charset="0"/>
              </a:rPr>
              <a:t>Student Questions:</a:t>
            </a:r>
            <a:br>
              <a:rPr lang="en-US" dirty="0">
                <a:solidFill>
                  <a:srgbClr val="000000"/>
                </a:solidFill>
                <a:latin typeface="Century Gothic" panose="020B0502020202020204" pitchFamily="34" charset="0"/>
              </a:rPr>
            </a:br>
            <a:r>
              <a:rPr lang="en-US" dirty="0">
                <a:solidFill>
                  <a:srgbClr val="000000"/>
                </a:solidFill>
                <a:latin typeface="Century Gothic" panose="020B0502020202020204" pitchFamily="34" charset="0"/>
              </a:rPr>
              <a:t>1. Why does it look so old?</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2. Why does the school have a Fallout Zone?</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3. Why is there a flag hanging upside</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down?</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4. How old is the building?</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5. Why are the classrooms numbered?</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6. How many acres does it take up?</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7. Why are there so many windows?</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8. Why is there 4 big pillars at the</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front?</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9. What is the big tower at the top?</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10. Why are we being fit into one</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building?</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11. When was the school made?</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12. How much money did it cost to build it?</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13. Why does it look like so many parts put together?</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14. What is that white thing on top?</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15. Why does it have 2 chimneys?</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16. What is the point of lockers?</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17. Who was the first principal?</a:t>
            </a:r>
            <a:endParaRPr lang="en-US" dirty="0">
              <a:latin typeface="Century Gothic" panose="020B0502020202020204" pitchFamily="34" charset="0"/>
            </a:endParaRPr>
          </a:p>
          <a:p>
            <a:r>
              <a:rPr lang="en-US" dirty="0">
                <a:solidFill>
                  <a:srgbClr val="000000"/>
                </a:solidFill>
                <a:latin typeface="Century Gothic" panose="020B0502020202020204" pitchFamily="34" charset="0"/>
              </a:rPr>
              <a:t> 18. Who is the boss of the superintendents?</a:t>
            </a:r>
            <a:endParaRPr lang="en-US" dirty="0">
              <a:latin typeface="Century Gothic" panose="020B0502020202020204" pitchFamily="34" charset="0"/>
            </a:endParaRPr>
          </a:p>
        </p:txBody>
      </p:sp>
      <p:sp>
        <p:nvSpPr>
          <p:cNvPr id="8" name="Rectangle 7"/>
          <p:cNvSpPr/>
          <p:nvPr/>
        </p:nvSpPr>
        <p:spPr>
          <a:xfrm>
            <a:off x="858157" y="5027776"/>
            <a:ext cx="4724400" cy="1754326"/>
          </a:xfrm>
          <a:prstGeom prst="rect">
            <a:avLst/>
          </a:prstGeom>
          <a:ln w="38100">
            <a:solidFill>
              <a:schemeClr val="tx2"/>
            </a:solidFill>
          </a:ln>
        </p:spPr>
        <p:txBody>
          <a:bodyPr wrap="square">
            <a:spAutoFit/>
          </a:bodyPr>
          <a:lstStyle/>
          <a:p>
            <a:r>
              <a:rPr lang="en-US" u="sng" dirty="0">
                <a:latin typeface="Century Gothic" panose="020B0502020202020204" pitchFamily="34" charset="0"/>
              </a:rPr>
              <a:t>Context:</a:t>
            </a:r>
            <a:r>
              <a:rPr lang="en-US" dirty="0">
                <a:latin typeface="Century Gothic" panose="020B0502020202020204" pitchFamily="34" charset="0"/>
              </a:rPr>
              <a:t> 6th Grade. The teacher designed this </a:t>
            </a:r>
            <a:r>
              <a:rPr lang="en-US" dirty="0" err="1">
                <a:latin typeface="Century Gothic" panose="020B0502020202020204" pitchFamily="34" charset="0"/>
              </a:rPr>
              <a:t>QFocus</a:t>
            </a:r>
            <a:r>
              <a:rPr lang="en-US" dirty="0">
                <a:latin typeface="Century Gothic" panose="020B0502020202020204" pitchFamily="34" charset="0"/>
              </a:rPr>
              <a:t> to elicit questions students might have related to their first few days of middle school. (the image is the exterior of their middle school building)</a:t>
            </a:r>
            <a:endParaRPr lang="en-US" sz="24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460434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367072"/>
            <a:ext cx="10515600" cy="1325563"/>
          </a:xfrm>
        </p:spPr>
        <p:txBody>
          <a:bodyPr>
            <a:noAutofit/>
          </a:bodyPr>
          <a:lstStyle/>
          <a:p>
            <a:r>
              <a:rPr lang="en-US" sz="4000" b="0" dirty="0">
                <a:latin typeface="Century Gothic" panose="020B0502020202020204" pitchFamily="34" charset="0"/>
                <a:ea typeface="Rockwell" charset="0"/>
                <a:cs typeface="Rockwell" charset="0"/>
              </a:rPr>
              <a:t>Initial Question Focus: </a:t>
            </a:r>
            <a:br>
              <a:rPr lang="en-US" sz="4000" b="0" dirty="0">
                <a:latin typeface="Century Gothic" panose="020B0502020202020204" pitchFamily="34" charset="0"/>
                <a:ea typeface="Rockwell" charset="0"/>
                <a:cs typeface="Rockwell" charset="0"/>
              </a:rPr>
            </a:br>
            <a:r>
              <a:rPr lang="en-US" sz="4000" b="0" dirty="0">
                <a:latin typeface="Century Gothic" panose="020B0502020202020204" pitchFamily="34" charset="0"/>
                <a:ea typeface="Rockwell" charset="0"/>
                <a:cs typeface="Rockwell" charset="0"/>
              </a:rPr>
              <a:t>“People, Animals, and Friends”</a:t>
            </a:r>
          </a:p>
        </p:txBody>
      </p:sp>
      <p:sp>
        <p:nvSpPr>
          <p:cNvPr id="3" name="Content Placeholder 2"/>
          <p:cNvSpPr>
            <a:spLocks noGrp="1"/>
          </p:cNvSpPr>
          <p:nvPr>
            <p:ph idx="1"/>
          </p:nvPr>
        </p:nvSpPr>
        <p:spPr>
          <a:xfrm>
            <a:off x="838201" y="1820727"/>
            <a:ext cx="4648200" cy="4356236"/>
          </a:xfrm>
        </p:spPr>
        <p:txBody>
          <a:bodyPr numCol="1">
            <a:noAutofit/>
          </a:bodyPr>
          <a:lstStyle/>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Do people exist?</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Where do people live?</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Why do animals live in the zoo?</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Why do people go to the pool?</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Why are friends fun? </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Why do animals bite?</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Why do people go to school?</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Do people, animals, and friends play together?</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Do animals make friends?</a:t>
            </a:r>
          </a:p>
          <a:p>
            <a:pPr marL="385763" indent="-385763" defTabSz="685800">
              <a:spcBef>
                <a:spcPts val="300"/>
              </a:spcBef>
              <a:spcAft>
                <a:spcPts val="900"/>
              </a:spcAft>
              <a:buFont typeface="+mj-lt"/>
              <a:buAutoNum type="arabicPeriod"/>
              <a:defRPr/>
            </a:pPr>
            <a:r>
              <a:rPr lang="en-US" sz="1800" dirty="0">
                <a:latin typeface="Century Gothic" panose="020B0502020202020204" pitchFamily="34" charset="0"/>
                <a:ea typeface="Rockwell" charset="0"/>
                <a:cs typeface="Rockwell" charset="0"/>
              </a:rPr>
              <a:t>Why do I need friends?</a:t>
            </a:r>
          </a:p>
        </p:txBody>
      </p:sp>
      <p:sp>
        <p:nvSpPr>
          <p:cNvPr id="5" name="TextBox 4"/>
          <p:cNvSpPr txBox="1"/>
          <p:nvPr/>
        </p:nvSpPr>
        <p:spPr>
          <a:xfrm>
            <a:off x="5876344" y="1820727"/>
            <a:ext cx="5477456" cy="5401479"/>
          </a:xfrm>
          <a:prstGeom prst="rect">
            <a:avLst/>
          </a:prstGeom>
          <a:noFill/>
        </p:spPr>
        <p:txBody>
          <a:bodyPr wrap="square" rtlCol="0">
            <a:spAutoFit/>
          </a:bodyPr>
          <a:lstStyle/>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Why do people want to be friends with animals?</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Why are people making friends with animals?</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Why do people, animal, and friends live in different countries?</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Where did my dog and friend go?</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Can my friend pet our new dog?</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Why do I have eyes?</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How do people smell?</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Can animals speak?</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Can people fly?</a:t>
            </a:r>
          </a:p>
          <a:p>
            <a:pPr marL="385763" indent="-385763">
              <a:spcBef>
                <a:spcPts val="300"/>
              </a:spcBef>
              <a:spcAft>
                <a:spcPts val="900"/>
              </a:spcAft>
              <a:buFont typeface="+mj-lt"/>
              <a:buAutoNum type="arabicPeriod" startAt="11"/>
              <a:defRPr/>
            </a:pPr>
            <a:r>
              <a:rPr lang="en-US" dirty="0">
                <a:latin typeface="Century Gothic" panose="020B0502020202020204" pitchFamily="34" charset="0"/>
                <a:ea typeface="Rockwell" charset="0"/>
                <a:cs typeface="Rockwell" charset="0"/>
              </a:rPr>
              <a:t>Where is my bunny? What happened?</a:t>
            </a:r>
          </a:p>
          <a:p>
            <a:endParaRPr lang="en-US" sz="135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013306303"/>
      </p:ext>
    </p:extLst>
  </p:cSld>
  <p:clrMapOvr>
    <a:masterClrMapping/>
  </p:clrMapOvr>
  <mc:AlternateContent xmlns:mc="http://schemas.openxmlformats.org/markup-compatibility/2006" xmlns:p14="http://schemas.microsoft.com/office/powerpoint/2010/main">
    <mc:Choice Requires="p14">
      <p:transition spd="slow" p14:dur="2000" advTm="99351"/>
    </mc:Choice>
    <mc:Fallback xmlns="">
      <p:transition spd="slow" advTm="99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0"/>
                                  </p:iterate>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iterate type="lt">
                                    <p:tmAbs val="0"/>
                                  </p:iterate>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2000" fill="hold"/>
                                        <p:tgtEl>
                                          <p:spTgt spid="5">
                                            <p:txEl>
                                              <p:pRg st="6" end="6"/>
                                            </p:txEl>
                                          </p:spTgt>
                                        </p:tgtEl>
                                        <p:attrNameLst>
                                          <p:attrName>style.color</p:attrName>
                                        </p:attrNameLst>
                                      </p:cBhvr>
                                      <p:to>
                                        <a:srgbClr val="FF9300"/>
                                      </p:to>
                                    </p:animClr>
                                  </p:childTnLst>
                                </p:cTn>
                              </p:par>
                              <p:par>
                                <p:cTn id="53" presetID="3" presetClass="emph" presetSubtype="2" fill="hold" nodeType="withEffect">
                                  <p:stCondLst>
                                    <p:cond delay="0"/>
                                  </p:stCondLst>
                                  <p:childTnLst>
                                    <p:animClr clrSpc="rgb" dir="cw">
                                      <p:cBhvr override="childStyle">
                                        <p:cTn id="54" dur="2000" fill="hold"/>
                                        <p:tgtEl>
                                          <p:spTgt spid="5">
                                            <p:txEl>
                                              <p:pRg st="7" end="7"/>
                                            </p:txEl>
                                          </p:spTgt>
                                        </p:tgtEl>
                                        <p:attrNameLst>
                                          <p:attrName>style.color</p:attrName>
                                        </p:attrNameLst>
                                      </p:cBhvr>
                                      <p:to>
                                        <a:srgbClr val="FF9300"/>
                                      </p:to>
                                    </p:animClr>
                                  </p:childTnLst>
                                </p:cTn>
                              </p:par>
                              <p:par>
                                <p:cTn id="55" presetID="3" presetClass="emph" presetSubtype="2" fill="hold" nodeType="withEffect">
                                  <p:stCondLst>
                                    <p:cond delay="0"/>
                                  </p:stCondLst>
                                  <p:childTnLst>
                                    <p:animClr clrSpc="rgb" dir="cw">
                                      <p:cBhvr override="childStyle">
                                        <p:cTn id="56" dur="2000" fill="hold"/>
                                        <p:tgtEl>
                                          <p:spTgt spid="5">
                                            <p:txEl>
                                              <p:pRg st="8" end="8"/>
                                            </p:txEl>
                                          </p:spTgt>
                                        </p:tgtEl>
                                        <p:attrNameLst>
                                          <p:attrName>style.color</p:attrName>
                                        </p:attrNameLst>
                                      </p:cBhvr>
                                      <p:to>
                                        <a:srgbClr val="FF9300"/>
                                      </p:to>
                                    </p:animClr>
                                  </p:childTnLst>
                                </p:cTn>
                              </p:par>
                              <p:par>
                                <p:cTn id="57" presetID="3" presetClass="emph" presetSubtype="2" fill="hold" nodeType="withEffect">
                                  <p:stCondLst>
                                    <p:cond delay="0"/>
                                  </p:stCondLst>
                                  <p:childTnLst>
                                    <p:animClr clrSpc="rgb" dir="cw">
                                      <p:cBhvr override="childStyle">
                                        <p:cTn id="58" dur="2000" fill="hold"/>
                                        <p:tgtEl>
                                          <p:spTgt spid="3">
                                            <p:txEl>
                                              <p:pRg st="1" end="1"/>
                                            </p:txEl>
                                          </p:spTgt>
                                        </p:tgtEl>
                                        <p:attrNameLst>
                                          <p:attrName>style.color</p:attrName>
                                        </p:attrNameLst>
                                      </p:cBhvr>
                                      <p:to>
                                        <a:srgbClr val="FF9300"/>
                                      </p:to>
                                    </p:animClr>
                                  </p:childTnLst>
                                </p:cTn>
                              </p:par>
                              <p:par>
                                <p:cTn id="59" presetID="3" presetClass="emph" presetSubtype="2" fill="hold" nodeType="withEffect">
                                  <p:stCondLst>
                                    <p:cond delay="0"/>
                                  </p:stCondLst>
                                  <p:childTnLst>
                                    <p:animClr clrSpc="rgb" dir="cw">
                                      <p:cBhvr override="childStyle">
                                        <p:cTn id="60" dur="2000" fill="hold"/>
                                        <p:tgtEl>
                                          <p:spTgt spid="3">
                                            <p:txEl>
                                              <p:pRg st="2" end="2"/>
                                            </p:txEl>
                                          </p:spTgt>
                                        </p:tgtEl>
                                        <p:attrNameLst>
                                          <p:attrName>style.color</p:attrName>
                                        </p:attrNameLst>
                                      </p:cBhvr>
                                      <p:to>
                                        <a:srgbClr val="FF9300"/>
                                      </p:to>
                                    </p:animClr>
                                  </p:childTnLst>
                                </p:cTn>
                              </p:par>
                              <p:par>
                                <p:cTn id="61" presetID="3" presetClass="emph" presetSubtype="2" fill="hold" nodeType="withEffect">
                                  <p:stCondLst>
                                    <p:cond delay="0"/>
                                  </p:stCondLst>
                                  <p:childTnLst>
                                    <p:animClr clrSpc="rgb" dir="cw">
                                      <p:cBhvr override="childStyle">
                                        <p:cTn id="62" dur="2000" fill="hold"/>
                                        <p:tgtEl>
                                          <p:spTgt spid="3">
                                            <p:txEl>
                                              <p:pRg st="3" end="3"/>
                                            </p:txEl>
                                          </p:spTgt>
                                        </p:tgtEl>
                                        <p:attrNameLst>
                                          <p:attrName>style.color</p:attrName>
                                        </p:attrNameLst>
                                      </p:cBhvr>
                                      <p:to>
                                        <a:srgbClr val="FF9300"/>
                                      </p:to>
                                    </p:animClr>
                                  </p:childTnLst>
                                </p:cTn>
                              </p:par>
                              <p:par>
                                <p:cTn id="63" presetID="3" presetClass="emph" presetSubtype="2" fill="hold" nodeType="withEffect">
                                  <p:stCondLst>
                                    <p:cond delay="0"/>
                                  </p:stCondLst>
                                  <p:childTnLst>
                                    <p:animClr clrSpc="rgb" dir="cw">
                                      <p:cBhvr override="childStyle">
                                        <p:cTn id="64" dur="500" fill="hold"/>
                                        <p:tgtEl>
                                          <p:spTgt spid="3">
                                            <p:txEl>
                                              <p:pRg st="4" end="4"/>
                                            </p:txEl>
                                          </p:spTgt>
                                        </p:tgtEl>
                                        <p:attrNameLst>
                                          <p:attrName>style.color</p:attrName>
                                        </p:attrNameLst>
                                      </p:cBhvr>
                                      <p:to>
                                        <a:srgbClr val="FF9300"/>
                                      </p:to>
                                    </p:animClr>
                                  </p:childTnLst>
                                </p:cTn>
                              </p:par>
                              <p:par>
                                <p:cTn id="65" presetID="3" presetClass="emph" presetSubtype="2" fill="hold" nodeType="withEffect">
                                  <p:stCondLst>
                                    <p:cond delay="0"/>
                                  </p:stCondLst>
                                  <p:childTnLst>
                                    <p:animClr clrSpc="rgb" dir="cw">
                                      <p:cBhvr override="childStyle">
                                        <p:cTn id="66" dur="500" fill="hold"/>
                                        <p:tgtEl>
                                          <p:spTgt spid="3">
                                            <p:txEl>
                                              <p:pRg st="5" end="5"/>
                                            </p:txEl>
                                          </p:spTgt>
                                        </p:tgtEl>
                                        <p:attrNameLst>
                                          <p:attrName>style.color</p:attrName>
                                        </p:attrNameLst>
                                      </p:cBhvr>
                                      <p:to>
                                        <a:srgbClr val="FF9300"/>
                                      </p:to>
                                    </p:animClr>
                                  </p:childTnLst>
                                </p:cTn>
                              </p:par>
                              <p:par>
                                <p:cTn id="67" presetID="3" presetClass="emph" presetSubtype="2" fill="hold" nodeType="withEffect">
                                  <p:stCondLst>
                                    <p:cond delay="0"/>
                                  </p:stCondLst>
                                  <p:childTnLst>
                                    <p:animClr clrSpc="rgb" dir="cw">
                                      <p:cBhvr override="childStyle">
                                        <p:cTn id="68" dur="500" fill="hold"/>
                                        <p:tgtEl>
                                          <p:spTgt spid="3">
                                            <p:txEl>
                                              <p:pRg st="6" end="6"/>
                                            </p:txEl>
                                          </p:spTgt>
                                        </p:tgtEl>
                                        <p:attrNameLst>
                                          <p:attrName>style.color</p:attrName>
                                        </p:attrNameLst>
                                      </p:cBhvr>
                                      <p:to>
                                        <a:srgbClr val="FF9300"/>
                                      </p:to>
                                    </p:animClr>
                                  </p:childTnLst>
                                </p:cTn>
                              </p:par>
                              <p:par>
                                <p:cTn id="69" presetID="3" presetClass="emph" presetSubtype="2" fill="hold" nodeType="withEffect">
                                  <p:stCondLst>
                                    <p:cond delay="0"/>
                                  </p:stCondLst>
                                  <p:childTnLst>
                                    <p:animClr clrSpc="rgb" dir="cw">
                                      <p:cBhvr override="childStyle">
                                        <p:cTn id="70" dur="500" fill="hold"/>
                                        <p:tgtEl>
                                          <p:spTgt spid="3">
                                            <p:txEl>
                                              <p:pRg st="2" end="2"/>
                                            </p:txEl>
                                          </p:spTgt>
                                        </p:tgtEl>
                                        <p:attrNameLst>
                                          <p:attrName>style.color</p:attrName>
                                        </p:attrNameLst>
                                      </p:cBhvr>
                                      <p:to>
                                        <a:srgbClr val="FF9300"/>
                                      </p:to>
                                    </p:animClr>
                                  </p:childTnLst>
                                </p:cTn>
                              </p:par>
                              <p:par>
                                <p:cTn id="71" presetID="3" presetClass="emph" presetSubtype="2" fill="hold" nodeType="withEffect">
                                  <p:stCondLst>
                                    <p:cond delay="0"/>
                                  </p:stCondLst>
                                  <p:childTnLst>
                                    <p:animClr clrSpc="rgb" dir="cw">
                                      <p:cBhvr override="childStyle">
                                        <p:cTn id="72" dur="2000" fill="hold"/>
                                        <p:tgtEl>
                                          <p:spTgt spid="3">
                                            <p:txEl>
                                              <p:pRg st="0" end="0"/>
                                            </p:txEl>
                                          </p:spTgt>
                                        </p:tgtEl>
                                        <p:attrNameLst>
                                          <p:attrName>style.color</p:attrName>
                                        </p:attrNameLst>
                                      </p:cBhvr>
                                      <p:to>
                                        <a:srgbClr val="FF9300"/>
                                      </p:to>
                                    </p:animClr>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9" end="9"/>
                                            </p:txEl>
                                          </p:spTgt>
                                        </p:tgtEl>
                                        <p:attrNameLst>
                                          <p:attrName>style.color</p:attrName>
                                        </p:attrNameLst>
                                      </p:cBhvr>
                                      <p:to>
                                        <a:schemeClr val="accent2"/>
                                      </p:to>
                                    </p:animClr>
                                  </p:childTnLst>
                                </p:cTn>
                              </p:par>
                              <p:par>
                                <p:cTn id="77" presetID="3" presetClass="emph" presetSubtype="2" fill="hold" nodeType="withEffect">
                                  <p:stCondLst>
                                    <p:cond delay="0"/>
                                  </p:stCondLst>
                                  <p:childTnLst>
                                    <p:animClr clrSpc="rgb" dir="cw">
                                      <p:cBhvr override="childStyle">
                                        <p:cTn id="78" dur="2000" fill="hold"/>
                                        <p:tgtEl>
                                          <p:spTgt spid="5">
                                            <p:txEl>
                                              <p:pRg st="3" end="3"/>
                                            </p:txEl>
                                          </p:spTgt>
                                        </p:tgtEl>
                                        <p:attrNameLst>
                                          <p:attrName>style.color</p:attrName>
                                        </p:attrNameLst>
                                      </p:cBhvr>
                                      <p:to>
                                        <a:schemeClr val="accent2"/>
                                      </p:to>
                                    </p:animClr>
                                  </p:childTnLst>
                                </p:cTn>
                              </p:par>
                              <p:par>
                                <p:cTn id="79" presetID="3" presetClass="emph" presetSubtype="2" fill="hold" nodeType="withEffect">
                                  <p:stCondLst>
                                    <p:cond delay="0"/>
                                  </p:stCondLst>
                                  <p:childTnLst>
                                    <p:animClr clrSpc="rgb" dir="cw">
                                      <p:cBhvr override="childStyle">
                                        <p:cTn id="80" dur="2000" fill="hold"/>
                                        <p:tgtEl>
                                          <p:spTgt spid="5">
                                            <p:txEl>
                                              <p:pRg st="4" end="4"/>
                                            </p:txEl>
                                          </p:spTgt>
                                        </p:tgtEl>
                                        <p:attrNameLst>
                                          <p:attrName>style.color</p:attrName>
                                        </p:attrNameLst>
                                      </p:cBhvr>
                                      <p:to>
                                        <a:schemeClr val="accent2"/>
                                      </p:to>
                                    </p:animClr>
                                  </p:childTnLst>
                                </p:cTn>
                              </p:par>
                            </p:childTnLst>
                          </p:cTn>
                        </p:par>
                      </p:childTnLst>
                    </p:cTn>
                  </p:par>
                  <p:par>
                    <p:cTn id="81" fill="hold">
                      <p:stCondLst>
                        <p:cond delay="indefinite"/>
                      </p:stCondLst>
                      <p:childTnLst>
                        <p:par>
                          <p:cTn id="82" fill="hold">
                            <p:stCondLst>
                              <p:cond delay="0"/>
                            </p:stCondLst>
                            <p:childTnLst>
                              <p:par>
                                <p:cTn id="83" presetID="3" presetClass="emph" presetSubtype="2" fill="hold" nodeType="clickEffect">
                                  <p:stCondLst>
                                    <p:cond delay="0"/>
                                  </p:stCondLst>
                                  <p:iterate type="lt">
                                    <p:tmPct val="0"/>
                                  </p:iterate>
                                  <p:childTnLst>
                                    <p:animClr clrSpc="rgb" dir="cw">
                                      <p:cBhvr override="childStyle">
                                        <p:cTn id="84" dur="500" fill="hold"/>
                                        <p:tgtEl>
                                          <p:spTgt spid="3">
                                            <p:txEl>
                                              <p:pRg st="7" end="7"/>
                                            </p:txEl>
                                          </p:spTgt>
                                        </p:tgtEl>
                                        <p:attrNameLst>
                                          <p:attrName>style.color</p:attrName>
                                        </p:attrNameLst>
                                      </p:cBhvr>
                                      <p:to>
                                        <a:schemeClr val="hlink"/>
                                      </p:to>
                                    </p:animClr>
                                  </p:childTnLst>
                                </p:cTn>
                              </p:par>
                              <p:par>
                                <p:cTn id="85" presetID="3" presetClass="emph" presetSubtype="2" fill="hold" nodeType="withEffect">
                                  <p:stCondLst>
                                    <p:cond delay="0"/>
                                  </p:stCondLst>
                                  <p:iterate type="lt">
                                    <p:tmPct val="0"/>
                                  </p:iterate>
                                  <p:childTnLst>
                                    <p:animClr clrSpc="rgb" dir="cw">
                                      <p:cBhvr override="childStyle">
                                        <p:cTn id="86" dur="500" fill="hold"/>
                                        <p:tgtEl>
                                          <p:spTgt spid="5">
                                            <p:txEl>
                                              <p:pRg st="1" end="1"/>
                                            </p:txEl>
                                          </p:spTgt>
                                        </p:tgtEl>
                                        <p:attrNameLst>
                                          <p:attrName>style.color</p:attrName>
                                        </p:attrNameLst>
                                      </p:cBhvr>
                                      <p:to>
                                        <a:schemeClr val="hlink"/>
                                      </p:to>
                                    </p:animClr>
                                  </p:childTnLst>
                                </p:cTn>
                              </p:par>
                              <p:par>
                                <p:cTn id="87" presetID="3" presetClass="emph" presetSubtype="2" fill="hold" nodeType="withEffect">
                                  <p:stCondLst>
                                    <p:cond delay="0"/>
                                  </p:stCondLst>
                                  <p:iterate type="lt">
                                    <p:tmPct val="0"/>
                                  </p:iterate>
                                  <p:childTnLst>
                                    <p:animClr clrSpc="rgb" dir="cw">
                                      <p:cBhvr override="childStyle">
                                        <p:cTn id="88" dur="500" fill="hold"/>
                                        <p:tgtEl>
                                          <p:spTgt spid="5">
                                            <p:txEl>
                                              <p:pRg st="0" end="0"/>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Century Gothic" panose="020B0502020202020204" pitchFamily="34" charset="0"/>
              </a:rPr>
              <a:t>Looking Ahead</a:t>
            </a:r>
          </a:p>
        </p:txBody>
      </p:sp>
      <p:graphicFrame>
        <p:nvGraphicFramePr>
          <p:cNvPr id="6" name="Table 5"/>
          <p:cNvGraphicFramePr>
            <a:graphicFrameLocks noGrp="1"/>
          </p:cNvGraphicFramePr>
          <p:nvPr/>
        </p:nvGraphicFramePr>
        <p:xfrm>
          <a:off x="720436" y="1090080"/>
          <a:ext cx="10633364" cy="5404079"/>
        </p:xfrm>
        <a:graphic>
          <a:graphicData uri="http://schemas.openxmlformats.org/drawingml/2006/table">
            <a:tbl>
              <a:tblPr firstRow="1" bandRow="1">
                <a:tableStyleId>{5C22544A-7EE6-4342-B048-85BDC9FD1C3A}</a:tableStyleId>
              </a:tblPr>
              <a:tblGrid>
                <a:gridCol w="3237202">
                  <a:extLst>
                    <a:ext uri="{9D8B030D-6E8A-4147-A177-3AD203B41FA5}">
                      <a16:colId xmlns:a16="http://schemas.microsoft.com/office/drawing/2014/main" val="2724514338"/>
                    </a:ext>
                  </a:extLst>
                </a:gridCol>
                <a:gridCol w="3696229">
                  <a:extLst>
                    <a:ext uri="{9D8B030D-6E8A-4147-A177-3AD203B41FA5}">
                      <a16:colId xmlns:a16="http://schemas.microsoft.com/office/drawing/2014/main" val="2694540520"/>
                    </a:ext>
                  </a:extLst>
                </a:gridCol>
                <a:gridCol w="3699933">
                  <a:extLst>
                    <a:ext uri="{9D8B030D-6E8A-4147-A177-3AD203B41FA5}">
                      <a16:colId xmlns:a16="http://schemas.microsoft.com/office/drawing/2014/main" val="1518631567"/>
                    </a:ext>
                  </a:extLst>
                </a:gridCol>
              </a:tblGrid>
              <a:tr h="1099707">
                <a:tc>
                  <a:txBody>
                    <a:bodyPr/>
                    <a:lstStyle/>
                    <a:p>
                      <a:pPr algn="ctr"/>
                      <a:r>
                        <a:rPr lang="en-US" sz="3600" dirty="0">
                          <a:latin typeface="Century Gothic" panose="020B0502020202020204" pitchFamily="34" charset="0"/>
                        </a:rPr>
                        <a:t>Date</a:t>
                      </a:r>
                    </a:p>
                  </a:txBody>
                  <a:tcPr anchor="ctr"/>
                </a:tc>
                <a:tc>
                  <a:txBody>
                    <a:bodyPr/>
                    <a:lstStyle/>
                    <a:p>
                      <a:pPr algn="ctr"/>
                      <a:r>
                        <a:rPr lang="en-US" sz="3600" dirty="0">
                          <a:latin typeface="Century Gothic" panose="020B0502020202020204" pitchFamily="34" charset="0"/>
                        </a:rPr>
                        <a:t>Agenda</a:t>
                      </a:r>
                    </a:p>
                  </a:txBody>
                  <a:tcPr anchor="ctr"/>
                </a:tc>
                <a:tc>
                  <a:txBody>
                    <a:bodyPr/>
                    <a:lstStyle/>
                    <a:p>
                      <a:pPr algn="ctr"/>
                      <a:r>
                        <a:rPr lang="en-US" sz="3600" dirty="0">
                          <a:latin typeface="Century Gothic" panose="020B0502020202020204" pitchFamily="34" charset="0"/>
                        </a:rPr>
                        <a:t>Homework</a:t>
                      </a:r>
                    </a:p>
                  </a:txBody>
                  <a:tcPr anchor="ctr"/>
                </a:tc>
                <a:extLst>
                  <a:ext uri="{0D108BD9-81ED-4DB2-BD59-A6C34878D82A}">
                    <a16:rowId xmlns:a16="http://schemas.microsoft.com/office/drawing/2014/main" val="1999120778"/>
                  </a:ext>
                </a:extLst>
              </a:tr>
              <a:tr h="1099707">
                <a:tc>
                  <a:txBody>
                    <a:bodyPr/>
                    <a:lstStyle/>
                    <a:p>
                      <a:r>
                        <a:rPr lang="en-US" sz="2400" dirty="0">
                          <a:latin typeface="Century Gothic" panose="020B0502020202020204" pitchFamily="34" charset="0"/>
                        </a:rPr>
                        <a:t>November 9, 2022</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The Power of Question Formulation for Lifelong Learning</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Complete </a:t>
                      </a:r>
                      <a:r>
                        <a:rPr lang="en-US" sz="2000" dirty="0">
                          <a:latin typeface="Century Gothic" panose="020B0502020202020204" pitchFamily="34" charset="0"/>
                          <a:hlinkClick r:id="rId3"/>
                        </a:rPr>
                        <a:t>the </a:t>
                      </a:r>
                      <a:r>
                        <a:rPr lang="en-US" sz="2000" dirty="0" err="1">
                          <a:latin typeface="Century Gothic" panose="020B0502020202020204" pitchFamily="34" charset="0"/>
                          <a:hlinkClick r:id="rId3"/>
                        </a:rPr>
                        <a:t>Qfocus</a:t>
                      </a:r>
                      <a:r>
                        <a:rPr lang="en-US" sz="2000" dirty="0">
                          <a:latin typeface="Century Gothic" panose="020B0502020202020204" pitchFamily="34" charset="0"/>
                          <a:hlinkClick r:id="rId3"/>
                        </a:rPr>
                        <a:t> design tool</a:t>
                      </a:r>
                      <a:r>
                        <a:rPr lang="en-US" sz="2000" dirty="0">
                          <a:latin typeface="Century Gothic" panose="020B0502020202020204" pitchFamily="34" charset="0"/>
                        </a:rPr>
                        <a:t>—ok if a bit rough! (due 1/26)</a:t>
                      </a:r>
                    </a:p>
                  </a:txBody>
                  <a:tcPr anchor="ctr"/>
                </a:tc>
                <a:extLst>
                  <a:ext uri="{0D108BD9-81ED-4DB2-BD59-A6C34878D82A}">
                    <a16:rowId xmlns:a16="http://schemas.microsoft.com/office/drawing/2014/main" val="3010760040"/>
                  </a:ext>
                </a:extLst>
              </a:tr>
              <a:tr h="1099707">
                <a:tc>
                  <a:txBody>
                    <a:bodyPr/>
                    <a:lstStyle/>
                    <a:p>
                      <a:r>
                        <a:rPr lang="en-US" sz="2400" dirty="0">
                          <a:latin typeface="Century Gothic" panose="020B0502020202020204" pitchFamily="34" charset="0"/>
                        </a:rPr>
                        <a:t>January 26, 2023</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Designing for Student Questioning in the Classroom</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Finish planning QFT lesson Practice facilitating the QFT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Century Gothic" panose="020B0502020202020204" pitchFamily="34" charset="0"/>
                        </a:rPr>
                        <a:t>Facilitate the QFT with students in your setting at least once</a:t>
                      </a:r>
                      <a:endParaRPr lang="en-US" sz="2000" dirty="0">
                        <a:highlight>
                          <a:srgbClr val="FFFF00"/>
                        </a:highlight>
                        <a:latin typeface="Century Gothic" panose="020B0502020202020204" pitchFamily="34" charset="0"/>
                      </a:endParaRPr>
                    </a:p>
                  </a:txBody>
                  <a:tcPr anchor="ctr"/>
                </a:tc>
                <a:extLst>
                  <a:ext uri="{0D108BD9-81ED-4DB2-BD59-A6C34878D82A}">
                    <a16:rowId xmlns:a16="http://schemas.microsoft.com/office/drawing/2014/main" val="435785721"/>
                  </a:ext>
                </a:extLst>
              </a:tr>
              <a:tr h="1284425">
                <a:tc>
                  <a:txBody>
                    <a:bodyPr/>
                    <a:lstStyle/>
                    <a:p>
                      <a:r>
                        <a:rPr lang="en-US" sz="2400" dirty="0">
                          <a:latin typeface="Century Gothic" panose="020B0502020202020204" pitchFamily="34" charset="0"/>
                        </a:rPr>
                        <a:t>TBD Spring 2023</a:t>
                      </a:r>
                    </a:p>
                  </a:txBody>
                  <a:tcPr anchor="ctr"/>
                </a:tc>
                <a:tc>
                  <a:txBody>
                    <a:bodyPr/>
                    <a:lstStyle/>
                    <a:p>
                      <a:endParaRPr lang="en-US" sz="2000" b="0" dirty="0">
                        <a:latin typeface="Century Gothic" panose="020B0502020202020204" pitchFamily="34" charset="0"/>
                      </a:endParaRPr>
                    </a:p>
                  </a:txBody>
                  <a:tcPr anchor="ctr"/>
                </a:tc>
                <a:tc>
                  <a:txBody>
                    <a:bodyPr/>
                    <a:lstStyle/>
                    <a:p>
                      <a:endParaRPr lang="en-US" sz="2000" b="0" dirty="0">
                        <a:latin typeface="Century Gothic" panose="020B0502020202020204" pitchFamily="34" charset="0"/>
                      </a:endParaRPr>
                    </a:p>
                  </a:txBody>
                  <a:tcPr anchor="ctr"/>
                </a:tc>
                <a:extLst>
                  <a:ext uri="{0D108BD9-81ED-4DB2-BD59-A6C34878D82A}">
                    <a16:rowId xmlns:a16="http://schemas.microsoft.com/office/drawing/2014/main" val="1207229136"/>
                  </a:ext>
                </a:extLst>
              </a:tr>
            </a:tbl>
          </a:graphicData>
        </a:graphic>
      </p:graphicFrame>
    </p:spTree>
    <p:extLst>
      <p:ext uri="{BB962C8B-B14F-4D97-AF65-F5344CB8AC3E}">
        <p14:creationId xmlns:p14="http://schemas.microsoft.com/office/powerpoint/2010/main" val="3900282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157220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latin typeface="Century Gothic" panose="020B0502020202020204" pitchFamily="34" charset="0"/>
              </a:rPr>
              <a:t>Why is the skill of question formulation so important now? </a:t>
            </a:r>
            <a:endParaRPr lang="en-US" sz="4400" dirty="0">
              <a:latin typeface="Century Gothic" panose="020B0502020202020204" pitchFamily="34" charset="0"/>
            </a:endParaRPr>
          </a:p>
        </p:txBody>
      </p:sp>
    </p:spTree>
    <p:extLst>
      <p:ext uri="{BB962C8B-B14F-4D97-AF65-F5344CB8AC3E}">
        <p14:creationId xmlns:p14="http://schemas.microsoft.com/office/powerpoint/2010/main" val="347022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Why Spend Time on Teaching the Skill of Question Formulation? </a:t>
            </a:r>
            <a:endParaRPr lang="en-US" b="1"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next time</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2942140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a:latin typeface="Century Gothic" panose="020B0502020202020204" pitchFamily="34" charset="0"/>
              </a:rPr>
              <a:t>– Clive Thompson</a:t>
            </a:r>
          </a:p>
          <a:p>
            <a:pPr marL="0" indent="0">
              <a:buNone/>
            </a:pPr>
            <a:r>
              <a:rPr lang="en-US" sz="2400" dirty="0">
                <a:latin typeface="Century Gothic" panose="020B0502020202020204" pitchFamily="34" charset="0"/>
              </a:rPr>
              <a:t>Journalist and Technology Blogger</a:t>
            </a: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a:solidFill>
                  <a:schemeClr val="tx1"/>
                </a:solidFill>
                <a:latin typeface="Century Gothic" panose="020B0502020202020204" pitchFamily="34" charset="0"/>
              </a:rPr>
              <a:t>“How should you respond when you get powerful new tools for finding answers?</a:t>
            </a:r>
          </a:p>
          <a:p>
            <a:pPr marL="0" indent="0">
              <a:buNone/>
            </a:pPr>
            <a:endParaRPr lang="en-US" sz="2000" dirty="0">
              <a:solidFill>
                <a:schemeClr val="tx1"/>
              </a:solidFill>
              <a:latin typeface="Century Gothic" panose="020B0502020202020204" pitchFamily="34" charset="0"/>
            </a:endParaRPr>
          </a:p>
          <a:p>
            <a:pPr marL="0" indent="0">
              <a:buNone/>
            </a:pPr>
            <a:r>
              <a:rPr lang="en-US" sz="3200" dirty="0">
                <a:solidFill>
                  <a:schemeClr val="tx1"/>
                </a:solidFill>
                <a:latin typeface="Century Gothic" panose="020B0502020202020204" pitchFamily="34" charset="0"/>
              </a:rPr>
              <a:t>Think of harder questions.”</a:t>
            </a: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Century Gothic" panose="020B0502020202020204" pitchFamily="34" charset="0"/>
              </a:rPr>
              <a:t>In the Age of Google</a:t>
            </a:r>
          </a:p>
        </p:txBody>
      </p:sp>
    </p:spTree>
    <p:extLst>
      <p:ext uri="{BB962C8B-B14F-4D97-AF65-F5344CB8AC3E}">
        <p14:creationId xmlns:p14="http://schemas.microsoft.com/office/powerpoint/2010/main" val="9089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a:latin typeface="Century Gothic" panose="020B0502020202020204" pitchFamily="34" charset="0"/>
              </a:rPr>
              <a:t>Questions and Democracy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“We need to be taught to study rather than to believe, to </a:t>
            </a:r>
            <a:r>
              <a:rPr lang="en-US" b="1" dirty="0">
                <a:latin typeface="Century Gothic" panose="020B0502020202020204" pitchFamily="34" charset="0"/>
              </a:rPr>
              <a:t>inquire</a:t>
            </a:r>
            <a:r>
              <a:rPr lang="en-US" dirty="0">
                <a:latin typeface="Century Gothic" panose="020B0502020202020204" pitchFamily="34" charset="0"/>
              </a:rPr>
              <a:t> rather than to affirm.”</a:t>
            </a:r>
          </a:p>
          <a:p>
            <a:pPr marL="0" indent="0">
              <a:buNone/>
            </a:pPr>
            <a:endParaRPr lang="en-US" dirty="0">
              <a:latin typeface="Century Gothic" panose="020B0502020202020204" pitchFamily="34" charset="0"/>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a:latin typeface="Century Gothic" panose="020B0502020202020204" pitchFamily="34" charset="0"/>
            </a:endParaRPr>
          </a:p>
          <a:p>
            <a:pPr marL="0" indent="0" algn="r">
              <a:buNone/>
            </a:pPr>
            <a:r>
              <a:rPr lang="en-US" sz="2200" dirty="0">
                <a:latin typeface="Century Gothic" panose="020B0502020202020204" pitchFamily="34" charset="0"/>
              </a:rPr>
              <a:t>– </a:t>
            </a:r>
            <a:r>
              <a:rPr lang="en-US" sz="2200" dirty="0" err="1">
                <a:latin typeface="Century Gothic" panose="020B0502020202020204" pitchFamily="34" charset="0"/>
              </a:rPr>
              <a:t>Septima</a:t>
            </a:r>
            <a:r>
              <a:rPr lang="en-US" sz="2200" dirty="0">
                <a:latin typeface="Century Gothic" panose="020B0502020202020204" pitchFamily="34" charset="0"/>
              </a:rPr>
              <a:t> Clark</a:t>
            </a:r>
          </a:p>
          <a:p>
            <a:pPr marL="0" indent="0" algn="r">
              <a:buNone/>
            </a:pPr>
            <a:endParaRPr lang="en-US" sz="1200" dirty="0">
              <a:latin typeface="Century Gothic" panose="020B0502020202020204" pitchFamily="34" charset="0"/>
            </a:endParaRPr>
          </a:p>
          <a:p>
            <a:pPr marL="0" indent="0" algn="r">
              <a:buNone/>
            </a:pPr>
            <a:endParaRPr lang="en-US" sz="1200" dirty="0">
              <a:latin typeface="Century Gothic" panose="020B0502020202020204" pitchFamily="34"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latin typeface="Century Gothic" panose="020B0502020202020204" pitchFamily="34" charset="0"/>
              </a:rPr>
              <a:t>Chapter 6 on </a:t>
            </a:r>
            <a:r>
              <a:rPr lang="en-US" sz="1100" dirty="0" err="1">
                <a:latin typeface="Century Gothic" panose="020B0502020202020204" pitchFamily="34" charset="0"/>
              </a:rPr>
              <a:t>Septima</a:t>
            </a:r>
            <a:r>
              <a:rPr lang="en-US" sz="1100" dirty="0">
                <a:latin typeface="Century Gothic" panose="020B0502020202020204" pitchFamily="34" charset="0"/>
              </a:rPr>
              <a:t> Clark in Freedom Road: Adult Education of African Americans (Peterson, 1996)</a:t>
            </a:r>
          </a:p>
        </p:txBody>
      </p:sp>
    </p:spTree>
    <p:extLst>
      <p:ext uri="{BB962C8B-B14F-4D97-AF65-F5344CB8AC3E}">
        <p14:creationId xmlns:p14="http://schemas.microsoft.com/office/powerpoint/2010/main" val="18945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93" y="5736512"/>
            <a:ext cx="10598331" cy="769441"/>
          </a:xfrm>
          <a:prstGeom prst="rect">
            <a:avLst/>
          </a:prstGeom>
          <a:noFill/>
        </p:spPr>
        <p:txBody>
          <a:bodyPr wrap="square" rtlCol="0">
            <a:spAutoFit/>
          </a:bodyPr>
          <a:lstStyle/>
          <a:p>
            <a:r>
              <a:rPr lang="en-US" sz="4400" dirty="0">
                <a:latin typeface="Century Gothic" panose="020B0502020202020204" pitchFamily="34" charset="0"/>
              </a:rPr>
              <a:t>What are your questions?</a:t>
            </a:r>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535268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normAutofit/>
          </a:bodyPr>
          <a:lstStyle/>
          <a:p>
            <a:pPr marL="0" indent="0">
              <a:buNone/>
              <a:defRPr/>
            </a:pPr>
            <a:endParaRPr lang="en-US" altLang="en-US" sz="1050" dirty="0">
              <a:latin typeface="Century Gothic" panose="020B0502020202020204" pitchFamily="34" charset="0"/>
            </a:endParaRPr>
          </a:p>
          <a:p>
            <a:pPr marL="0" indent="0">
              <a:spcBef>
                <a:spcPts val="0"/>
              </a:spcBef>
              <a:buNone/>
              <a:defRPr/>
            </a:pPr>
            <a:r>
              <a:rPr lang="en-US" sz="3200" dirty="0">
                <a:latin typeface="Century Gothic" panose="020B0502020202020204" pitchFamily="34" charset="0"/>
                <a:hlinkClick r:id="rId4"/>
              </a:rPr>
              <a:t>https://bit.ly/RQIHERO</a:t>
            </a:r>
            <a:endParaRPr lang="en-US" sz="3200" b="1" dirty="0">
              <a:solidFill>
                <a:schemeClr val="tx2"/>
              </a:solidFill>
              <a:latin typeface="Century Gothic" panose="020B0502020202020204" pitchFamily="34" charset="0"/>
            </a:endParaRPr>
          </a:p>
        </p:txBody>
      </p:sp>
      <p:sp>
        <p:nvSpPr>
          <p:cNvPr id="2" name="TextBox 1"/>
          <p:cNvSpPr txBox="1"/>
          <p:nvPr/>
        </p:nvSpPr>
        <p:spPr>
          <a:xfrm>
            <a:off x="693299" y="554069"/>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rPr>
              <a:t>Access Today’s Materials:</a:t>
            </a:r>
            <a:endParaRPr kumimoji="0" 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endParaRPr>
          </a:p>
        </p:txBody>
      </p:sp>
    </p:spTree>
    <p:custDataLst>
      <p:tags r:id="rId1"/>
    </p:custDataLst>
    <p:extLst>
      <p:ext uri="{BB962C8B-B14F-4D97-AF65-F5344CB8AC3E}">
        <p14:creationId xmlns:p14="http://schemas.microsoft.com/office/powerpoint/2010/main" val="2710465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a:latin typeface="Century Gothic" panose="020B0502020202020204" pitchFamily="34" charset="0"/>
              </a:rPr>
              <a:t>Access RQI’s Free QFT Resources</a:t>
            </a:r>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Century Gothic" panose="020B0502020202020204" pitchFamily="34" charset="0"/>
            </a:endParaRPr>
          </a:p>
          <a:p>
            <a:pPr marL="0" indent="0">
              <a:spcBef>
                <a:spcPts val="0"/>
              </a:spcBef>
              <a:buNone/>
              <a:defRPr/>
            </a:pPr>
            <a:r>
              <a:rPr lang="en-US" altLang="en-US" sz="3200" b="1" dirty="0">
                <a:latin typeface="Century Gothic" panose="020B0502020202020204" pitchFamily="34" charset="0"/>
              </a:rPr>
              <a:t>https://</a:t>
            </a:r>
            <a:r>
              <a:rPr lang="en-US" altLang="en-US" sz="3200" b="1" dirty="0" err="1">
                <a:latin typeface="Century Gothic" panose="020B0502020202020204" pitchFamily="34" charset="0"/>
              </a:rPr>
              <a:t>rightquestion.org</a:t>
            </a:r>
            <a:r>
              <a:rPr lang="en-US" altLang="en-US" sz="3200" b="1" dirty="0">
                <a:latin typeface="Century Gothic" panose="020B0502020202020204" pitchFamily="34" charset="0"/>
              </a:rPr>
              <a:t>/education/resources</a:t>
            </a:r>
            <a:endParaRPr lang="en-US" sz="3200" b="1" dirty="0">
              <a:latin typeface="Century Gothic" panose="020B0502020202020204" pitchFamily="34"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Classroom</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Examples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entury Gothic" panose="020B0502020202020204" pitchFamily="34" charset="0"/>
              </a:rPr>
              <a:t>Instructional Videos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Planning</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Tools &amp;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Templates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latin typeface="Century Gothic" panose="020B0502020202020204" pitchFamily="34" charset="0"/>
              </a:rPr>
              <a:t>The Right Question Institute offers materials through a Creative Commons License. </a:t>
            </a:r>
            <a:r>
              <a:rPr lang="en-US" altLang="en-US" noProof="0" dirty="0">
                <a:solidFill>
                  <a:schemeClr val="tx1"/>
                </a:solidFill>
                <a:latin typeface="Century Gothic" panose="020B0502020202020204" pitchFamily="34" charset="0"/>
              </a:rPr>
              <a:t>Y</a:t>
            </a:r>
            <a:r>
              <a:rPr lang="en-US" dirty="0" err="1">
                <a:solidFill>
                  <a:schemeClr val="tx1"/>
                </a:solidFill>
                <a:latin typeface="Century Gothic" panose="020B0502020202020204" pitchFamily="34" charset="0"/>
              </a:rPr>
              <a:t>ou</a:t>
            </a:r>
            <a:r>
              <a:rPr lang="en-US" dirty="0">
                <a:solidFill>
                  <a:schemeClr val="tx1"/>
                </a:solidFill>
                <a:latin typeface="Century Gothic" panose="020B0502020202020204" pitchFamily="34" charset="0"/>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latin typeface="Century Gothic" panose="020B0502020202020204" pitchFamily="34" charset="0"/>
              </a:rPr>
              <a:t>“Source: The Right Question Institute (RQI). The Question Formulation Technique (QFT) was created by RQI. Visit </a:t>
            </a:r>
            <a:r>
              <a:rPr lang="en-US" u="sng" dirty="0">
                <a:solidFill>
                  <a:schemeClr val="tx1"/>
                </a:solidFill>
                <a:latin typeface="Century Gothic" panose="020B0502020202020204" pitchFamily="34" charset="0"/>
                <a:hlinkClick r:id="rId2"/>
              </a:rPr>
              <a:t>rightquestion.org</a:t>
            </a:r>
            <a:r>
              <a:rPr lang="en-US" dirty="0">
                <a:solidFill>
                  <a:schemeClr val="tx1"/>
                </a:solidFill>
                <a:latin typeface="Century Gothic" panose="020B0502020202020204" pitchFamily="34" charset="0"/>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228725" y="318836"/>
            <a:ext cx="10662912" cy="707886"/>
          </a:xfrm>
          <a:prstGeom prst="rect">
            <a:avLst/>
          </a:prstGeom>
          <a:noFill/>
        </p:spPr>
        <p:txBody>
          <a:bodyPr wrap="square" rtlCol="0">
            <a:spAutoFit/>
          </a:bodyPr>
          <a:lstStyle/>
          <a:p>
            <a:r>
              <a:rPr lang="en-US" sz="4000" dirty="0">
                <a:latin typeface="Century Gothic" panose="020B0502020202020204" pitchFamily="34" charset="0"/>
              </a:rPr>
              <a:t>Using &amp; Sharing RQI’s Resources</a:t>
            </a:r>
          </a:p>
        </p:txBody>
      </p:sp>
      <p:sp>
        <p:nvSpPr>
          <p:cNvPr id="2" name="Rectangle 1"/>
          <p:cNvSpPr/>
          <p:nvPr/>
        </p:nvSpPr>
        <p:spPr>
          <a:xfrm>
            <a:off x="1484599" y="6289320"/>
            <a:ext cx="9121408" cy="369332"/>
          </a:xfrm>
          <a:prstGeom prst="rect">
            <a:avLst/>
          </a:prstGeom>
        </p:spPr>
        <p:txBody>
          <a:bodyPr wrap="none">
            <a:spAutoFit/>
          </a:bodyPr>
          <a:lstStyle/>
          <a:p>
            <a:pPr>
              <a:defRPr/>
            </a:pPr>
            <a:r>
              <a:rPr lang="en-US" altLang="en-US" b="1" dirty="0">
                <a:latin typeface="Century Gothic" panose="020B0502020202020204" pitchFamily="34" charset="0"/>
              </a:rPr>
              <a:t>Access the full library of resources: http://</a:t>
            </a:r>
            <a:r>
              <a:rPr lang="en-US" altLang="en-US" b="1" dirty="0" err="1">
                <a:latin typeface="Century Gothic" panose="020B0502020202020204" pitchFamily="34" charset="0"/>
              </a:rPr>
              <a:t>rightquestion.org</a:t>
            </a:r>
            <a:r>
              <a:rPr lang="en-US" altLang="en-US" b="1" dirty="0">
                <a:latin typeface="Century Gothic" panose="020B0502020202020204" pitchFamily="34" charset="0"/>
              </a:rPr>
              <a:t>/education/resources</a:t>
            </a:r>
            <a:endParaRPr lang="en-US" b="1" dirty="0">
              <a:latin typeface="Century Gothic" panose="020B0502020202020204" pitchFamily="34" charset="0"/>
            </a:endParaRPr>
          </a:p>
        </p:txBody>
      </p:sp>
    </p:spTree>
    <p:extLst>
      <p:ext uri="{BB962C8B-B14F-4D97-AF65-F5344CB8AC3E}">
        <p14:creationId xmlns:p14="http://schemas.microsoft.com/office/powerpoint/2010/main" val="1678666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latin typeface="Century Gothic" panose="020B0502020202020204" pitchFamily="34" charset="0"/>
              </a:rPr>
              <a:t>Why spend time teaching the skill of question formulation?</a:t>
            </a:r>
            <a:endParaRPr lang="en-US" altLang="en-US" sz="4400" dirty="0">
              <a:solidFill>
                <a:schemeClr val="accent1"/>
              </a:solidFill>
              <a:latin typeface="Century Gothic" panose="020B0502020202020204" pitchFamily="34"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7" y="297510"/>
            <a:ext cx="11160924" cy="1325563"/>
          </a:xfrm>
        </p:spPr>
        <p:txBody>
          <a:bodyPr>
            <a:noAutofit/>
          </a:bodyPr>
          <a:lstStyle/>
          <a:p>
            <a:r>
              <a:rPr lang="en-US" sz="4000" b="0" dirty="0">
                <a:latin typeface="Century Gothic" panose="020B0502020202020204" pitchFamily="34" charset="0"/>
              </a:rPr>
              <a:t>Honoring the Original Source: </a:t>
            </a:r>
            <a:br>
              <a:rPr lang="en-US" sz="4000" b="0" dirty="0">
                <a:latin typeface="Century Gothic" panose="020B0502020202020204" pitchFamily="34" charset="0"/>
              </a:rPr>
            </a:br>
            <a:r>
              <a:rPr lang="en-US" sz="4000" b="0" dirty="0">
                <a:latin typeface="Century Gothic" panose="020B0502020202020204" pitchFamily="34" charset="0"/>
              </a:rPr>
              <a:t>Parents in Lawrence, Massachusetts, 1990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913" y="2089887"/>
            <a:ext cx="5635603" cy="4233948"/>
          </a:xfrm>
          <a:prstGeom prst="rect">
            <a:avLst/>
          </a:prstGeom>
        </p:spPr>
      </p:pic>
      <p:sp>
        <p:nvSpPr>
          <p:cNvPr id="4" name="Text Placeholder 4"/>
          <p:cNvSpPr txBox="1">
            <a:spLocks/>
          </p:cNvSpPr>
          <p:nvPr/>
        </p:nvSpPr>
        <p:spPr>
          <a:xfrm>
            <a:off x="6848043" y="2718563"/>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rPr>
              <a:t>“We don’t go to the school because we don’t even know what to ask.”</a:t>
            </a:r>
          </a:p>
        </p:txBody>
      </p:sp>
    </p:spTree>
    <p:extLst>
      <p:ext uri="{BB962C8B-B14F-4D97-AF65-F5344CB8AC3E}">
        <p14:creationId xmlns:p14="http://schemas.microsoft.com/office/powerpoint/2010/main" val="635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IMING" val="|33.2|1.6|10.3|16.9|15.8"/>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38931</TotalTime>
  <Words>3824</Words>
  <Application>Microsoft Office PowerPoint</Application>
  <PresentationFormat>Widescreen</PresentationFormat>
  <Paragraphs>539</Paragraphs>
  <Slides>75</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Calibri</vt:lpstr>
      <vt:lpstr>Century Gothic</vt:lpstr>
      <vt:lpstr>Noto Sans Symbols</vt:lpstr>
      <vt:lpstr>Rockwell</vt:lpstr>
      <vt:lpstr>Wingdings</vt:lpstr>
      <vt:lpstr>Office Theme</vt:lpstr>
      <vt:lpstr>Day 1: The Power of Question Formulation for Lifelong Learning</vt:lpstr>
      <vt:lpstr>Who is in the zoom?</vt:lpstr>
      <vt:lpstr>PowerPoint Presentation</vt:lpstr>
      <vt:lpstr>Access RQI’s Free Additional Resources</vt:lpstr>
      <vt:lpstr>PowerPoint Presentation</vt:lpstr>
      <vt:lpstr>Looking Ahead</vt:lpstr>
      <vt:lpstr>Today’s Agenda</vt:lpstr>
      <vt:lpstr>PowerPoint Presentation</vt:lpstr>
      <vt:lpstr>Honoring the Original Source: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Which students ask questions?</vt:lpstr>
      <vt:lpstr>We can work together on creating more opportunities for all students to ask their own questions </vt:lpstr>
      <vt:lpstr>We Are Not Alone </vt:lpstr>
      <vt:lpstr>What happens when students do learn to ask their own questions? </vt:lpstr>
      <vt:lpstr>Research Confirms  the Importance of Questioning</vt:lpstr>
      <vt:lpstr>Student Reflection</vt:lpstr>
      <vt:lpstr>Today’s Agenda</vt:lpstr>
      <vt:lpstr>Collaborative Learning with the Question Formulation Technique (QFT)</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Action Plan</vt:lpstr>
      <vt:lpstr>Share</vt:lpstr>
      <vt:lpstr>Reflect</vt:lpstr>
      <vt:lpstr> </vt:lpstr>
      <vt:lpstr>The QFT, on one slide…</vt:lpstr>
      <vt:lpstr>PowerPoint Presentation</vt:lpstr>
      <vt:lpstr>Thinking in many different directions</vt:lpstr>
      <vt:lpstr>Narrowing Down, Focusing</vt:lpstr>
      <vt:lpstr>Thinking about Thinking</vt:lpstr>
      <vt:lpstr>Today’s Agenda</vt:lpstr>
      <vt:lpstr>PowerPoint Presentation</vt:lpstr>
      <vt:lpstr>Classroom Example:  Kindergarten</vt:lpstr>
      <vt:lpstr>Question Focus</vt:lpstr>
      <vt:lpstr>Student Questions</vt:lpstr>
      <vt:lpstr>Classroom Example: 4th Grade</vt:lpstr>
      <vt:lpstr>Question Focus</vt:lpstr>
      <vt:lpstr>Student Questions</vt:lpstr>
      <vt:lpstr>Next Steps</vt:lpstr>
      <vt:lpstr>Virtual Classroom Example: 7th Grade</vt:lpstr>
      <vt:lpstr>Question Focus </vt:lpstr>
      <vt:lpstr>Selected Questions</vt:lpstr>
      <vt:lpstr>Asking and Answering via Padlet</vt:lpstr>
      <vt:lpstr>Student Reflections</vt:lpstr>
      <vt:lpstr>Today’s Agenda</vt:lpstr>
      <vt:lpstr>PowerPoint Presentation</vt:lpstr>
      <vt:lpstr>1. Identify your objectives </vt:lpstr>
      <vt:lpstr>Finding the Scale that Works for You</vt:lpstr>
      <vt:lpstr>Various Teaching Purposes </vt:lpstr>
      <vt:lpstr>Next Steps? </vt:lpstr>
      <vt:lpstr>2. Design a Question Focus (QFocus)</vt:lpstr>
      <vt:lpstr>Question Focus (QFocus):  A stimulus or prompt for student questions</vt:lpstr>
      <vt:lpstr>Designing a Question Focus </vt:lpstr>
      <vt:lpstr>Initial Question Focus:</vt:lpstr>
      <vt:lpstr>Initial Question Focus:  “People, Animals, and Friends”</vt:lpstr>
      <vt:lpstr>Looking Ahead</vt:lpstr>
      <vt:lpstr>Today’s Agenda</vt:lpstr>
      <vt:lpstr> </vt:lpstr>
      <vt:lpstr>PowerPoint Presentation</vt:lpstr>
      <vt:lpstr>Questions and Democracy</vt:lpstr>
      <vt:lpstr>PowerPoint Presentation</vt:lpstr>
      <vt:lpstr>PowerPoint Presentation</vt:lpstr>
      <vt:lpstr>Access RQI’s Free QFT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Imaan Yousuf</cp:lastModifiedBy>
  <cp:revision>943</cp:revision>
  <dcterms:created xsi:type="dcterms:W3CDTF">2018-05-15T14:29:45Z</dcterms:created>
  <dcterms:modified xsi:type="dcterms:W3CDTF">2022-11-09T20:54:08Z</dcterms:modified>
</cp:coreProperties>
</file>