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48"/>
  </p:notesMasterIdLst>
  <p:sldIdLst>
    <p:sldId id="256" r:id="rId3"/>
    <p:sldId id="922" r:id="rId4"/>
    <p:sldId id="923" r:id="rId5"/>
    <p:sldId id="1048" r:id="rId6"/>
    <p:sldId id="273" r:id="rId7"/>
    <p:sldId id="1049" r:id="rId8"/>
    <p:sldId id="1052" r:id="rId9"/>
    <p:sldId id="1070" r:id="rId10"/>
    <p:sldId id="1087" r:id="rId11"/>
    <p:sldId id="1100" r:id="rId12"/>
    <p:sldId id="1101" r:id="rId13"/>
    <p:sldId id="1102" r:id="rId14"/>
    <p:sldId id="711" r:id="rId15"/>
    <p:sldId id="713" r:id="rId16"/>
    <p:sldId id="714" r:id="rId17"/>
    <p:sldId id="715" r:id="rId18"/>
    <p:sldId id="1047" r:id="rId19"/>
    <p:sldId id="716" r:id="rId20"/>
    <p:sldId id="717" r:id="rId21"/>
    <p:sldId id="718" r:id="rId22"/>
    <p:sldId id="719" r:id="rId23"/>
    <p:sldId id="720" r:id="rId24"/>
    <p:sldId id="1103" r:id="rId25"/>
    <p:sldId id="1104" r:id="rId26"/>
    <p:sldId id="1105" r:id="rId27"/>
    <p:sldId id="1106" r:id="rId28"/>
    <p:sldId id="1107" r:id="rId29"/>
    <p:sldId id="1108" r:id="rId30"/>
    <p:sldId id="1037" r:id="rId31"/>
    <p:sldId id="1110" r:id="rId32"/>
    <p:sldId id="1114" r:id="rId33"/>
    <p:sldId id="1111" r:id="rId34"/>
    <p:sldId id="1113" r:id="rId35"/>
    <p:sldId id="603" r:id="rId36"/>
    <p:sldId id="799" r:id="rId37"/>
    <p:sldId id="1073" r:id="rId38"/>
    <p:sldId id="460" r:id="rId39"/>
    <p:sldId id="1115" r:id="rId40"/>
    <p:sldId id="1116" r:id="rId41"/>
    <p:sldId id="1117" r:id="rId42"/>
    <p:sldId id="1122" r:id="rId43"/>
    <p:sldId id="1118" r:id="rId44"/>
    <p:sldId id="1119" r:id="rId45"/>
    <p:sldId id="1120" r:id="rId46"/>
    <p:sldId id="1121" r:id="rId47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18971F-34E5-E448-8D07-284289E7DED7}">
          <p14:sldIdLst>
            <p14:sldId id="256"/>
            <p14:sldId id="922"/>
            <p14:sldId id="923"/>
            <p14:sldId id="1048"/>
            <p14:sldId id="273"/>
            <p14:sldId id="1049"/>
            <p14:sldId id="1052"/>
            <p14:sldId id="1070"/>
            <p14:sldId id="1087"/>
            <p14:sldId id="1100"/>
            <p14:sldId id="1101"/>
            <p14:sldId id="1102"/>
            <p14:sldId id="711"/>
            <p14:sldId id="713"/>
            <p14:sldId id="714"/>
            <p14:sldId id="715"/>
            <p14:sldId id="1047"/>
            <p14:sldId id="716"/>
            <p14:sldId id="717"/>
            <p14:sldId id="718"/>
            <p14:sldId id="719"/>
            <p14:sldId id="720"/>
            <p14:sldId id="1103"/>
            <p14:sldId id="1104"/>
            <p14:sldId id="1105"/>
            <p14:sldId id="1106"/>
            <p14:sldId id="1107"/>
            <p14:sldId id="1108"/>
            <p14:sldId id="1037"/>
            <p14:sldId id="1110"/>
            <p14:sldId id="1114"/>
            <p14:sldId id="1111"/>
            <p14:sldId id="1113"/>
            <p14:sldId id="603"/>
            <p14:sldId id="799"/>
            <p14:sldId id="1073"/>
            <p14:sldId id="460"/>
            <p14:sldId id="1115"/>
            <p14:sldId id="1116"/>
            <p14:sldId id="1117"/>
            <p14:sldId id="1122"/>
            <p14:sldId id="1118"/>
            <p14:sldId id="1119"/>
            <p14:sldId id="1120"/>
            <p14:sldId id="11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358798-3873-D775-1EE8-1C771781CC7E}" name="Katy Connolly" initials="KC" userId="e5ab72780362e8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maan Yousuf" initials="IY" lastIdx="6" clrIdx="6">
    <p:extLst>
      <p:ext uri="{19B8F6BF-5375-455C-9EA6-DF929625EA0E}">
        <p15:presenceInfo xmlns:p15="http://schemas.microsoft.com/office/powerpoint/2012/main" userId="Imaan Yousuf" providerId="None"/>
      </p:ext>
    </p:extLst>
  </p:cmAuthor>
  <p:cmAuthor id="1" name="Tomo O" initials="TO" lastIdx="1" clrIdx="0"/>
  <p:cmAuthor id="2" name="Katy Connolly" initials="" lastIdx="3" clrIdx="1"/>
  <p:cmAuthor id="3" name="Sarah Westbrook" initials="" lastIdx="2" clrIdx="2"/>
  <p:cmAuthor id="4" name="Katy" initials="K" lastIdx="7" clrIdx="3"/>
  <p:cmAuthor id="5" name="Sarah" initials="" lastIdx="1" clrIdx="4"/>
  <p:cmAuthor id="6" name="Ann Canning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A995A-C078-4D68-8481-83A99A015D29}" v="4" dt="2024-07-23T17:52:11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84509" autoAdjust="0"/>
  </p:normalViewPr>
  <p:slideViewPr>
    <p:cSldViewPr snapToGrid="0" snapToObjects="1">
      <p:cViewPr varScale="1">
        <p:scale>
          <a:sx n="69" d="100"/>
          <a:sy n="69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3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57" Type="http://schemas.microsoft.com/office/2018/10/relationships/authors" Target="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y Connolly" userId="e5ab72780362e8fc" providerId="LiveId" clId="{FF1A995A-C078-4D68-8481-83A99A015D29}"/>
    <pc:docChg chg="custSel modSld">
      <pc:chgData name="Katy Connolly" userId="e5ab72780362e8fc" providerId="LiveId" clId="{FF1A995A-C078-4D68-8481-83A99A015D29}" dt="2024-07-17T00:01:25.626" v="198" actId="20577"/>
      <pc:docMkLst>
        <pc:docMk/>
      </pc:docMkLst>
      <pc:sldChg chg="addSp modSp mod">
        <pc:chgData name="Katy Connolly" userId="e5ab72780362e8fc" providerId="LiveId" clId="{FF1A995A-C078-4D68-8481-83A99A015D29}" dt="2024-07-16T23:58:46.240" v="180" actId="14100"/>
        <pc:sldMkLst>
          <pc:docMk/>
          <pc:sldMk cId="1161478092" sldId="256"/>
        </pc:sldMkLst>
        <pc:spChg chg="mod">
          <ac:chgData name="Katy Connolly" userId="e5ab72780362e8fc" providerId="LiveId" clId="{FF1A995A-C078-4D68-8481-83A99A015D29}" dt="2024-07-16T23:51:22.907" v="25" actId="1076"/>
          <ac:spMkLst>
            <pc:docMk/>
            <pc:sldMk cId="1161478092" sldId="256"/>
            <ac:spMk id="6" creationId="{00000000-0000-0000-0000-000000000000}"/>
          </ac:spMkLst>
        </pc:spChg>
        <pc:spChg chg="add mod">
          <ac:chgData name="Katy Connolly" userId="e5ab72780362e8fc" providerId="LiveId" clId="{FF1A995A-C078-4D68-8481-83A99A015D29}" dt="2024-07-16T23:54:44.526" v="47" actId="1076"/>
          <ac:spMkLst>
            <pc:docMk/>
            <pc:sldMk cId="1161478092" sldId="256"/>
            <ac:spMk id="8" creationId="{C9D36D4A-2655-EC8F-EE1C-671373ED4C81}"/>
          </ac:spMkLst>
        </pc:spChg>
        <pc:spChg chg="add mod">
          <ac:chgData name="Katy Connolly" userId="e5ab72780362e8fc" providerId="LiveId" clId="{FF1A995A-C078-4D68-8481-83A99A015D29}" dt="2024-07-16T23:58:11.305" v="176" actId="1076"/>
          <ac:spMkLst>
            <pc:docMk/>
            <pc:sldMk cId="1161478092" sldId="256"/>
            <ac:spMk id="9" creationId="{154041DB-842F-7CB0-B924-EC668765D858}"/>
          </ac:spMkLst>
        </pc:spChg>
        <pc:picChg chg="add mod">
          <ac:chgData name="Katy Connolly" userId="e5ab72780362e8fc" providerId="LiveId" clId="{FF1A995A-C078-4D68-8481-83A99A015D29}" dt="2024-07-16T23:53:55.263" v="39" actId="1076"/>
          <ac:picMkLst>
            <pc:docMk/>
            <pc:sldMk cId="1161478092" sldId="256"/>
            <ac:picMk id="3" creationId="{E0F764D2-F8A5-546F-ECC3-17E07C850E16}"/>
          </ac:picMkLst>
        </pc:picChg>
        <pc:picChg chg="add mod">
          <ac:chgData name="Katy Connolly" userId="e5ab72780362e8fc" providerId="LiveId" clId="{FF1A995A-C078-4D68-8481-83A99A015D29}" dt="2024-07-16T23:58:46.240" v="180" actId="14100"/>
          <ac:picMkLst>
            <pc:docMk/>
            <pc:sldMk cId="1161478092" sldId="256"/>
            <ac:picMk id="5" creationId="{8E20F54F-AC5A-287D-3270-C43802EE1C53}"/>
          </ac:picMkLst>
        </pc:picChg>
      </pc:sldChg>
      <pc:sldChg chg="modNotesTx">
        <pc:chgData name="Katy Connolly" userId="e5ab72780362e8fc" providerId="LiveId" clId="{FF1A995A-C078-4D68-8481-83A99A015D29}" dt="2024-07-16T23:59:00.947" v="181" actId="20577"/>
        <pc:sldMkLst>
          <pc:docMk/>
          <pc:sldMk cId="2942140291" sldId="273"/>
        </pc:sldMkLst>
      </pc:sldChg>
      <pc:sldChg chg="modNotesTx">
        <pc:chgData name="Katy Connolly" userId="e5ab72780362e8fc" providerId="LiveId" clId="{FF1A995A-C078-4D68-8481-83A99A015D29}" dt="2024-07-16T23:59:36.034" v="185" actId="20577"/>
        <pc:sldMkLst>
          <pc:docMk/>
          <pc:sldMk cId="1347700671" sldId="711"/>
        </pc:sldMkLst>
      </pc:sldChg>
      <pc:sldChg chg="modNotesTx">
        <pc:chgData name="Katy Connolly" userId="e5ab72780362e8fc" providerId="LiveId" clId="{FF1A995A-C078-4D68-8481-83A99A015D29}" dt="2024-07-16T23:59:42.309" v="186" actId="20577"/>
        <pc:sldMkLst>
          <pc:docMk/>
          <pc:sldMk cId="2903761112" sldId="715"/>
        </pc:sldMkLst>
      </pc:sldChg>
      <pc:sldChg chg="modNotesTx">
        <pc:chgData name="Katy Connolly" userId="e5ab72780362e8fc" providerId="LiveId" clId="{FF1A995A-C078-4D68-8481-83A99A015D29}" dt="2024-07-16T23:59:52.600" v="188" actId="20577"/>
        <pc:sldMkLst>
          <pc:docMk/>
          <pc:sldMk cId="1653897411" sldId="717"/>
        </pc:sldMkLst>
      </pc:sldChg>
      <pc:sldChg chg="modNotesTx">
        <pc:chgData name="Katy Connolly" userId="e5ab72780362e8fc" providerId="LiveId" clId="{FF1A995A-C078-4D68-8481-83A99A015D29}" dt="2024-07-16T23:59:56.620" v="189" actId="20577"/>
        <pc:sldMkLst>
          <pc:docMk/>
          <pc:sldMk cId="1054455612" sldId="718"/>
        </pc:sldMkLst>
      </pc:sldChg>
      <pc:sldChg chg="modNotesTx">
        <pc:chgData name="Katy Connolly" userId="e5ab72780362e8fc" providerId="LiveId" clId="{FF1A995A-C078-4D68-8481-83A99A015D29}" dt="2024-07-17T00:00:02.540" v="190" actId="20577"/>
        <pc:sldMkLst>
          <pc:docMk/>
          <pc:sldMk cId="754669816" sldId="720"/>
        </pc:sldMkLst>
      </pc:sldChg>
      <pc:sldChg chg="modNotesTx">
        <pc:chgData name="Katy Connolly" userId="e5ab72780362e8fc" providerId="LiveId" clId="{FF1A995A-C078-4D68-8481-83A99A015D29}" dt="2024-07-17T00:01:07.900" v="195" actId="20577"/>
        <pc:sldMkLst>
          <pc:docMk/>
          <pc:sldMk cId="2079800412" sldId="799"/>
        </pc:sldMkLst>
      </pc:sldChg>
      <pc:sldChg chg="modNotesTx">
        <pc:chgData name="Katy Connolly" userId="e5ab72780362e8fc" providerId="LiveId" clId="{FF1A995A-C078-4D68-8481-83A99A015D29}" dt="2024-07-16T23:59:46.120" v="187" actId="20577"/>
        <pc:sldMkLst>
          <pc:docMk/>
          <pc:sldMk cId="348251591" sldId="1047"/>
        </pc:sldMkLst>
      </pc:sldChg>
      <pc:sldChg chg="modNotesTx">
        <pc:chgData name="Katy Connolly" userId="e5ab72780362e8fc" providerId="LiveId" clId="{FF1A995A-C078-4D68-8481-83A99A015D29}" dt="2024-07-16T23:59:04.226" v="182" actId="20577"/>
        <pc:sldMkLst>
          <pc:docMk/>
          <pc:sldMk cId="2504458448" sldId="1049"/>
        </pc:sldMkLst>
      </pc:sldChg>
      <pc:sldChg chg="modNotesTx">
        <pc:chgData name="Katy Connolly" userId="e5ab72780362e8fc" providerId="LiveId" clId="{FF1A995A-C078-4D68-8481-83A99A015D29}" dt="2024-07-16T23:59:26.797" v="183" actId="20577"/>
        <pc:sldMkLst>
          <pc:docMk/>
          <pc:sldMk cId="2097711370" sldId="1101"/>
        </pc:sldMkLst>
      </pc:sldChg>
      <pc:sldChg chg="modNotesTx">
        <pc:chgData name="Katy Connolly" userId="e5ab72780362e8fc" providerId="LiveId" clId="{FF1A995A-C078-4D68-8481-83A99A015D29}" dt="2024-07-16T23:59:30.629" v="184" actId="20577"/>
        <pc:sldMkLst>
          <pc:docMk/>
          <pc:sldMk cId="1158566990" sldId="1102"/>
        </pc:sldMkLst>
      </pc:sldChg>
      <pc:sldChg chg="modNotesTx">
        <pc:chgData name="Katy Connolly" userId="e5ab72780362e8fc" providerId="LiveId" clId="{FF1A995A-C078-4D68-8481-83A99A015D29}" dt="2024-07-17T00:00:24.607" v="191" actId="20577"/>
        <pc:sldMkLst>
          <pc:docMk/>
          <pc:sldMk cId="1704137058" sldId="1103"/>
        </pc:sldMkLst>
      </pc:sldChg>
      <pc:sldChg chg="modNotesTx">
        <pc:chgData name="Katy Connolly" userId="e5ab72780362e8fc" providerId="LiveId" clId="{FF1A995A-C078-4D68-8481-83A99A015D29}" dt="2024-07-17T00:00:29.445" v="192" actId="20577"/>
        <pc:sldMkLst>
          <pc:docMk/>
          <pc:sldMk cId="2362474013" sldId="1104"/>
        </pc:sldMkLst>
      </pc:sldChg>
      <pc:sldChg chg="modNotesTx">
        <pc:chgData name="Katy Connolly" userId="e5ab72780362e8fc" providerId="LiveId" clId="{FF1A995A-C078-4D68-8481-83A99A015D29}" dt="2024-07-17T00:00:49.630" v="193" actId="20577"/>
        <pc:sldMkLst>
          <pc:docMk/>
          <pc:sldMk cId="1626699726" sldId="1108"/>
        </pc:sldMkLst>
      </pc:sldChg>
      <pc:sldChg chg="modNotesTx">
        <pc:chgData name="Katy Connolly" userId="e5ab72780362e8fc" providerId="LiveId" clId="{FF1A995A-C078-4D68-8481-83A99A015D29}" dt="2024-07-17T00:00:59.786" v="194" actId="20577"/>
        <pc:sldMkLst>
          <pc:docMk/>
          <pc:sldMk cId="2560518374" sldId="1113"/>
        </pc:sldMkLst>
      </pc:sldChg>
      <pc:sldChg chg="modNotesTx">
        <pc:chgData name="Katy Connolly" userId="e5ab72780362e8fc" providerId="LiveId" clId="{FF1A995A-C078-4D68-8481-83A99A015D29}" dt="2024-07-17T00:01:16.142" v="196" actId="20577"/>
        <pc:sldMkLst>
          <pc:docMk/>
          <pc:sldMk cId="4278490979" sldId="1115"/>
        </pc:sldMkLst>
      </pc:sldChg>
      <pc:sldChg chg="modNotesTx">
        <pc:chgData name="Katy Connolly" userId="e5ab72780362e8fc" providerId="LiveId" clId="{FF1A995A-C078-4D68-8481-83A99A015D29}" dt="2024-07-17T00:01:22.018" v="197" actId="20577"/>
        <pc:sldMkLst>
          <pc:docMk/>
          <pc:sldMk cId="2008272470" sldId="1116"/>
        </pc:sldMkLst>
      </pc:sldChg>
      <pc:sldChg chg="modNotesTx">
        <pc:chgData name="Katy Connolly" userId="e5ab72780362e8fc" providerId="LiveId" clId="{FF1A995A-C078-4D68-8481-83A99A015D29}" dt="2024-07-17T00:01:25.626" v="198" actId="20577"/>
        <pc:sldMkLst>
          <pc:docMk/>
          <pc:sldMk cId="656486570" sldId="111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0" dirty="0">
              <a:latin typeface="Century Gothic" panose="020B0502020202020204" pitchFamily="34" charset="0"/>
              <a:cs typeface="Gill Sans"/>
            </a:rPr>
            <a:t>Closed-ended Questions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b="0" dirty="0">
              <a:latin typeface="Century Gothic" panose="020B0502020202020204" pitchFamily="34" charset="0"/>
              <a:cs typeface="Gill Sans"/>
            </a:rPr>
            <a:t>Advantages</a:t>
          </a: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b="0" dirty="0">
              <a:latin typeface="+mj-lt"/>
              <a:cs typeface="Gill Sans"/>
            </a:rPr>
            <a:t>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</dgm:pt>
    <dgm:pt modelId="{24D3949D-55D7-9843-BBF0-4DC75BF720C6}" type="pres">
      <dgm:prSet presAssocID="{F92606C1-1CD6-BF4E-9E77-D0275FDC37C2}" presName="pillarX" presStyleLbl="node1" presStyleIdx="1" presStyleCnt="2" custLinFactNeighborX="589" custLinFactNeighborY="1001">
        <dgm:presLayoutVars>
          <dgm:bulletEnabled val="1"/>
        </dgm:presLayoutVars>
      </dgm:prSet>
      <dgm:spPr/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0" dirty="0">
              <a:latin typeface="Century Gothic" panose="020B0502020202020204" pitchFamily="34" charset="0"/>
              <a:cs typeface="Gill Sans"/>
            </a:rPr>
            <a:t>Open-ended Questions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b="0" dirty="0">
              <a:latin typeface="Century Gothic" panose="020B0502020202020204" pitchFamily="34" charset="0"/>
              <a:cs typeface="Gill Sans"/>
            </a:rPr>
            <a:t>Advantages</a:t>
          </a: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b="0" dirty="0">
              <a:latin typeface="+mj-lt"/>
              <a:cs typeface="Gill Sans"/>
            </a:rPr>
            <a:t>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</dgm:pt>
    <dgm:pt modelId="{F1305359-E89A-E248-BDAE-44B047EAF116}" type="pres">
      <dgm:prSet presAssocID="{6AD2A03A-FC77-0649-92E9-8E6E21736820}" presName="roof" presStyleLbl="dkBgShp" presStyleIdx="0" presStyleCnt="2" custLinFactNeighborY="1230"/>
      <dgm:spPr/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</dgm:pt>
    <dgm:pt modelId="{24D3949D-55D7-9843-BBF0-4DC75BF720C6}" type="pres">
      <dgm:prSet presAssocID="{F92606C1-1CD6-BF4E-9E77-D0275FDC37C2}" presName="pillarX" presStyleLbl="node1" presStyleIdx="1" presStyleCnt="2" custLinFactNeighborX="589" custLinFactNeighborY="1001">
        <dgm:presLayoutVars>
          <dgm:bulletEnabled val="1"/>
        </dgm:presLayoutVars>
      </dgm:prSet>
      <dgm:spPr/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7075803" cy="1121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latin typeface="Century Gothic" panose="020B0502020202020204" pitchFamily="34" charset="0"/>
              <a:cs typeface="Gill Sans"/>
            </a:rPr>
            <a:t>Closed-ended Questions</a:t>
          </a:r>
        </a:p>
      </dsp:txBody>
      <dsp:txXfrm>
        <a:off x="0" y="0"/>
        <a:ext cx="7075803" cy="1121260"/>
      </dsp:txXfrm>
    </dsp:sp>
    <dsp:sp modelId="{250C4737-A841-8C48-A045-BF4D4D99D3A8}">
      <dsp:nvSpPr>
        <dsp:cNvPr id="0" name=""/>
        <dsp:cNvSpPr/>
      </dsp:nvSpPr>
      <dsp:spPr>
        <a:xfrm>
          <a:off x="0" y="1144830"/>
          <a:ext cx="3537901" cy="23546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Century Gothic" panose="020B0502020202020204" pitchFamily="34" charset="0"/>
              <a:cs typeface="Gill Sans"/>
            </a:rPr>
            <a:t>Advantages</a:t>
          </a:r>
        </a:p>
      </dsp:txBody>
      <dsp:txXfrm>
        <a:off x="0" y="1144830"/>
        <a:ext cx="3537901" cy="2354647"/>
      </dsp:txXfrm>
    </dsp:sp>
    <dsp:sp modelId="{24D3949D-55D7-9843-BBF0-4DC75BF720C6}">
      <dsp:nvSpPr>
        <dsp:cNvPr id="0" name=""/>
        <dsp:cNvSpPr/>
      </dsp:nvSpPr>
      <dsp:spPr>
        <a:xfrm>
          <a:off x="3537901" y="1144830"/>
          <a:ext cx="3537901" cy="2354647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sz="3800" b="0" kern="1200" dirty="0">
              <a:latin typeface="+mj-lt"/>
              <a:cs typeface="Gill Sans"/>
            </a:rPr>
            <a:t> </a:t>
          </a:r>
        </a:p>
      </dsp:txBody>
      <dsp:txXfrm>
        <a:off x="3537901" y="1144830"/>
        <a:ext cx="3537901" cy="2354647"/>
      </dsp:txXfrm>
    </dsp:sp>
    <dsp:sp modelId="{30F57DEF-DA04-AE46-8A72-E185F1E3E46F}">
      <dsp:nvSpPr>
        <dsp:cNvPr id="0" name=""/>
        <dsp:cNvSpPr/>
      </dsp:nvSpPr>
      <dsp:spPr>
        <a:xfrm>
          <a:off x="0" y="2968405"/>
          <a:ext cx="7075803" cy="26162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14228"/>
          <a:ext cx="7107623" cy="115680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latin typeface="Century Gothic" panose="020B0502020202020204" pitchFamily="34" charset="0"/>
              <a:cs typeface="Gill Sans"/>
            </a:rPr>
            <a:t>Open-ended Questions</a:t>
          </a:r>
        </a:p>
      </dsp:txBody>
      <dsp:txXfrm>
        <a:off x="0" y="14228"/>
        <a:ext cx="7107623" cy="1156807"/>
      </dsp:txXfrm>
    </dsp:sp>
    <dsp:sp modelId="{250C4737-A841-8C48-A045-BF4D4D99D3A8}">
      <dsp:nvSpPr>
        <dsp:cNvPr id="0" name=""/>
        <dsp:cNvSpPr/>
      </dsp:nvSpPr>
      <dsp:spPr>
        <a:xfrm>
          <a:off x="0" y="1181125"/>
          <a:ext cx="3553811" cy="242929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Century Gothic" panose="020B0502020202020204" pitchFamily="34" charset="0"/>
              <a:cs typeface="Gill Sans"/>
            </a:rPr>
            <a:t>Advantages</a:t>
          </a:r>
        </a:p>
      </dsp:txBody>
      <dsp:txXfrm>
        <a:off x="0" y="1181125"/>
        <a:ext cx="3553811" cy="2429296"/>
      </dsp:txXfrm>
    </dsp:sp>
    <dsp:sp modelId="{24D3949D-55D7-9843-BBF0-4DC75BF720C6}">
      <dsp:nvSpPr>
        <dsp:cNvPr id="0" name=""/>
        <dsp:cNvSpPr/>
      </dsp:nvSpPr>
      <dsp:spPr>
        <a:xfrm>
          <a:off x="3553811" y="1181125"/>
          <a:ext cx="3553811" cy="2429296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Rockwell" panose="02060603020205020403" pitchFamily="18" charset="0"/>
              <a:cs typeface="Gill Sans"/>
            </a:rPr>
            <a:t>Disadvantages</a:t>
          </a:r>
          <a:r>
            <a:rPr lang="en-US" sz="3800" b="0" kern="1200" dirty="0">
              <a:latin typeface="+mj-lt"/>
              <a:cs typeface="Gill Sans"/>
            </a:rPr>
            <a:t> </a:t>
          </a:r>
        </a:p>
      </dsp:txBody>
      <dsp:txXfrm>
        <a:off x="3553811" y="1181125"/>
        <a:ext cx="3553811" cy="2429296"/>
      </dsp:txXfrm>
    </dsp:sp>
    <dsp:sp modelId="{30F57DEF-DA04-AE46-8A72-E185F1E3E46F}">
      <dsp:nvSpPr>
        <dsp:cNvPr id="0" name=""/>
        <dsp:cNvSpPr/>
      </dsp:nvSpPr>
      <dsp:spPr>
        <a:xfrm>
          <a:off x="0" y="3062512"/>
          <a:ext cx="7107623" cy="26992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6F67-69AA-4DD8-85DE-A5CD1DE14C6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94A3-515B-42C9-A632-CD815435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0E9A970D-EEEB-41F7-ABA4-50EC13D51AB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93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DA874CE0-4909-6048-B317-2721B0FEF0DC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29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DA874CE0-4909-6048-B317-2721B0FEF0DC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78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F388BD8A-AA68-4788-9541-F921EC8B5F2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3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55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92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3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F388BD8A-AA68-4788-9541-F921EC8B5F2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40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4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8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0" name="Google Shape;1650;p12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120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931774">
                <a:buClr>
                  <a:srgbClr val="000000"/>
                </a:buClr>
                <a:buSzPts val="1200"/>
              </a:pPr>
              <a:t>34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688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79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6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64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5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8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6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0c66e351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0c66e351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433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0c66e351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0c66e351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6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4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Speakers Names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" y="6017665"/>
            <a:ext cx="2875723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err="1">
                <a:solidFill>
                  <a:schemeClr val="tx2"/>
                </a:solidFill>
              </a:rPr>
              <a:t>rightquestion.org</a:t>
            </a:r>
            <a:endParaRPr lang="en-US" sz="1600" b="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30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6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5" y="122781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6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3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5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25" y="183297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6"/>
            <a:ext cx="4808096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6"/>
            <a:ext cx="4968499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729" y="118890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3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31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– Quote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98779" y="606548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4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80" y="424985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>
          <a:xfrm>
            <a:off x="506103" y="617518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39" y="40876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3" y="1174484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5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81390" y="607166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4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6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5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23037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8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032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4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90"/>
            <a:ext cx="2844800" cy="365125"/>
          </a:xfrm>
          <a:prstGeom prst="rect">
            <a:avLst/>
          </a:prstGeom>
        </p:spPr>
        <p:txBody>
          <a:bodyPr/>
          <a:lstStyle/>
          <a:p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90"/>
            <a:ext cx="8163859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9"/>
            <a:ext cx="738717" cy="365125"/>
          </a:xfrm>
          <a:prstGeom prst="rect">
            <a:avLst/>
          </a:prstGeom>
        </p:spPr>
        <p:txBody>
          <a:bodyPr/>
          <a:lstStyle/>
          <a:p>
            <a:fld id="{15E84564-75FE-D847-AF71-AE7C252681E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" y="6017665"/>
            <a:ext cx="2875723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err="1">
                <a:solidFill>
                  <a:schemeClr val="tx2"/>
                </a:solidFill>
              </a:rPr>
              <a:t>rightquestion.org</a:t>
            </a:r>
            <a:endParaRPr lang="en-US" sz="1600" b="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30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70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70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0329" y="6423590"/>
            <a:ext cx="2844800" cy="365125"/>
          </a:xfrm>
          <a:prstGeom prst="rect">
            <a:avLst/>
          </a:prstGeom>
        </p:spPr>
        <p:txBody>
          <a:bodyPr/>
          <a:lstStyle/>
          <a:p>
            <a:fld id="{8E9718A7-2B15-C347-B708-4E85D52F4AA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941" y="6423590"/>
            <a:ext cx="81638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400" y="242239"/>
            <a:ext cx="738717" cy="365125"/>
          </a:xfrm>
          <a:prstGeom prst="rect">
            <a:avLst/>
          </a:prstGeo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52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52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8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4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fld id="{1BBC3013-4435-2D4C-9E29-650CD3D95957}" type="datetimeFigureOut">
              <a:rPr lang="en-US" sz="11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 defTabSz="457200">
                <a:defRPr/>
              </a:pPr>
              <a:t>7/23/2024</a:t>
            </a:fld>
            <a:endParaRPr lang="en-US" sz="1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endParaRPr lang="en-US" sz="1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fld id="{806C9EB7-DE12-DA45-9FA8-81EA5D4669B0}" type="slidenum">
              <a:rPr lang="en-US" sz="1400" smtClean="0">
                <a:solidFill>
                  <a:prstClr val="white"/>
                </a:solidFill>
              </a:rPr>
              <a:pPr algn="r" defTabSz="457200">
                <a:defRPr/>
              </a:pPr>
              <a:t>‹#›</a:t>
            </a:fld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2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Google Shape;33;p3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645664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1"/>
          </p:nvPr>
        </p:nvSpPr>
        <p:spPr>
          <a:xfrm>
            <a:off x="663388" y="2447366"/>
            <a:ext cx="48768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2"/>
          </p:nvPr>
        </p:nvSpPr>
        <p:spPr>
          <a:xfrm>
            <a:off x="5866504" y="2447366"/>
            <a:ext cx="48768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3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4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rgbClr val="B1BBCB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14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/>
          <p:nvPr/>
        </p:nvSpPr>
        <p:spPr>
          <a:xfrm>
            <a:off x="0" y="-17796"/>
            <a:ext cx="12192000" cy="235192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08F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55"/>
          <p:cNvSpPr txBox="1"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Gothic"/>
              <a:buNone/>
              <a:defRPr sz="5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5"/>
          <p:cNvSpPr txBox="1">
            <a:spLocks noGrp="1"/>
          </p:cNvSpPr>
          <p:nvPr>
            <p:ph type="subTitle" idx="1"/>
          </p:nvPr>
        </p:nvSpPr>
        <p:spPr>
          <a:xfrm>
            <a:off x="768627" y="2804355"/>
            <a:ext cx="9144000" cy="64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629" y="6017665"/>
            <a:ext cx="2875723" cy="5152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5"/>
          <p:cNvSpPr txBox="1"/>
          <p:nvPr/>
        </p:nvSpPr>
        <p:spPr>
          <a:xfrm>
            <a:off x="8534403" y="6083055"/>
            <a:ext cx="2756452" cy="61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rightquestion.org</a:t>
            </a: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" name="Google Shape;18;p55"/>
          <p:cNvCxnSpPr/>
          <p:nvPr/>
        </p:nvCxnSpPr>
        <p:spPr>
          <a:xfrm>
            <a:off x="768630" y="5835315"/>
            <a:ext cx="10625279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9628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w/ Footer" type="titleOnly">
  <p:cSld name="1_Title Only w/ Foo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6"/>
          <p:cNvSpPr txBox="1">
            <a:spLocks noGrp="1"/>
          </p:cNvSpPr>
          <p:nvPr>
            <p:ph type="title"/>
          </p:nvPr>
        </p:nvSpPr>
        <p:spPr>
          <a:xfrm>
            <a:off x="893039" y="408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56"/>
          <p:cNvCxnSpPr/>
          <p:nvPr/>
        </p:nvCxnSpPr>
        <p:spPr>
          <a:xfrm>
            <a:off x="838203" y="1174484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1640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7"/>
          <p:cNvCxnSpPr/>
          <p:nvPr/>
        </p:nvCxnSpPr>
        <p:spPr>
          <a:xfrm>
            <a:off x="481390" y="6071667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1429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w/ Footer" type="obj">
  <p:cSld name="2_Title and Content w/ Foot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8"/>
          <p:cNvSpPr txBox="1">
            <a:spLocks noGrp="1"/>
          </p:cNvSpPr>
          <p:nvPr>
            <p:ph type="title"/>
          </p:nvPr>
        </p:nvSpPr>
        <p:spPr>
          <a:xfrm>
            <a:off x="838200" y="927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58"/>
          <p:cNvCxnSpPr/>
          <p:nvPr/>
        </p:nvCxnSpPr>
        <p:spPr>
          <a:xfrm>
            <a:off x="728525" y="1227818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4017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Photo w/ Text and Footer">
  <p:cSld name="3_Two Photo w/ Text and Foo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9"/>
          <p:cNvSpPr txBox="1">
            <a:spLocks noGrp="1"/>
          </p:cNvSpPr>
          <p:nvPr>
            <p:ph type="title"/>
          </p:nvPr>
        </p:nvSpPr>
        <p:spPr>
          <a:xfrm>
            <a:off x="838725" y="1832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9"/>
          <p:cNvSpPr>
            <a:spLocks noGrp="1"/>
          </p:cNvSpPr>
          <p:nvPr>
            <p:ph type="pic" idx="2"/>
          </p:nvPr>
        </p:nvSpPr>
        <p:spPr>
          <a:xfrm>
            <a:off x="838725" y="1828806"/>
            <a:ext cx="4808096" cy="264930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9"/>
          <p:cNvSpPr>
            <a:spLocks noGrp="1"/>
          </p:cNvSpPr>
          <p:nvPr>
            <p:ph type="pic" idx="3"/>
          </p:nvPr>
        </p:nvSpPr>
        <p:spPr>
          <a:xfrm>
            <a:off x="6385301" y="1828806"/>
            <a:ext cx="4968499" cy="264930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9"/>
          <p:cNvSpPr txBox="1">
            <a:spLocks noGrp="1"/>
          </p:cNvSpPr>
          <p:nvPr>
            <p:ph type="body" idx="1"/>
          </p:nvPr>
        </p:nvSpPr>
        <p:spPr>
          <a:xfrm>
            <a:off x="838200" y="4702766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59"/>
          <p:cNvCxnSpPr/>
          <p:nvPr/>
        </p:nvCxnSpPr>
        <p:spPr>
          <a:xfrm>
            <a:off x="838729" y="1188907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442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3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6"/>
            <a:ext cx="4808096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6"/>
            <a:ext cx="4968499" cy="264930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65206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 txBox="1"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entury Gothic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>
            <a:spLocks noGrp="1"/>
          </p:cNvSpPr>
          <p:nvPr>
            <p:ph type="pic" idx="2"/>
          </p:nvPr>
        </p:nvSpPr>
        <p:spPr>
          <a:xfrm>
            <a:off x="370546" y="228600"/>
            <a:ext cx="850451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0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" name="Google Shape;41;p60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" name="Google Shape;42;p60"/>
          <p:cNvSpPr txBox="1"/>
          <p:nvPr/>
        </p:nvSpPr>
        <p:spPr>
          <a:xfrm>
            <a:off x="436285" y="4632792"/>
            <a:ext cx="2940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2400"/>
              <a:buFont typeface="Rockwell"/>
              <a:buNone/>
            </a:pPr>
            <a:r>
              <a:rPr lang="en-US" sz="24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9149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w/ Footer">
  <p:cSld name="3_Title and Content w/ Foot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 txBox="1">
            <a:spLocks noGrp="1"/>
          </p:cNvSpPr>
          <p:nvPr>
            <p:ph type="title"/>
          </p:nvPr>
        </p:nvSpPr>
        <p:spPr>
          <a:xfrm>
            <a:off x="838200" y="927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" name="Google Shape;46;p61"/>
          <p:cNvCxnSpPr/>
          <p:nvPr/>
        </p:nvCxnSpPr>
        <p:spPr>
          <a:xfrm>
            <a:off x="728523" y="1662320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7018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62"/>
          <p:cNvCxnSpPr/>
          <p:nvPr/>
        </p:nvCxnSpPr>
        <p:spPr>
          <a:xfrm>
            <a:off x="768630" y="5835315"/>
            <a:ext cx="10625279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00102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/>
          <p:nvPr/>
        </p:nvSpPr>
        <p:spPr>
          <a:xfrm>
            <a:off x="0" y="-17796"/>
            <a:ext cx="12192000" cy="56365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08F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65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4"/>
          <p:cNvSpPr/>
          <p:nvPr/>
        </p:nvSpPr>
        <p:spPr>
          <a:xfrm>
            <a:off x="0" y="-17796"/>
            <a:ext cx="12192000" cy="169068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08F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6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629" y="6017665"/>
            <a:ext cx="2875723" cy="515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4"/>
          <p:cNvSpPr txBox="1"/>
          <p:nvPr/>
        </p:nvSpPr>
        <p:spPr>
          <a:xfrm>
            <a:off x="8534403" y="6083055"/>
            <a:ext cx="2756452" cy="61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rightquestion.org</a:t>
            </a:r>
            <a:endParaRPr sz="1600" b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768630" y="5835315"/>
            <a:ext cx="10625279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78011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/>
          <p:nvPr/>
        </p:nvSpPr>
        <p:spPr>
          <a:xfrm>
            <a:off x="0" y="-17796"/>
            <a:ext cx="12192000" cy="169068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08F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65"/>
          <p:cNvSpPr txBox="1">
            <a:spLocks noGrp="1"/>
          </p:cNvSpPr>
          <p:nvPr>
            <p:ph type="title"/>
          </p:nvPr>
        </p:nvSpPr>
        <p:spPr>
          <a:xfrm>
            <a:off x="768627" y="3473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5"/>
          <p:cNvSpPr>
            <a:spLocks noGrp="1"/>
          </p:cNvSpPr>
          <p:nvPr>
            <p:ph type="pic" idx="2"/>
          </p:nvPr>
        </p:nvSpPr>
        <p:spPr>
          <a:xfrm>
            <a:off x="838725" y="1828806"/>
            <a:ext cx="4808096" cy="2649303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5"/>
          <p:cNvSpPr>
            <a:spLocks noGrp="1"/>
          </p:cNvSpPr>
          <p:nvPr>
            <p:ph type="pic" idx="3"/>
          </p:nvPr>
        </p:nvSpPr>
        <p:spPr>
          <a:xfrm>
            <a:off x="6385301" y="1828806"/>
            <a:ext cx="4968499" cy="264930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5"/>
          <p:cNvSpPr txBox="1">
            <a:spLocks noGrp="1"/>
          </p:cNvSpPr>
          <p:nvPr>
            <p:ph type="body" idx="1"/>
          </p:nvPr>
        </p:nvSpPr>
        <p:spPr>
          <a:xfrm>
            <a:off x="838200" y="4702766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13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6"/>
          <p:cNvSpPr>
            <a:spLocks noGrp="1"/>
          </p:cNvSpPr>
          <p:nvPr>
            <p:ph type="pic" idx="2"/>
          </p:nvPr>
        </p:nvSpPr>
        <p:spPr>
          <a:xfrm>
            <a:off x="707441" y="987431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66"/>
          <p:cNvSpPr txBox="1">
            <a:spLocks noGrp="1"/>
          </p:cNvSpPr>
          <p:nvPr>
            <p:ph type="body" idx="1"/>
          </p:nvPr>
        </p:nvSpPr>
        <p:spPr>
          <a:xfrm>
            <a:off x="7423152" y="1303421"/>
            <a:ext cx="3932237" cy="257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6"/>
          <p:cNvSpPr txBox="1">
            <a:spLocks noGrp="1"/>
          </p:cNvSpPr>
          <p:nvPr>
            <p:ph type="body" idx="3"/>
          </p:nvPr>
        </p:nvSpPr>
        <p:spPr>
          <a:xfrm>
            <a:off x="7423152" y="4070685"/>
            <a:ext cx="3932237" cy="257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68" name="Google Shape;68;p66"/>
          <p:cNvCxnSpPr/>
          <p:nvPr/>
        </p:nvCxnSpPr>
        <p:spPr>
          <a:xfrm>
            <a:off x="604957" y="6059309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75414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7"/>
          <p:cNvSpPr txBox="1">
            <a:spLocks noGrp="1"/>
          </p:cNvSpPr>
          <p:nvPr>
            <p:ph type="title"/>
          </p:nvPr>
        </p:nvSpPr>
        <p:spPr>
          <a:xfrm>
            <a:off x="831851" y="3296863"/>
            <a:ext cx="10515600" cy="95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body" idx="1"/>
          </p:nvPr>
        </p:nvSpPr>
        <p:spPr>
          <a:xfrm>
            <a:off x="831851" y="4359964"/>
            <a:ext cx="10515600" cy="181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67"/>
          <p:cNvSpPr>
            <a:spLocks noGrp="1"/>
          </p:cNvSpPr>
          <p:nvPr>
            <p:ph type="pic" idx="2"/>
          </p:nvPr>
        </p:nvSpPr>
        <p:spPr>
          <a:xfrm>
            <a:off x="831849" y="528638"/>
            <a:ext cx="6546851" cy="287178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2760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8"/>
          <p:cNvSpPr/>
          <p:nvPr/>
        </p:nvSpPr>
        <p:spPr>
          <a:xfrm>
            <a:off x="0" y="-17796"/>
            <a:ext cx="12192000" cy="169068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08F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6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629" y="6017665"/>
            <a:ext cx="2875723" cy="51523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8"/>
          <p:cNvSpPr txBox="1"/>
          <p:nvPr/>
        </p:nvSpPr>
        <p:spPr>
          <a:xfrm>
            <a:off x="8534403" y="6083055"/>
            <a:ext cx="2756452" cy="61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rightquestion.org</a:t>
            </a:r>
            <a:endParaRPr sz="1600" b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8" name="Google Shape;78;p68"/>
          <p:cNvCxnSpPr/>
          <p:nvPr/>
        </p:nvCxnSpPr>
        <p:spPr>
          <a:xfrm>
            <a:off x="768630" y="5835315"/>
            <a:ext cx="10625279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07831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9"/>
          <p:cNvSpPr txBox="1">
            <a:spLocks noGrp="1"/>
          </p:cNvSpPr>
          <p:nvPr>
            <p:ph type="title"/>
          </p:nvPr>
        </p:nvSpPr>
        <p:spPr>
          <a:xfrm>
            <a:off x="839788" y="457206"/>
            <a:ext cx="43434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entury Gothic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9"/>
          <p:cNvSpPr txBox="1">
            <a:spLocks noGrp="1"/>
          </p:cNvSpPr>
          <p:nvPr>
            <p:ph type="body" idx="1"/>
          </p:nvPr>
        </p:nvSpPr>
        <p:spPr>
          <a:xfrm>
            <a:off x="838204" y="1171080"/>
            <a:ext cx="4569577" cy="282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69"/>
          <p:cNvSpPr txBox="1">
            <a:spLocks noGrp="1"/>
          </p:cNvSpPr>
          <p:nvPr>
            <p:ph type="body" idx="2"/>
          </p:nvPr>
        </p:nvSpPr>
        <p:spPr>
          <a:xfrm>
            <a:off x="839788" y="4182222"/>
            <a:ext cx="4567989" cy="152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body" idx="3"/>
          </p:nvPr>
        </p:nvSpPr>
        <p:spPr>
          <a:xfrm>
            <a:off x="6021388" y="1171074"/>
            <a:ext cx="4567989" cy="510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32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31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 </a:t>
            </a:r>
            <a:r>
              <a:rPr lang="en-US" dirty="0" err="1"/>
              <a:t>Qute</a:t>
            </a:r>
            <a:r>
              <a:rPr lang="en-US" dirty="0"/>
              <a:t>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604957" y="60593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7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ture with Caption w/ footer">
  <p:cSld name="4_Picture with Caption w/ foot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0"/>
          <p:cNvSpPr>
            <a:spLocks noGrp="1"/>
          </p:cNvSpPr>
          <p:nvPr>
            <p:ph type="pic" idx="2"/>
          </p:nvPr>
        </p:nvSpPr>
        <p:spPr>
          <a:xfrm>
            <a:off x="707441" y="987431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70"/>
          <p:cNvSpPr txBox="1">
            <a:spLocks noGrp="1"/>
          </p:cNvSpPr>
          <p:nvPr>
            <p:ph type="body" idx="1"/>
          </p:nvPr>
        </p:nvSpPr>
        <p:spPr>
          <a:xfrm>
            <a:off x="7423152" y="1303421"/>
            <a:ext cx="3932237" cy="257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70"/>
          <p:cNvSpPr txBox="1">
            <a:spLocks noGrp="1"/>
          </p:cNvSpPr>
          <p:nvPr>
            <p:ph type="body" idx="3"/>
          </p:nvPr>
        </p:nvSpPr>
        <p:spPr>
          <a:xfrm>
            <a:off x="7423152" y="4070685"/>
            <a:ext cx="3932237" cy="257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88" name="Google Shape;88;p70"/>
          <p:cNvCxnSpPr/>
          <p:nvPr/>
        </p:nvCxnSpPr>
        <p:spPr>
          <a:xfrm>
            <a:off x="598779" y="6065489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36509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1"/>
          <p:cNvSpPr txBox="1"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1"/>
          <p:cNvSpPr txBox="1">
            <a:spLocks noGrp="1"/>
          </p:cNvSpPr>
          <p:nvPr>
            <p:ph type="body" idx="1"/>
          </p:nvPr>
        </p:nvSpPr>
        <p:spPr>
          <a:xfrm>
            <a:off x="831851" y="4359964"/>
            <a:ext cx="10515600" cy="181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71"/>
          <p:cNvSpPr>
            <a:spLocks noGrp="1"/>
          </p:cNvSpPr>
          <p:nvPr>
            <p:ph type="pic" idx="2"/>
          </p:nvPr>
        </p:nvSpPr>
        <p:spPr>
          <a:xfrm>
            <a:off x="831849" y="528638"/>
            <a:ext cx="6546851" cy="287178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3" name="Google Shape;93;p71"/>
          <p:cNvCxnSpPr/>
          <p:nvPr/>
        </p:nvCxnSpPr>
        <p:spPr>
          <a:xfrm>
            <a:off x="810480" y="4249858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71"/>
          <p:cNvCxnSpPr/>
          <p:nvPr/>
        </p:nvCxnSpPr>
        <p:spPr>
          <a:xfrm>
            <a:off x="506103" y="6175187"/>
            <a:ext cx="1062527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5929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2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72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8" name="Google Shape;98;p72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72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72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1" name="Google Shape;101;p72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4" name="Google Shape;104;p72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Clr>
                <a:schemeClr val="lt1"/>
              </a:buClr>
              <a:buSzPts val="1400"/>
              <a:buFont typeface="Rockwel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491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3"/>
          <p:cNvSpPr/>
          <p:nvPr/>
        </p:nvSpPr>
        <p:spPr>
          <a:xfrm>
            <a:off x="10947404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73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73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9FC3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/>
          </a:p>
        </p:txBody>
      </p:sp>
      <p:sp>
        <p:nvSpPr>
          <p:cNvPr id="109" name="Google Shape;109;p7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3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73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73"/>
          <p:cNvSpPr txBox="1">
            <a:spLocks noGrp="1"/>
          </p:cNvSpPr>
          <p:nvPr>
            <p:ph type="dt" idx="10"/>
          </p:nvPr>
        </p:nvSpPr>
        <p:spPr>
          <a:xfrm>
            <a:off x="9060329" y="642359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73"/>
          <p:cNvSpPr txBox="1">
            <a:spLocks noGrp="1"/>
          </p:cNvSpPr>
          <p:nvPr>
            <p:ph type="ftr" idx="11"/>
          </p:nvPr>
        </p:nvSpPr>
        <p:spPr>
          <a:xfrm>
            <a:off x="268941" y="6423590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73"/>
          <p:cNvSpPr txBox="1">
            <a:spLocks noGrp="1"/>
          </p:cNvSpPr>
          <p:nvPr>
            <p:ph type="sldNum" idx="12"/>
          </p:nvPr>
        </p:nvSpPr>
        <p:spPr>
          <a:xfrm>
            <a:off x="11074400" y="242239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472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4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7" name="Google Shape;117;p74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18" name="Google Shape;118;p7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4"/>
          <p:cNvSpPr txBox="1">
            <a:spLocks noGrp="1"/>
          </p:cNvSpPr>
          <p:nvPr>
            <p:ph type="body" idx="1"/>
          </p:nvPr>
        </p:nvSpPr>
        <p:spPr>
          <a:xfrm>
            <a:off x="663388" y="2447370"/>
            <a:ext cx="48768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74"/>
          <p:cNvSpPr txBox="1">
            <a:spLocks noGrp="1"/>
          </p:cNvSpPr>
          <p:nvPr>
            <p:ph type="body" idx="2"/>
          </p:nvPr>
        </p:nvSpPr>
        <p:spPr>
          <a:xfrm>
            <a:off x="5866504" y="2447370"/>
            <a:ext cx="48768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74"/>
          <p:cNvSpPr txBox="1">
            <a:spLocks noGrp="1"/>
          </p:cNvSpPr>
          <p:nvPr>
            <p:ph type="dt" idx="10"/>
          </p:nvPr>
        </p:nvSpPr>
        <p:spPr>
          <a:xfrm>
            <a:off x="9060329" y="642359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74"/>
          <p:cNvSpPr txBox="1">
            <a:spLocks noGrp="1"/>
          </p:cNvSpPr>
          <p:nvPr>
            <p:ph type="ftr" idx="11"/>
          </p:nvPr>
        </p:nvSpPr>
        <p:spPr>
          <a:xfrm>
            <a:off x="268941" y="6423590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74"/>
          <p:cNvSpPr txBox="1">
            <a:spLocks noGrp="1"/>
          </p:cNvSpPr>
          <p:nvPr>
            <p:ph type="sldNum" idx="12"/>
          </p:nvPr>
        </p:nvSpPr>
        <p:spPr>
          <a:xfrm>
            <a:off x="11074400" y="242239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74"/>
          <p:cNvSpPr txBox="1">
            <a:spLocks noGrp="1"/>
          </p:cNvSpPr>
          <p:nvPr>
            <p:ph type="body" idx="3"/>
          </p:nvPr>
        </p:nvSpPr>
        <p:spPr>
          <a:xfrm>
            <a:off x="663388" y="2070852"/>
            <a:ext cx="48768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74"/>
          <p:cNvSpPr txBox="1">
            <a:spLocks noGrp="1"/>
          </p:cNvSpPr>
          <p:nvPr>
            <p:ph type="body" idx="4"/>
          </p:nvPr>
        </p:nvSpPr>
        <p:spPr>
          <a:xfrm>
            <a:off x="5866504" y="2070852"/>
            <a:ext cx="4876800" cy="322729"/>
          </a:xfrm>
          <a:prstGeom prst="rect">
            <a:avLst/>
          </a:prstGeom>
          <a:solidFill>
            <a:srgbClr val="AAE39E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610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5"/>
          <p:cNvSpPr/>
          <p:nvPr/>
        </p:nvSpPr>
        <p:spPr>
          <a:xfrm>
            <a:off x="10947404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8" name="Google Shape;128;p75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9" name="Google Shape;129;p75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30" name="Google Shape;130;p7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2" name="Google Shape;132;p7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3" name="Google Shape;133;p7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7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75"/>
          <p:cNvSpPr txBox="1">
            <a:spLocks noGrp="1"/>
          </p:cNvSpPr>
          <p:nvPr>
            <p:ph type="sldNum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601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9" name="Google Shape;139;p7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26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7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2" name="Google Shape;142;p77"/>
          <p:cNvSpPr txBox="1"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77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4" name="Google Shape;144;p77"/>
          <p:cNvSpPr txBox="1">
            <a:spLocks noGrp="1"/>
          </p:cNvSpPr>
          <p:nvPr>
            <p:ph type="dt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5" name="Google Shape;145;p77"/>
          <p:cNvSpPr txBox="1">
            <a:spLocks noGrp="1"/>
          </p:cNvSpPr>
          <p:nvPr>
            <p:ph type="ft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6" name="Google Shape;146;p77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7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7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65891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8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1" name="Google Shape;151;p7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-US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8"/>
          <p:cNvSpPr txBox="1"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78"/>
          <p:cNvSpPr txBox="1">
            <a:spLocks noGrp="1"/>
          </p:cNvSpPr>
          <p:nvPr>
            <p:ph type="body" idx="1"/>
          </p:nvPr>
        </p:nvSpPr>
        <p:spPr>
          <a:xfrm>
            <a:off x="663388" y="2447366"/>
            <a:ext cx="48768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4" name="Google Shape;154;p78"/>
          <p:cNvSpPr txBox="1">
            <a:spLocks noGrp="1"/>
          </p:cNvSpPr>
          <p:nvPr>
            <p:ph type="body" idx="2"/>
          </p:nvPr>
        </p:nvSpPr>
        <p:spPr>
          <a:xfrm>
            <a:off x="5866504" y="2447366"/>
            <a:ext cx="48768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5" name="Google Shape;155;p78"/>
          <p:cNvSpPr txBox="1">
            <a:spLocks noGrp="1"/>
          </p:cNvSpPr>
          <p:nvPr>
            <p:ph type="dt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6" name="Google Shape;156;p78"/>
          <p:cNvSpPr txBox="1">
            <a:spLocks noGrp="1"/>
          </p:cNvSpPr>
          <p:nvPr>
            <p:ph type="ft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ckwell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7" name="Google Shape;157;p78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78"/>
          <p:cNvSpPr txBox="1">
            <a:spLocks noGrp="1"/>
          </p:cNvSpPr>
          <p:nvPr>
            <p:ph type="body" idx="3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9" name="Google Shape;159;p78"/>
          <p:cNvSpPr txBox="1">
            <a:spLocks noGrp="1"/>
          </p:cNvSpPr>
          <p:nvPr>
            <p:ph type="body" idx="4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rgbClr val="B1BBCB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FC3E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16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63"/>
            <a:ext cx="10515600" cy="953001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4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  <a:ea typeface="Cambria Math" panose="020405030504060302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4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" y="6017665"/>
            <a:ext cx="2875723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err="1">
                <a:solidFill>
                  <a:schemeClr val="tx2"/>
                </a:solidFill>
              </a:rPr>
              <a:t>rightquestion.org</a:t>
            </a:r>
            <a:endParaRPr lang="en-US" sz="1600" b="0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30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30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31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6"/>
            <a:ext cx="4343400" cy="530225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171080"/>
            <a:ext cx="4569577" cy="2827499"/>
          </a:xfrm>
        </p:spPr>
        <p:txBody>
          <a:bodyPr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596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8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1" r:id="rId5"/>
    <p:sldLayoutId id="2147483654" r:id="rId6"/>
    <p:sldLayoutId id="2147483655" r:id="rId7"/>
    <p:sldLayoutId id="2147483666" r:id="rId8"/>
    <p:sldLayoutId id="2147483656" r:id="rId9"/>
    <p:sldLayoutId id="2147483660" r:id="rId10"/>
    <p:sldLayoutId id="214748366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7" r:id="rId23"/>
    <p:sldLayoutId id="2147483678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7042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question.org/primary-sour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loc.gov/pictures/related/?fi=name&amp;q=L.%20Prang%20%26%20Co.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loc.gov/item/201772214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loc.gov/item/2017775567/" TargetMode="External"/><Relationship Id="rId4" Type="http://schemas.openxmlformats.org/officeDocument/2006/relationships/hyperlink" Target="https://www.loc.gov/item/2017775577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oc.gov/item/2017775916/" TargetMode="External"/><Relationship Id="rId5" Type="http://schemas.openxmlformats.org/officeDocument/2006/relationships/hyperlink" Target="https://www.loc.gov/item/2017775577/" TargetMode="Externa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ollections.eastman.org/objects/127782/dust-" TargetMode="External"/><Relationship Id="rId4" Type="http://schemas.openxmlformats.org/officeDocument/2006/relationships/hyperlink" Target="https://www.loc.gov/resource/fsa.8a09935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ightquestion.org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hyperlink" Target="file:///C:\Users\User\Downloads\rightquestion.or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rograms/teachers/classroom-materials/primary-source-set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hyperlink" Target="https://www.loc.gov/collections/?fa=partof:prints+and+photographs+division" TargetMode="External"/><Relationship Id="rId4" Type="http://schemas.openxmlformats.org/officeDocument/2006/relationships/hyperlink" Target="https://www.loc.gov/free-to-us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question.org/primary-sourc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4334" y="681976"/>
            <a:ext cx="11463331" cy="1369788"/>
          </a:xfrm>
        </p:spPr>
        <p:txBody>
          <a:bodyPr>
            <a:noAutofit/>
          </a:bodyPr>
          <a:lstStyle/>
          <a:p>
            <a:r>
              <a:rPr lang="en-US" sz="3600" dirty="0"/>
              <a:t>Lunch and Learn</a:t>
            </a:r>
            <a:br>
              <a:rPr lang="en-US" sz="3600" dirty="0"/>
            </a:br>
            <a:r>
              <a:rPr lang="en-US" sz="2800" b="0" i="0" u="none" strike="noStrike" dirty="0">
                <a:effectLst/>
              </a:rPr>
              <a:t>Incorporating Primary </a:t>
            </a:r>
            <a:r>
              <a:rPr lang="en-US" sz="2800" b="0" dirty="0"/>
              <a:t>S</a:t>
            </a:r>
            <a:r>
              <a:rPr lang="en-US" sz="2800" b="0" i="0" u="none" strike="noStrike" dirty="0">
                <a:effectLst/>
              </a:rPr>
              <a:t>ources into an Inquiry-Based Literacy Program for Early Learners</a:t>
            </a:r>
            <a:endParaRPr lang="en-US" sz="2800" dirty="0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0F764D2-F8A5-546F-ECC3-17E07C850E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554" y="5977447"/>
            <a:ext cx="4282892" cy="767664"/>
          </a:xfrm>
          <a:prstGeom prst="rect">
            <a:avLst/>
          </a:prstGeom>
        </p:spPr>
      </p:pic>
      <p:pic>
        <p:nvPicPr>
          <p:cNvPr id="5" name="Picture 4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8E20F54F-AC5A-287D-3270-C43802EE1C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686" y="2399548"/>
            <a:ext cx="4282893" cy="3350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D36D4A-2655-EC8F-EE1C-671373ED4C81}"/>
              </a:ext>
            </a:extLst>
          </p:cNvPr>
          <p:cNvSpPr txBox="1"/>
          <p:nvPr/>
        </p:nvSpPr>
        <p:spPr>
          <a:xfrm rot="5400000">
            <a:off x="8392258" y="5249114"/>
            <a:ext cx="6101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https://www.loc.gov/resource/fsac.1a34808/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041DB-842F-7CB0-B924-EC668765D858}"/>
              </a:ext>
            </a:extLst>
          </p:cNvPr>
          <p:cNvSpPr/>
          <p:nvPr/>
        </p:nvSpPr>
        <p:spPr>
          <a:xfrm>
            <a:off x="768272" y="2676052"/>
            <a:ext cx="6372564" cy="348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Katy Connolly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Education Program Coordinator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Sarah Westbrook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Director of Professional Learning</a:t>
            </a:r>
          </a:p>
          <a:p>
            <a:pPr>
              <a:lnSpc>
                <a:spcPct val="110000"/>
              </a:lnSpc>
            </a:pPr>
            <a:r>
              <a:rPr lang="en-US" sz="2000" b="1" dirty="0" err="1">
                <a:latin typeface="Century Gothic" panose="020B0502020202020204" pitchFamily="34" charset="0"/>
              </a:rPr>
              <a:t>Maame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Conduah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Education Program Associate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The Right Question Institute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Cambridge, MA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47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c66e35138_0_0"/>
          <p:cNvSpPr txBox="1"/>
          <p:nvPr/>
        </p:nvSpPr>
        <p:spPr>
          <a:xfrm>
            <a:off x="737933" y="5967633"/>
            <a:ext cx="10515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Explore our free </a:t>
            </a: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Hub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for Using the QFT with Primary Sources at rightquestion.org/primary-sources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0c66e35138_0_0"/>
          <p:cNvSpPr txBox="1"/>
          <p:nvPr/>
        </p:nvSpPr>
        <p:spPr>
          <a:xfrm>
            <a:off x="921164" y="246412"/>
            <a:ext cx="105156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C4C7"/>
              </a:buClr>
              <a:buSzPts val="4400"/>
              <a:buFont typeface="Century Gothic"/>
              <a:buNone/>
              <a:tabLst/>
              <a:defRPr/>
            </a:pPr>
            <a:r>
              <a:rPr lang="en-US" sz="4000" kern="0" dirty="0">
                <a:solidFill>
                  <a:srgbClr val="59C4C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Years, 2 Institutions, 2,000 teachers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20c66e35138_0_0"/>
          <p:cNvSpPr/>
          <p:nvPr/>
        </p:nvSpPr>
        <p:spPr>
          <a:xfrm>
            <a:off x="7079852" y="1453142"/>
            <a:ext cx="4347891" cy="12175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08F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8 runs of a 3-week online course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g20c66e35138_0_0"/>
          <p:cNvSpPr/>
          <p:nvPr/>
        </p:nvSpPr>
        <p:spPr>
          <a:xfrm>
            <a:off x="7088873" y="4468810"/>
            <a:ext cx="4347891" cy="12175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08F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0c66e35138_0_0"/>
          <p:cNvSpPr/>
          <p:nvPr/>
        </p:nvSpPr>
        <p:spPr>
          <a:xfrm>
            <a:off x="7079852" y="2966419"/>
            <a:ext cx="4347891" cy="12175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08F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Self-Paced “</a:t>
            </a:r>
            <a:r>
              <a:rPr lang="en-US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 on your own time”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Modules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D3EC4-A567-581E-AB9C-5EA2C2C95B15}"/>
              </a:ext>
            </a:extLst>
          </p:cNvPr>
          <p:cNvSpPr txBox="1"/>
          <p:nvPr/>
        </p:nvSpPr>
        <p:spPr>
          <a:xfrm>
            <a:off x="7088873" y="4623392"/>
            <a:ext cx="4229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Resource Hub with more than 25 original lesson plans, videos, and other tools and guides</a:t>
            </a:r>
          </a:p>
        </p:txBody>
      </p:sp>
      <p:pic>
        <p:nvPicPr>
          <p:cNvPr id="6" name="Google Shape;280;g20c66e35138_0_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1B6406-8CCC-3D28-0C6E-81A361AAACEA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17" y="1356736"/>
            <a:ext cx="5694689" cy="44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7;g20c66e35138_0_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FC82CF-D4D8-149C-5A6C-0A18D85BE9CE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164" y="1356738"/>
            <a:ext cx="5867253" cy="440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AF9788-706F-75E3-5B55-A0FE819327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70" y="1363649"/>
            <a:ext cx="6264847" cy="4393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3" grpId="0" animBg="1"/>
      <p:bldP spid="2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7FE1E-FD8E-54BC-2160-AF4F21E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23"/>
            <a:ext cx="10515600" cy="1325563"/>
          </a:xfrm>
        </p:spPr>
        <p:txBody>
          <a:bodyPr/>
          <a:lstStyle/>
          <a:p>
            <a:r>
              <a:rPr lang="en-US" dirty="0"/>
              <a:t>A Question to Consider:</a:t>
            </a:r>
            <a:br>
              <a:rPr lang="en-US" dirty="0"/>
            </a:br>
            <a:r>
              <a:rPr lang="en-US" dirty="0"/>
              <a:t>Is This a Primary Source?</a:t>
            </a:r>
          </a:p>
        </p:txBody>
      </p:sp>
      <p:pic>
        <p:nvPicPr>
          <p:cNvPr id="7" name="Picture 6" descr="A painting of a person holding a flag&#10;&#10;Description automatically generated">
            <a:extLst>
              <a:ext uri="{FF2B5EF4-FFF2-40B4-BE49-F238E27FC236}">
                <a16:creationId xmlns:a16="http://schemas.microsoft.com/office/drawing/2014/main" id="{B0BE25E1-AE84-28B3-2E8D-59F7E417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2410"/>
            <a:ext cx="6314928" cy="4834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A6C9D2-E258-AEA5-FA21-2FC63CF046CB}"/>
              </a:ext>
            </a:extLst>
          </p:cNvPr>
          <p:cNvSpPr txBox="1"/>
          <p:nvPr/>
        </p:nvSpPr>
        <p:spPr>
          <a:xfrm>
            <a:off x="7295685" y="1822410"/>
            <a:ext cx="3721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Title: </a:t>
            </a:r>
            <a:r>
              <a:rPr 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Columbus taking possession of the new country</a:t>
            </a:r>
            <a:endParaRPr lang="en-US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Creator(s): </a:t>
            </a:r>
            <a:r>
              <a:rPr lang="en-US" b="0" i="0" u="sng" dirty="0">
                <a:solidFill>
                  <a:srgbClr val="003366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4"/>
              </a:rPr>
              <a:t>L. Prang &amp; Co.</a:t>
            </a:r>
            <a:r>
              <a:rPr 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,</a:t>
            </a:r>
            <a:endParaRPr lang="en-US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Date Created/Published: </a:t>
            </a:r>
            <a:r>
              <a:rPr 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Boston, U.S.A. : Published by the Prang Educational Co., 1893.</a:t>
            </a:r>
            <a:endParaRPr lang="en-US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Medium: </a:t>
            </a:r>
            <a:r>
              <a:rPr 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 print : chromolithograph ; 63.3 x 83 cm (sheet)</a:t>
            </a:r>
            <a:endParaRPr lang="en-US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1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DAED65-828C-00D8-705B-7AC162D8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780"/>
            <a:ext cx="10515600" cy="1325563"/>
          </a:xfrm>
        </p:spPr>
        <p:txBody>
          <a:bodyPr/>
          <a:lstStyle/>
          <a:p>
            <a:r>
              <a:rPr lang="en-US" dirty="0"/>
              <a:t>Here’s what the Library of Congress would say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C9C92-F1CA-BF63-F12A-82AF0F5DB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/>
              <a:t>It depends…</a:t>
            </a:r>
          </a:p>
          <a:p>
            <a:pPr marL="114300" indent="0">
              <a:buNone/>
            </a:pPr>
            <a:endParaRPr lang="en-US" sz="4000" dirty="0"/>
          </a:p>
          <a:p>
            <a:pPr marL="114300" indent="0">
              <a:buNone/>
            </a:pPr>
            <a:endParaRPr lang="en-US" sz="4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781C36-87C8-4D46-A93E-2AFDA82EDB13}"/>
              </a:ext>
            </a:extLst>
          </p:cNvPr>
          <p:cNvSpPr/>
          <p:nvPr/>
        </p:nvSpPr>
        <p:spPr>
          <a:xfrm>
            <a:off x="1053788" y="3241288"/>
            <a:ext cx="4098073" cy="250159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What topic and time period are you studying?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032329-F4A8-7337-60D3-7852706B3DFB}"/>
              </a:ext>
            </a:extLst>
          </p:cNvPr>
          <p:cNvSpPr/>
          <p:nvPr/>
        </p:nvSpPr>
        <p:spPr>
          <a:xfrm>
            <a:off x="6625684" y="2127804"/>
            <a:ext cx="4098073" cy="39477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If you’re studying lithographs from the 1800s, then yes.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If you’re studying Columbus’ arrival to the Americas in the 1490s, then no.</a:t>
            </a:r>
          </a:p>
        </p:txBody>
      </p:sp>
    </p:spTree>
    <p:extLst>
      <p:ext uri="{BB962C8B-B14F-4D97-AF65-F5344CB8AC3E}">
        <p14:creationId xmlns:p14="http://schemas.microsoft.com/office/powerpoint/2010/main" val="11585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774915" y="4797333"/>
            <a:ext cx="11046644" cy="1381126"/>
          </a:xfrm>
        </p:spPr>
        <p:txBody>
          <a:bodyPr>
            <a:normAutofit/>
          </a:bodyPr>
          <a:lstStyle/>
          <a:p>
            <a:pPr fontAlgn="base"/>
            <a:r>
              <a:rPr lang="en-US" sz="4400" dirty="0">
                <a:solidFill>
                  <a:schemeClr val="tx2"/>
                </a:solidFill>
              </a:rPr>
              <a:t>Primary Source-QFT Experience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2" y="467722"/>
            <a:ext cx="5818217" cy="38229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74917" y="6310497"/>
            <a:ext cx="106252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770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838203" y="2161791"/>
            <a:ext cx="10515599" cy="304469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1. Ask as many questions as you can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2. Do not stop to answer, judge, or discuss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3. Write down every question exactly as stated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4. Change any statements into questions</a:t>
            </a:r>
          </a:p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endParaRPr lang="en-US" altLang="en-US" sz="3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22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47408" y="24902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Produce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601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900" dirty="0">
                <a:solidFill>
                  <a:srgbClr val="000000"/>
                </a:solidFill>
              </a:rPr>
              <a:t>Ask Questions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900" dirty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500" dirty="0"/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500" dirty="0"/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500" dirty="0"/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500" dirty="0"/>
              <a:t>Change any statements into questions.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900" dirty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75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736503" y="22245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Question Focus</a:t>
            </a:r>
          </a:p>
        </p:txBody>
      </p:sp>
      <p:pic>
        <p:nvPicPr>
          <p:cNvPr id="5" name="Picture 4" descr="A person standing next to a billboard&#10;&#10;Description automatically generated">
            <a:extLst>
              <a:ext uri="{FF2B5EF4-FFF2-40B4-BE49-F238E27FC236}">
                <a16:creationId xmlns:a16="http://schemas.microsoft.com/office/drawing/2014/main" id="{3BA92008-D28C-257D-009C-4B667C6A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891" y="1548018"/>
            <a:ext cx="7506218" cy="4609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15AAB-1620-CA51-3166-AC077BA17BF0}"/>
              </a:ext>
            </a:extLst>
          </p:cNvPr>
          <p:cNvSpPr txBox="1"/>
          <p:nvPr/>
        </p:nvSpPr>
        <p:spPr>
          <a:xfrm>
            <a:off x="2241194" y="6192022"/>
            <a:ext cx="66076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Sign, Birmingham, Alabama, 1937</a:t>
            </a: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0FE34B-2516-B26E-9C79-ECCFBCC4649F}"/>
              </a:ext>
            </a:extLst>
          </p:cNvPr>
          <p:cNvSpPr/>
          <p:nvPr/>
        </p:nvSpPr>
        <p:spPr>
          <a:xfrm>
            <a:off x="6096000" y="222455"/>
            <a:ext cx="5156103" cy="1530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First, just make some observations. What do you see?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7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11A5-2F9C-F1B5-FB11-E59F7DA4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20" y="25850"/>
            <a:ext cx="10515600" cy="1325563"/>
          </a:xfrm>
        </p:spPr>
        <p:txBody>
          <a:bodyPr/>
          <a:lstStyle/>
          <a:p>
            <a:r>
              <a:rPr lang="en-US" dirty="0"/>
              <a:t>Question </a:t>
            </a:r>
            <a:br>
              <a:rPr lang="en-US" dirty="0"/>
            </a:br>
            <a:r>
              <a:rPr lang="en-US" dirty="0"/>
              <a:t>Focus</a:t>
            </a:r>
          </a:p>
        </p:txBody>
      </p:sp>
      <p:pic>
        <p:nvPicPr>
          <p:cNvPr id="5" name="Picture 4" descr="A billboard in front of a building&#10;&#10;Description automatically generated">
            <a:extLst>
              <a:ext uri="{FF2B5EF4-FFF2-40B4-BE49-F238E27FC236}">
                <a16:creationId xmlns:a16="http://schemas.microsoft.com/office/drawing/2014/main" id="{0A85AA88-8B30-E3D6-9FCD-6F7F438E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029" y="147599"/>
            <a:ext cx="4737689" cy="6442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F0525-565F-A8B1-0FA3-9DF91DB5C22F}"/>
              </a:ext>
            </a:extLst>
          </p:cNvPr>
          <p:cNvSpPr txBox="1"/>
          <p:nvPr/>
        </p:nvSpPr>
        <p:spPr>
          <a:xfrm>
            <a:off x="8262852" y="3001627"/>
            <a:ext cx="31894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Another view of the same billboard</a:t>
            </a:r>
          </a:p>
          <a:p>
            <a:endParaRPr lang="en-US" sz="3200" b="0" i="0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242424"/>
                </a:solidFill>
                <a:latin typeface="Century Gothic" panose="020B0502020202020204" pitchFamily="34" charset="0"/>
              </a:rPr>
              <a:t>Birmingham, Alabama, 1937</a:t>
            </a:r>
            <a:endParaRPr lang="en-US" sz="3200" b="0" i="0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714375" y="20705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Categorize Questions: Closed/Open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838200" y="1825630"/>
            <a:ext cx="10515600" cy="36220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sz="3500" u="sng" dirty="0">
                <a:solidFill>
                  <a:srgbClr val="000000"/>
                </a:solidFill>
              </a:rPr>
              <a:t>Definitions</a:t>
            </a:r>
            <a:r>
              <a:rPr lang="en-US" altLang="en-US" sz="3500" dirty="0">
                <a:solidFill>
                  <a:srgbClr val="000000"/>
                </a:solidFill>
              </a:rPr>
              <a:t>: </a:t>
            </a:r>
            <a:endParaRPr lang="en-US" altLang="en-US" sz="35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500" b="1" dirty="0">
                <a:solidFill>
                  <a:srgbClr val="000000"/>
                </a:solidFill>
              </a:rPr>
              <a:t>Closed-ended </a:t>
            </a:r>
            <a:r>
              <a:rPr lang="en-US" altLang="en-US" sz="3500" dirty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sz="3500" b="1" dirty="0">
                <a:solidFill>
                  <a:srgbClr val="000000"/>
                </a:solidFill>
              </a:rPr>
              <a:t>one-word </a:t>
            </a:r>
            <a:r>
              <a:rPr lang="en-US" altLang="en-US" sz="3500" dirty="0">
                <a:solidFill>
                  <a:srgbClr val="000000"/>
                </a:solidFill>
              </a:rPr>
              <a:t>answer.</a:t>
            </a:r>
          </a:p>
          <a:p>
            <a:pPr lvl="1">
              <a:spcBef>
                <a:spcPts val="1800"/>
              </a:spcBef>
            </a:pPr>
            <a:r>
              <a:rPr lang="en-US" altLang="en-US" sz="3500" b="1" dirty="0">
                <a:solidFill>
                  <a:srgbClr val="000000"/>
                </a:solidFill>
              </a:rPr>
              <a:t>Open-ended</a:t>
            </a:r>
            <a:r>
              <a:rPr lang="en-US" altLang="en-US" sz="3500" dirty="0">
                <a:solidFill>
                  <a:srgbClr val="000000"/>
                </a:solidFill>
              </a:rPr>
              <a:t> questions require 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500" dirty="0">
                <a:solidFill>
                  <a:srgbClr val="000000"/>
                </a:solidFill>
              </a:rPr>
              <a:t>  more </a:t>
            </a:r>
            <a:r>
              <a:rPr lang="en-US" altLang="en-US" sz="3500" b="1" dirty="0">
                <a:solidFill>
                  <a:srgbClr val="000000"/>
                </a:solidFill>
              </a:rPr>
              <a:t>explanation</a:t>
            </a:r>
            <a:r>
              <a:rPr lang="en-US" altLang="en-US" sz="3500" dirty="0">
                <a:solidFill>
                  <a:srgbClr val="000000"/>
                </a:solidFill>
              </a:rPr>
              <a:t>. 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500" u="sng" dirty="0">
                <a:solidFill>
                  <a:srgbClr val="000000"/>
                </a:solidFill>
              </a:rPr>
              <a:t>Directions</a:t>
            </a:r>
            <a:r>
              <a:rPr lang="en-US" altLang="en-US" sz="3500" dirty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500" b="1" dirty="0">
                <a:solidFill>
                  <a:srgbClr val="000000"/>
                </a:solidFill>
              </a:rPr>
              <a:t>marking them </a:t>
            </a:r>
            <a:r>
              <a:rPr lang="en-US" altLang="en-US" sz="3500" dirty="0">
                <a:solidFill>
                  <a:srgbClr val="000000"/>
                </a:solidFill>
              </a:rPr>
              <a:t>with a </a:t>
            </a:r>
            <a:r>
              <a:rPr lang="en-US" altLang="en-US" sz="3500" b="1" dirty="0">
                <a:solidFill>
                  <a:srgbClr val="000000"/>
                </a:solidFill>
              </a:rPr>
              <a:t>“C”</a:t>
            </a:r>
            <a:r>
              <a:rPr lang="en-US" altLang="ja-JP" sz="3500" dirty="0">
                <a:solidFill>
                  <a:srgbClr val="000000"/>
                </a:solidFill>
              </a:rPr>
              <a:t> or an </a:t>
            </a:r>
            <a:r>
              <a:rPr lang="en-US" altLang="en-US" sz="3500" b="1" dirty="0">
                <a:solidFill>
                  <a:srgbClr val="000000"/>
                </a:solidFill>
              </a:rPr>
              <a:t>“</a:t>
            </a:r>
            <a:r>
              <a:rPr lang="en-US" altLang="ja-JP" sz="3500" b="1" dirty="0">
                <a:solidFill>
                  <a:srgbClr val="000000"/>
                </a:solidFill>
              </a:rPr>
              <a:t>O.</a:t>
            </a:r>
            <a:r>
              <a:rPr lang="en-US" altLang="en-US" sz="3500" b="1" dirty="0">
                <a:solidFill>
                  <a:srgbClr val="000000"/>
                </a:solidFill>
              </a:rPr>
              <a:t>”</a:t>
            </a:r>
            <a:endParaRPr lang="en-US" altLang="en-US" sz="35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3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Discuss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48165"/>
              </p:ext>
            </p:extLst>
          </p:nvPr>
        </p:nvGraphicFramePr>
        <p:xfrm>
          <a:off x="2341125" y="1893654"/>
          <a:ext cx="7075803" cy="373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5894963" y="3041516"/>
            <a:ext cx="3516668" cy="2321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Google Shape;454;p49"/>
          <p:cNvSpPr/>
          <p:nvPr/>
        </p:nvSpPr>
        <p:spPr>
          <a:xfrm>
            <a:off x="10628926" y="231633"/>
            <a:ext cx="962143" cy="647598"/>
          </a:xfrm>
          <a:prstGeom prst="wedgeRectCallout">
            <a:avLst>
              <a:gd name="adj1" fmla="val -32870"/>
              <a:gd name="adj2" fmla="val 79687"/>
            </a:avLst>
          </a:prstGeom>
          <a:solidFill>
            <a:schemeClr val="accent1">
              <a:alpha val="91372"/>
            </a:schemeClr>
          </a:solidFill>
          <a:ln w="25400" cap="flat" cmpd="sng">
            <a:solidFill>
              <a:srgbClr val="5C99C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80808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8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8631" y="114316"/>
            <a:ext cx="1195182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Access RQI’s Free QFT Resources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768631" y="1439879"/>
            <a:ext cx="10161307" cy="1481967"/>
          </a:xfrm>
          <a:prstGeom prst="rect">
            <a:avLst/>
          </a:prstGeom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sz="3200" dirty="0"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3200" b="1" dirty="0">
                <a:latin typeface="Century Gothic" panose="020B0502020202020204" pitchFamily="34" charset="0"/>
              </a:rPr>
              <a:t>https://</a:t>
            </a:r>
            <a:r>
              <a:rPr lang="en-US" altLang="en-US" sz="3200" b="1" dirty="0" err="1">
                <a:latin typeface="Century Gothic" panose="020B0502020202020204" pitchFamily="34" charset="0"/>
              </a:rPr>
              <a:t>rightquestion.org</a:t>
            </a:r>
            <a:r>
              <a:rPr lang="en-US" altLang="en-US" sz="3200" b="1" dirty="0">
                <a:latin typeface="Century Gothic" panose="020B0502020202020204" pitchFamily="34" charset="0"/>
              </a:rPr>
              <a:t>/education/resources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544" y="5053452"/>
            <a:ext cx="3154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Classroom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Examples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138" y="5053452"/>
            <a:ext cx="3215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Instructional Videos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3532" y="5053452"/>
            <a:ext cx="39480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Planning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Tools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Templates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353" y="3127600"/>
            <a:ext cx="1638871" cy="164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485" y="3112304"/>
            <a:ext cx="1174377" cy="166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649" y="3301289"/>
            <a:ext cx="2093328" cy="1472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960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838200" y="265903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Discuss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9878"/>
              </p:ext>
            </p:extLst>
          </p:nvPr>
        </p:nvGraphicFramePr>
        <p:xfrm>
          <a:off x="2425433" y="1854740"/>
          <a:ext cx="7107623" cy="38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1"/>
          <p:cNvSpPr/>
          <p:nvPr/>
        </p:nvSpPr>
        <p:spPr>
          <a:xfrm>
            <a:off x="5979270" y="3015578"/>
            <a:ext cx="3553785" cy="24319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Google Shape;454;p49"/>
          <p:cNvSpPr/>
          <p:nvPr/>
        </p:nvSpPr>
        <p:spPr>
          <a:xfrm>
            <a:off x="10628926" y="231633"/>
            <a:ext cx="962143" cy="647598"/>
          </a:xfrm>
          <a:prstGeom prst="wedgeRectCallout">
            <a:avLst>
              <a:gd name="adj1" fmla="val -32870"/>
              <a:gd name="adj2" fmla="val 79687"/>
            </a:avLst>
          </a:prstGeom>
          <a:solidFill>
            <a:schemeClr val="accent1">
              <a:alpha val="91372"/>
            </a:schemeClr>
          </a:solidFill>
          <a:ln w="25400" cap="flat" cmpd="sng">
            <a:solidFill>
              <a:srgbClr val="5C99C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80808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4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386013" y="2402242"/>
            <a:ext cx="6400800" cy="163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838200" y="221333"/>
            <a:ext cx="10515600" cy="12340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Improve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0193" y="1770997"/>
            <a:ext cx="10515600" cy="4944128"/>
          </a:xfrm>
        </p:spPr>
        <p:txBody>
          <a:bodyPr>
            <a:normAutofit/>
          </a:bodyPr>
          <a:lstStyle/>
          <a:p>
            <a:pPr eaLnBrk="1" hangingPunct="1">
              <a:spcBef>
                <a:spcPts val="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Take one </a:t>
            </a:r>
            <a:r>
              <a:rPr lang="en-US" altLang="en-US" sz="2800" b="1" dirty="0"/>
              <a:t>closed-ended question</a:t>
            </a:r>
            <a:r>
              <a:rPr lang="en-US" altLang="en-US" sz="2800" b="1" dirty="0">
                <a:solidFill>
                  <a:srgbClr val="9D90A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and change it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into an </a:t>
            </a:r>
            <a:r>
              <a:rPr lang="en-US" altLang="en-US" sz="2800" b="1" dirty="0"/>
              <a:t>open-ended question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1600"/>
              </a:spcBef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Take one </a:t>
            </a:r>
            <a:r>
              <a:rPr lang="en-US" altLang="en-US" sz="2800" b="1" dirty="0"/>
              <a:t>open-ended question </a:t>
            </a:r>
            <a:r>
              <a:rPr lang="en-US" altLang="en-US" sz="2800" dirty="0">
                <a:solidFill>
                  <a:srgbClr val="000000"/>
                </a:solidFill>
              </a:rPr>
              <a:t>and change it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into a </a:t>
            </a:r>
            <a:r>
              <a:rPr lang="en-US" altLang="en-US" sz="2800" b="1" dirty="0"/>
              <a:t>closed-ended question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/>
              <a:t>Add these as new questions at the bottom of your list.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3707" y="2844991"/>
            <a:ext cx="2481263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69429" y="3154642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6558" y="2883366"/>
            <a:ext cx="180975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0802" y="4876351"/>
            <a:ext cx="2481263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66497" y="5126106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64043" y="4932192"/>
            <a:ext cx="180975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Open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107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759543" y="220573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Prioritize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Choose three questions that you are most curious to research or discuss further.</a:t>
            </a:r>
          </a:p>
          <a:p>
            <a:pPr marL="228600" lvl="1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Draw a        next to those questions.</a:t>
            </a:r>
          </a:p>
          <a:p>
            <a:pPr marL="228600" lvl="1" indent="0">
              <a:lnSpc>
                <a:spcPct val="100000"/>
              </a:lnSpc>
              <a:spcBef>
                <a:spcPts val="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Then, think about why you chose those questions.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AB69740-16EF-5E2C-8F8A-0411197C2248}"/>
              </a:ext>
            </a:extLst>
          </p:cNvPr>
          <p:cNvSpPr/>
          <p:nvPr/>
        </p:nvSpPr>
        <p:spPr>
          <a:xfrm>
            <a:off x="2667000" y="3469682"/>
            <a:ext cx="500743" cy="42454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66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C85A-84D2-A059-F3E4-0D4A06EE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Pause: Let’s build some more context.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73C917-9F6C-91E6-FDD7-76EB535910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45" y="1828797"/>
            <a:ext cx="5604655" cy="41482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F9E59D-B4EE-F980-3AB8-B4FA5AE7C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53" y="1884549"/>
            <a:ext cx="6511708" cy="43574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C2978B-6494-932F-158E-A55568150710}"/>
              </a:ext>
            </a:extLst>
          </p:cNvPr>
          <p:cNvSpPr/>
          <p:nvPr/>
        </p:nvSpPr>
        <p:spPr>
          <a:xfrm>
            <a:off x="204439" y="3771776"/>
            <a:ext cx="4582886" cy="28217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This is the original record from the Library of Congress.</a:t>
            </a:r>
          </a:p>
          <a:p>
            <a:pPr algn="ctr"/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What are you thinking or wondering about now?</a:t>
            </a:r>
          </a:p>
        </p:txBody>
      </p:sp>
    </p:spTree>
    <p:extLst>
      <p:ext uri="{BB962C8B-B14F-4D97-AF65-F5344CB8AC3E}">
        <p14:creationId xmlns:p14="http://schemas.microsoft.com/office/powerpoint/2010/main" val="17041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88E4-B0B6-8B6C-3338-245E2E0A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6"/>
            <a:ext cx="11026698" cy="1325563"/>
          </a:xfrm>
        </p:spPr>
        <p:txBody>
          <a:bodyPr/>
          <a:lstStyle/>
          <a:p>
            <a:r>
              <a:rPr lang="en-US" dirty="0"/>
              <a:t>More context building: related sources</a:t>
            </a:r>
          </a:p>
        </p:txBody>
      </p:sp>
      <p:pic>
        <p:nvPicPr>
          <p:cNvPr id="5" name="Picture 4" descr="A group of men sitting outside&#10;&#10;Description automatically generated">
            <a:extLst>
              <a:ext uri="{FF2B5EF4-FFF2-40B4-BE49-F238E27FC236}">
                <a16:creationId xmlns:a16="http://schemas.microsoft.com/office/drawing/2014/main" id="{714FAC12-527B-0AC6-0465-FA1FCC265C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96" y="1418319"/>
            <a:ext cx="6989170" cy="5073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7B197-6961-B1F5-DCF3-45D409B84336}"/>
              </a:ext>
            </a:extLst>
          </p:cNvPr>
          <p:cNvSpPr txBox="1"/>
          <p:nvPr/>
        </p:nvSpPr>
        <p:spPr>
          <a:xfrm>
            <a:off x="5764979" y="6203173"/>
            <a:ext cx="66076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Coal miners, </a:t>
            </a:r>
            <a:r>
              <a:rPr lang="en-US" sz="2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Birmingham, Alabama</a:t>
            </a: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517DA0-6795-2D22-E76D-52DC11366028}"/>
              </a:ext>
            </a:extLst>
          </p:cNvPr>
          <p:cNvSpPr/>
          <p:nvPr/>
        </p:nvSpPr>
        <p:spPr>
          <a:xfrm>
            <a:off x="8367131" y="2389025"/>
            <a:ext cx="3386254" cy="18038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Another shot by the same photographer, location, and time period.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FE6D9-5D98-1FDD-5D3E-69045A5C0F35}"/>
              </a:ext>
            </a:extLst>
          </p:cNvPr>
          <p:cNvSpPr txBox="1"/>
          <p:nvPr/>
        </p:nvSpPr>
        <p:spPr>
          <a:xfrm>
            <a:off x="861598" y="6491816"/>
            <a:ext cx="61889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4"/>
              </a:rPr>
              <a:t>https://www.loc.gov/item/2017722140/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4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8155-6F7E-D55B-3057-EB0EFDB6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Sources</a:t>
            </a:r>
          </a:p>
        </p:txBody>
      </p:sp>
      <p:pic>
        <p:nvPicPr>
          <p:cNvPr id="9" name="Picture 8" descr="A row of houses in a field&#10;&#10;Description automatically generated">
            <a:extLst>
              <a:ext uri="{FF2B5EF4-FFF2-40B4-BE49-F238E27FC236}">
                <a16:creationId xmlns:a16="http://schemas.microsoft.com/office/drawing/2014/main" id="{5DEB2D20-3A56-B03A-5B7B-9E4D763F73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10" y="1418319"/>
            <a:ext cx="5672733" cy="4142656"/>
          </a:xfrm>
          <a:prstGeom prst="rect">
            <a:avLst/>
          </a:prstGeom>
        </p:spPr>
      </p:pic>
      <p:pic>
        <p:nvPicPr>
          <p:cNvPr id="11" name="Picture 10" descr="A factory in the distance&#10;&#10;Description automatically generated with medium confidence">
            <a:extLst>
              <a:ext uri="{FF2B5EF4-FFF2-40B4-BE49-F238E27FC236}">
                <a16:creationId xmlns:a16="http://schemas.microsoft.com/office/drawing/2014/main" id="{676CF1CA-0547-94C8-0412-96D5B64EB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755" y="440032"/>
            <a:ext cx="5884134" cy="51355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6D4002-915A-9FF2-4E19-F0B157D8DE28}"/>
              </a:ext>
            </a:extLst>
          </p:cNvPr>
          <p:cNvSpPr txBox="1"/>
          <p:nvPr/>
        </p:nvSpPr>
        <p:spPr>
          <a:xfrm>
            <a:off x="215110" y="6201208"/>
            <a:ext cx="66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Miners’ houses. </a:t>
            </a:r>
            <a:r>
              <a:rPr lang="en-US" sz="22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Birmingham, Alabama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DC952-D5B8-E0FF-FC0C-D2A342829A6C}"/>
              </a:ext>
            </a:extLst>
          </p:cNvPr>
          <p:cNvSpPr txBox="1"/>
          <p:nvPr/>
        </p:nvSpPr>
        <p:spPr>
          <a:xfrm>
            <a:off x="6112247" y="5900582"/>
            <a:ext cx="52415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Company houses near steel mills. Ensley</a:t>
            </a:r>
            <a:r>
              <a:rPr lang="en-US" sz="22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, Alabama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C645E-AC51-414F-A370-A1B88E6324A4}"/>
              </a:ext>
            </a:extLst>
          </p:cNvPr>
          <p:cNvSpPr txBox="1"/>
          <p:nvPr/>
        </p:nvSpPr>
        <p:spPr>
          <a:xfrm>
            <a:off x="6023997" y="5560975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4"/>
              </a:rPr>
              <a:t>https://www.loc.gov/item/2017775577/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BC372-F0C8-2440-3363-89830137F2C5}"/>
              </a:ext>
            </a:extLst>
          </p:cNvPr>
          <p:cNvSpPr txBox="1"/>
          <p:nvPr/>
        </p:nvSpPr>
        <p:spPr>
          <a:xfrm>
            <a:off x="148254" y="5615108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5"/>
              </a:rPr>
              <a:t>https://www.loc.gov/item/2017775567/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36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08E4-2327-581B-06C1-B5306308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Sources</a:t>
            </a:r>
          </a:p>
        </p:txBody>
      </p:sp>
      <p:pic>
        <p:nvPicPr>
          <p:cNvPr id="5" name="Picture 4" descr="A couple of men sitting on a train track&#10;&#10;Description automatically generated">
            <a:extLst>
              <a:ext uri="{FF2B5EF4-FFF2-40B4-BE49-F238E27FC236}">
                <a16:creationId xmlns:a16="http://schemas.microsoft.com/office/drawing/2014/main" id="{8B6CD7FC-DF52-4306-FDD2-B3233BB0C2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" y="1418319"/>
            <a:ext cx="5620708" cy="4147103"/>
          </a:xfrm>
          <a:prstGeom prst="rect">
            <a:avLst/>
          </a:prstGeom>
        </p:spPr>
      </p:pic>
      <p:pic>
        <p:nvPicPr>
          <p:cNvPr id="7" name="Picture 6" descr="A person holding a rifle&#10;&#10;Description automatically generated">
            <a:extLst>
              <a:ext uri="{FF2B5EF4-FFF2-40B4-BE49-F238E27FC236}">
                <a16:creationId xmlns:a16="http://schemas.microsoft.com/office/drawing/2014/main" id="{19D9CEC4-CCC2-AC51-7A44-0605D05438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863" y="1418319"/>
            <a:ext cx="5477023" cy="4034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828F70-4C9D-7E72-694B-947B02200655}"/>
              </a:ext>
            </a:extLst>
          </p:cNvPr>
          <p:cNvSpPr txBox="1"/>
          <p:nvPr/>
        </p:nvSpPr>
        <p:spPr>
          <a:xfrm>
            <a:off x="415832" y="5960965"/>
            <a:ext cx="528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Iron ore miners. Jefferson County, Alabama.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20A76-A73E-80FB-A5A6-D5605DFC8047}"/>
              </a:ext>
            </a:extLst>
          </p:cNvPr>
          <p:cNvSpPr txBox="1"/>
          <p:nvPr/>
        </p:nvSpPr>
        <p:spPr>
          <a:xfrm>
            <a:off x="6300863" y="5822465"/>
            <a:ext cx="528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Guard at company town. Jefferson County, Alabama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7B73B-12A3-A60C-88F9-293DB25EA28B}"/>
              </a:ext>
            </a:extLst>
          </p:cNvPr>
          <p:cNvSpPr txBox="1"/>
          <p:nvPr/>
        </p:nvSpPr>
        <p:spPr>
          <a:xfrm>
            <a:off x="415832" y="5565422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5"/>
              </a:rPr>
              <a:t>https://www.loc.gov/item/2017775577/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9B85C-BA65-4D28-006B-9687AFAA9C4D}"/>
              </a:ext>
            </a:extLst>
          </p:cNvPr>
          <p:cNvSpPr txBox="1"/>
          <p:nvPr/>
        </p:nvSpPr>
        <p:spPr>
          <a:xfrm>
            <a:off x="6300863" y="5458243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6"/>
              </a:rPr>
              <a:t>https://www.loc.gov/item/2017775916/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71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962-96DD-9C88-ECC5-05F91CC4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Sources</a:t>
            </a:r>
          </a:p>
        </p:txBody>
      </p:sp>
      <p:pic>
        <p:nvPicPr>
          <p:cNvPr id="5" name="Picture 4" descr="A person standing on a tripod with a camera&#10;&#10;Description automatically generated">
            <a:extLst>
              <a:ext uri="{FF2B5EF4-FFF2-40B4-BE49-F238E27FC236}">
                <a16:creationId xmlns:a16="http://schemas.microsoft.com/office/drawing/2014/main" id="{66081FC9-C083-499B-6BCB-10E6EA0026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2" y="1681028"/>
            <a:ext cx="6167862" cy="4335950"/>
          </a:xfrm>
          <a:prstGeom prst="rect">
            <a:avLst/>
          </a:prstGeom>
        </p:spPr>
      </p:pic>
      <p:pic>
        <p:nvPicPr>
          <p:cNvPr id="7" name="Picture 6" descr="A person and child playing in the desert&#10;&#10;Description automatically generated">
            <a:extLst>
              <a:ext uri="{FF2B5EF4-FFF2-40B4-BE49-F238E27FC236}">
                <a16:creationId xmlns:a16="http://schemas.microsoft.com/office/drawing/2014/main" id="{DC12239C-8C3E-AD36-21F2-9570EBDA9A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710" y="1556558"/>
            <a:ext cx="4413957" cy="44604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FAB093-FD48-395C-8AED-E277C22D7A6C}"/>
              </a:ext>
            </a:extLst>
          </p:cNvPr>
          <p:cNvSpPr/>
          <p:nvPr/>
        </p:nvSpPr>
        <p:spPr>
          <a:xfrm>
            <a:off x="5921434" y="92756"/>
            <a:ext cx="3568254" cy="20817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Arthur Rothstein and his most famous photograph, which was titled “Dust Storm, Cimarron County, Oklahoma.”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009EE-DE3F-6A28-E5F5-15D64C8CBFC0}"/>
              </a:ext>
            </a:extLst>
          </p:cNvPr>
          <p:cNvSpPr txBox="1"/>
          <p:nvPr/>
        </p:nvSpPr>
        <p:spPr>
          <a:xfrm>
            <a:off x="402312" y="6030351"/>
            <a:ext cx="6094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4"/>
              </a:rPr>
              <a:t>https://www.loc.gov/resource/fsa.8a09935/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E6864-12C5-175F-336C-975CC9C2B9B3}"/>
              </a:ext>
            </a:extLst>
          </p:cNvPr>
          <p:cNvSpPr txBox="1"/>
          <p:nvPr/>
        </p:nvSpPr>
        <p:spPr>
          <a:xfrm>
            <a:off x="7011500" y="6047973"/>
            <a:ext cx="6167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5"/>
              </a:rPr>
              <a:t>https://collections.eastman.org/objects/127782/dust-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8247-F2A5-9DFB-B4B3-0339BBAB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Sources</a:t>
            </a:r>
          </a:p>
        </p:txBody>
      </p:sp>
      <p:pic>
        <p:nvPicPr>
          <p:cNvPr id="5" name="Picture 4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57F3DA4C-0C46-B2A4-C4C3-6D2D92F85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134" y="1480193"/>
            <a:ext cx="6950021" cy="50685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978A14-B3F5-3CE0-0DF1-2AFD670355E5}"/>
              </a:ext>
            </a:extLst>
          </p:cNvPr>
          <p:cNvSpPr/>
          <p:nvPr/>
        </p:nvSpPr>
        <p:spPr>
          <a:xfrm>
            <a:off x="8129239" y="92756"/>
            <a:ext cx="3673293" cy="25500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One of many similar billboards across the country at the time, this one is called “Dubuque, Iowa. National Association of Managers Signboard.”</a:t>
            </a:r>
          </a:p>
        </p:txBody>
      </p:sp>
    </p:spTree>
    <p:extLst>
      <p:ext uri="{BB962C8B-B14F-4D97-AF65-F5344CB8AC3E}">
        <p14:creationId xmlns:p14="http://schemas.microsoft.com/office/powerpoint/2010/main" val="16266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386013" y="2402242"/>
            <a:ext cx="6400800" cy="163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838200" y="221333"/>
            <a:ext cx="10515600" cy="12340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Add and Improve Questions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927" y="1812591"/>
            <a:ext cx="10709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Now, review your list of questions.</a:t>
            </a:r>
          </a:p>
          <a:p>
            <a:endParaRPr lang="en-US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Add</a:t>
            </a:r>
            <a:r>
              <a:rPr lang="en-US" sz="2800" dirty="0">
                <a:latin typeface="Century Gothic" panose="020B0502020202020204" pitchFamily="34" charset="0"/>
              </a:rPr>
              <a:t> new questions to your list: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 question inspired by someone else’s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An adaptation or wording change of an existing question to create a new question.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Something that was sparked by seeing additional primary sources or building some context.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endParaRPr lang="en-US" sz="2800" u="sng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16654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978" y="409923"/>
            <a:ext cx="967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Use and Share These Resources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24891" y="2855944"/>
            <a:ext cx="8212975" cy="255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rgbClr val="629DD1"/>
              </a:buClr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Right Question Institute offers materials through a Creative Commons License. </a:t>
            </a:r>
            <a:r>
              <a:rPr lang="en-US" altLang="en-US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are welcome to use, adapt, and share our materials for noncommercial use, as long as you include the following reference: </a:t>
            </a:r>
          </a:p>
          <a:p>
            <a:pPr marL="0" indent="0" defTabSz="457200">
              <a:buClr>
                <a:srgbClr val="629DD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“Source: The Right Question Institute (RQI). The Question Formulation Technique (QFT) was created by RQI. Visit </a:t>
            </a:r>
            <a:r>
              <a:rPr lang="en-US" u="sng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rightquestion.org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 for more information and free resources.”</a:t>
            </a:r>
          </a:p>
          <a:p>
            <a:pPr marL="0" lvl="0" indent="0" defTabSz="457200">
              <a:buClr>
                <a:srgbClr val="629DD1"/>
              </a:buClr>
              <a:buNone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75" y="1967396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18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1E3D-FD38-7748-7D89-F976166A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Investigation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5A2EA-F105-46AF-085F-E4B54025F99C}"/>
              </a:ext>
            </a:extLst>
          </p:cNvPr>
          <p:cNvSpPr txBox="1"/>
          <p:nvPr/>
        </p:nvSpPr>
        <p:spPr>
          <a:xfrm>
            <a:off x="704385" y="1429608"/>
            <a:ext cx="102479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Reflect on the questions you prioritized already</a:t>
            </a:r>
            <a:r>
              <a:rPr lang="en-US" sz="28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W</a:t>
            </a:r>
            <a:r>
              <a:rPr lang="en-US" sz="2800" b="0" i="0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hat would you prioritize now</a:t>
            </a:r>
            <a:r>
              <a:rPr lang="en-US" sz="28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W</a:t>
            </a:r>
            <a:r>
              <a:rPr lang="en-US" sz="2800" b="0" i="0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hat area/topic would you be most personally curious about for further investigation?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5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1E3D-FD38-7748-7D89-F976166A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Investigation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2C931-BAD3-30C3-059A-5C0E18A65874}"/>
              </a:ext>
            </a:extLst>
          </p:cNvPr>
          <p:cNvSpPr txBox="1"/>
          <p:nvPr/>
        </p:nvSpPr>
        <p:spPr>
          <a:xfrm>
            <a:off x="707688" y="1471487"/>
            <a:ext cx="10515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242424"/>
                </a:solidFill>
                <a:latin typeface="Century Gothic" panose="020B0502020202020204" pitchFamily="34" charset="0"/>
              </a:rPr>
              <a:t>Instructions: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i="0" u="none" strike="noStrike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1) Choose from one of the following topics and head to the appropriate table: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242424"/>
              </a:solidFill>
              <a:latin typeface="Century Gothic" panose="020B0502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entury Gothic" panose="020B0502020202020204" pitchFamily="34" charset="0"/>
              </a:rPr>
              <a:t>More about the photographer of the first photo, </a:t>
            </a:r>
            <a:r>
              <a:rPr lang="en-US" sz="2000" b="1" dirty="0">
                <a:solidFill>
                  <a:srgbClr val="242424"/>
                </a:solidFill>
                <a:latin typeface="Century Gothic" panose="020B0502020202020204" pitchFamily="34" charset="0"/>
              </a:rPr>
              <a:t>Arthur Rothstein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More about </a:t>
            </a:r>
            <a:r>
              <a:rPr lang="en-US" sz="2000" dirty="0">
                <a:solidFill>
                  <a:srgbClr val="242424"/>
                </a:solidFill>
                <a:latin typeface="Century Gothic" panose="020B0502020202020204" pitchFamily="34" charset="0"/>
              </a:rPr>
              <a:t>the work of </a:t>
            </a:r>
            <a:r>
              <a:rPr lang="en-US" sz="2000" b="1" dirty="0">
                <a:solidFill>
                  <a:srgbClr val="242424"/>
                </a:solidFill>
                <a:latin typeface="Century Gothic" panose="020B0502020202020204" pitchFamily="34" charset="0"/>
              </a:rPr>
              <a:t>the Farm Security Administration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More about </a:t>
            </a:r>
            <a:r>
              <a:rPr lang="en-US" sz="2000" b="1" dirty="0">
                <a:solidFill>
                  <a:srgbClr val="242424"/>
                </a:solidFill>
                <a:latin typeface="Century Gothic" panose="020B0502020202020204" pitchFamily="34" charset="0"/>
              </a:rPr>
              <a:t>billboards</a:t>
            </a:r>
            <a:r>
              <a:rPr lang="en-US" sz="2000" dirty="0">
                <a:solidFill>
                  <a:srgbClr val="242424"/>
                </a:solidFill>
                <a:latin typeface="Century Gothic" panose="020B0502020202020204" pitchFamily="34" charset="0"/>
              </a:rPr>
              <a:t> and signs cropping up around the country at the time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Something else </a:t>
            </a:r>
            <a:r>
              <a:rPr lang="en-US" sz="2000" b="0" i="0" u="none" strike="noStrike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– feel free to choose your own topic, and take it upon yourself to do some research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424"/>
                </a:solidFill>
                <a:latin typeface="Century Gothic" panose="020B0502020202020204" pitchFamily="34" charset="0"/>
              </a:rPr>
              <a:t>2) See what you can answer, address, or infer about your questions using the additional sources provided (or your own research) as evidence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solidFill>
                <a:srgbClr val="242424"/>
              </a:solidFill>
              <a:effectLst/>
              <a:highlight>
                <a:srgbClr val="FFFFFF"/>
              </a:highlight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424"/>
                </a:solidFill>
                <a:latin typeface="Century Gothic" panose="020B0502020202020204" pitchFamily="34" charset="0"/>
              </a:rPr>
              <a:t>3) Jot down some notes to share later</a:t>
            </a:r>
            <a:endParaRPr lang="en-US" sz="2000" b="0" i="0" u="none" strike="noStrike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4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EEC9-1F02-667D-D8C0-3100A478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E068-AC2C-EAA8-95FF-69EB0BBF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learn and what are you thinking about now from exploring the additional sources?</a:t>
            </a:r>
          </a:p>
          <a:p>
            <a:r>
              <a:rPr lang="en-US" dirty="0"/>
              <a:t>What would you want to do next? Are there any questions you think you can’t or won’t be able to answer?</a:t>
            </a:r>
          </a:p>
        </p:txBody>
      </p:sp>
    </p:spTree>
    <p:extLst>
      <p:ext uri="{BB962C8B-B14F-4D97-AF65-F5344CB8AC3E}">
        <p14:creationId xmlns:p14="http://schemas.microsoft.com/office/powerpoint/2010/main" val="231381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2A7F-36F2-09D6-BF43-367E33C6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B929-B363-C3E8-FC0E-36902E30C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 a learner: </a:t>
            </a:r>
            <a:r>
              <a:rPr lang="en-US" dirty="0"/>
              <a:t>What did you learn? How did your thinking change from the beginning to the end of the process?</a:t>
            </a:r>
          </a:p>
          <a:p>
            <a:r>
              <a:rPr lang="en-US" b="1" dirty="0"/>
              <a:t>As a teacher: </a:t>
            </a:r>
            <a:r>
              <a:rPr lang="en-US" dirty="0"/>
              <a:t>What did you notice about how the process was constructed or facilitated?  </a:t>
            </a:r>
          </a:p>
        </p:txBody>
      </p:sp>
    </p:spTree>
    <p:extLst>
      <p:ext uri="{BB962C8B-B14F-4D97-AF65-F5344CB8AC3E}">
        <p14:creationId xmlns:p14="http://schemas.microsoft.com/office/powerpoint/2010/main" val="25605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 </a:t>
            </a:r>
            <a:endParaRPr/>
          </a:p>
        </p:txBody>
      </p:sp>
      <p:sp>
        <p:nvSpPr>
          <p:cNvPr id="1654" name="Google Shape;1654;p194"/>
          <p:cNvSpPr txBox="1">
            <a:spLocks noGrp="1"/>
          </p:cNvSpPr>
          <p:nvPr>
            <p:ph type="body" idx="4294967295"/>
          </p:nvPr>
        </p:nvSpPr>
        <p:spPr>
          <a:xfrm>
            <a:off x="841235" y="349854"/>
            <a:ext cx="7645400" cy="91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4500"/>
              <a:buNone/>
            </a:pPr>
            <a:r>
              <a:rPr lang="en-US" sz="4400" dirty="0">
                <a:solidFill>
                  <a:schemeClr val="tx2"/>
                </a:solidFill>
                <a:latin typeface="Century Gothic" panose="020B0502020202020204" pitchFamily="34" charset="0"/>
              </a:rPr>
              <a:t>A Look Inside the Process</a:t>
            </a:r>
            <a:endParaRPr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1235" y="5880761"/>
            <a:ext cx="106252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3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276" y="1675417"/>
            <a:ext cx="3981808" cy="3642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888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QFT, on one slide…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15" y="1606981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b="1" dirty="0"/>
              <a:t>Produce</a:t>
            </a:r>
            <a:r>
              <a:rPr lang="en-US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b="1" dirty="0"/>
              <a:t>Improve</a:t>
            </a:r>
            <a:r>
              <a:rPr lang="en-US" dirty="0"/>
              <a:t>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b="1" dirty="0"/>
              <a:t>Strategize</a:t>
            </a:r>
            <a:r>
              <a:rPr lang="en-US" dirty="0"/>
              <a:t>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Prioritize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Action plan or discuss next steps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Share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b="1" dirty="0"/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4549" y="1436971"/>
            <a:ext cx="458957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Ask as many questions as you can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Do not stop to discuss, judge or answer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Record </a:t>
            </a:r>
            <a:r>
              <a:rPr lang="en-US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exactly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as stated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6647" y="2692520"/>
            <a:ext cx="2634551" cy="30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82869" y="4260238"/>
            <a:ext cx="3169249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Closed-Ended: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Answered with “yes,” “no” or one word</a:t>
            </a: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Open-Ended: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616671" y="3699127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0" y="64884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The Right Question Institute	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rightquestion.org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A3007F2-127E-C484-0B3F-B56C554B9EBF}"/>
              </a:ext>
            </a:extLst>
          </p:cNvPr>
          <p:cNvSpPr/>
          <p:nvPr/>
        </p:nvSpPr>
        <p:spPr>
          <a:xfrm rot="10800000">
            <a:off x="7303914" y="139003"/>
            <a:ext cx="1625600" cy="11554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800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320"/>
            <a:ext cx="10515600" cy="529244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Observe</a:t>
            </a:r>
            <a:r>
              <a:rPr lang="en-US" dirty="0"/>
              <a:t> the </a:t>
            </a:r>
            <a:r>
              <a:rPr lang="en-US" dirty="0" err="1"/>
              <a:t>QFocus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Produce</a:t>
            </a:r>
            <a:r>
              <a:rPr lang="en-US" dirty="0"/>
              <a:t> Questions 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Follow the 4 rules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Layer in a second view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Produce Questions (part 2)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Improve </a:t>
            </a:r>
            <a:r>
              <a:rPr lang="en-US" dirty="0"/>
              <a:t>Questions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Categorize questions as Closed or Open-ended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Change questions from one type to 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Prioritize</a:t>
            </a:r>
            <a:r>
              <a:rPr lang="en-US" dirty="0"/>
              <a:t>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Basic context building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Add and Improve </a:t>
            </a:r>
            <a:r>
              <a:rPr lang="en-US" dirty="0"/>
              <a:t>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Explore, </a:t>
            </a:r>
            <a:r>
              <a:rPr lang="en-US" b="1" dirty="0"/>
              <a:t>Strategize </a:t>
            </a:r>
            <a:r>
              <a:rPr lang="en-US" dirty="0"/>
              <a:t>and share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Discuss next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Reflect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95037" y="4432514"/>
            <a:ext cx="1064623" cy="2014780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52677" y="2269001"/>
            <a:ext cx="3383281" cy="13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0356" y="5116739"/>
            <a:ext cx="241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Continue to add &amp; Refine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015" y="1321126"/>
            <a:ext cx="4146022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Ask as many questions as you can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Do not stop to discuss, judge or answer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Record </a:t>
            </a:r>
            <a:r>
              <a:rPr lang="en-US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exactly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as stated</a:t>
            </a: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Change statements into questions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27024" y="4168795"/>
            <a:ext cx="3169249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Closed-Ended: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Answered with “yes,” “no” or one word</a:t>
            </a: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Open-Ended: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Require longer explanation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7785100" y="3619500"/>
            <a:ext cx="1141924" cy="44504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4E766B1-570F-2C5A-E9D7-0E731899BA83}"/>
              </a:ext>
            </a:extLst>
          </p:cNvPr>
          <p:cNvSpPr/>
          <p:nvPr/>
        </p:nvSpPr>
        <p:spPr>
          <a:xfrm rot="10800000">
            <a:off x="6370356" y="139002"/>
            <a:ext cx="1065602" cy="75281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5AFEEDB-8E36-4A68-EE4B-E0DEE0DAC0C5}"/>
              </a:ext>
            </a:extLst>
          </p:cNvPr>
          <p:cNvSpPr/>
          <p:nvPr/>
        </p:nvSpPr>
        <p:spPr>
          <a:xfrm>
            <a:off x="6520747" y="880858"/>
            <a:ext cx="764819" cy="61064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287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728525" y="5140360"/>
            <a:ext cx="10933735" cy="885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Century Gothic" panose="020B0502020202020204" pitchFamily="34" charset="0"/>
              </a:rPr>
              <a:t>Demonstration: Exploring loc.gov</a:t>
            </a:r>
            <a:endParaRPr lang="en-US" altLang="en-US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8523" y="5977988"/>
            <a:ext cx="106252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E8D50-8A20-5930-5288-189BC7690C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176" y="321702"/>
            <a:ext cx="6430433" cy="428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904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6A0BF-8FB8-4E5C-E424-04B240E7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find primary sources: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7636E1-0348-F7A8-7EE2-FD486B32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Browse</a:t>
            </a:r>
            <a:r>
              <a:rPr lang="en-US" dirty="0"/>
              <a:t> pre-curated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Search</a:t>
            </a:r>
            <a:r>
              <a:rPr lang="en-US" dirty="0"/>
              <a:t> and filter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126052-F240-4434-E7E9-F3FE663E9FBB}"/>
              </a:ext>
            </a:extLst>
          </p:cNvPr>
          <p:cNvSpPr/>
          <p:nvPr/>
        </p:nvSpPr>
        <p:spPr>
          <a:xfrm>
            <a:off x="7041443" y="1418319"/>
            <a:ext cx="4710289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When you are open to different possibilities</a:t>
            </a: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When you have a common topic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96722F-30B2-F7D7-DA3D-774BB31B94FF}"/>
              </a:ext>
            </a:extLst>
          </p:cNvPr>
          <p:cNvSpPr/>
          <p:nvPr/>
        </p:nvSpPr>
        <p:spPr>
          <a:xfrm>
            <a:off x="7041444" y="3134858"/>
            <a:ext cx="4789312" cy="1325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When you have a specific topic in mind</a:t>
            </a: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When you have a slightly obscure topic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772BC46-3972-B263-2CDD-DADE6AACF16F}"/>
              </a:ext>
            </a:extLst>
          </p:cNvPr>
          <p:cNvSpPr/>
          <p:nvPr/>
        </p:nvSpPr>
        <p:spPr>
          <a:xfrm>
            <a:off x="5757333" y="1945905"/>
            <a:ext cx="1284111" cy="2782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47F1472-8976-0A05-4961-38C8AF51DA76}"/>
              </a:ext>
            </a:extLst>
          </p:cNvPr>
          <p:cNvSpPr/>
          <p:nvPr/>
        </p:nvSpPr>
        <p:spPr>
          <a:xfrm>
            <a:off x="4459111" y="3568139"/>
            <a:ext cx="2582333" cy="2782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70AF-2D5E-6544-81CF-CD41E8FE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Browse</a:t>
            </a:r>
            <a:r>
              <a:rPr lang="en-US" sz="4000" dirty="0"/>
              <a:t> pre-curated sets and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5787-1FC8-C11B-78D4-233C847F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319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Primary Source Sets </a:t>
            </a:r>
            <a:r>
              <a:rPr lang="en-US" dirty="0"/>
              <a:t>(find on the Teachers page)</a:t>
            </a:r>
          </a:p>
          <a:p>
            <a:r>
              <a:rPr lang="en-US" dirty="0">
                <a:hlinkClick r:id="rId4"/>
              </a:rPr>
              <a:t>Free to Use and Reuse</a:t>
            </a:r>
            <a:endParaRPr lang="en-US" dirty="0"/>
          </a:p>
          <a:p>
            <a:r>
              <a:rPr lang="en-US" dirty="0">
                <a:hlinkClick r:id="rId5"/>
              </a:rPr>
              <a:t>Prints &amp; Photographs</a:t>
            </a:r>
            <a:endParaRPr lang="en-US" dirty="0"/>
          </a:p>
        </p:txBody>
      </p:sp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60EBF2B7-1C47-C4E4-2CAA-A24E273536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667" y="2125974"/>
            <a:ext cx="425953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0F7EBA-B925-31B9-E194-ED3145B6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Event Page for this session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D9B76-C4B1-D5F1-52BD-14BE56A31C91}"/>
              </a:ext>
            </a:extLst>
          </p:cNvPr>
          <p:cNvSpPr txBox="1"/>
          <p:nvPr/>
        </p:nvSpPr>
        <p:spPr>
          <a:xfrm>
            <a:off x="1811866" y="2202115"/>
            <a:ext cx="856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https://bit.ly/rqi-lunch-and-learn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EC318A88-32E2-83DD-DE59-DA5F4EAD80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317450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60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347C-C49D-8B6D-E1B1-E5DF690A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4957-B935-5B70-85D3-80102356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ways to search, but I like to use a site-limited google search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Keyword + </a:t>
            </a:r>
            <a:r>
              <a:rPr lang="en-US" sz="3600" dirty="0" err="1"/>
              <a:t>site:loc.gov</a:t>
            </a:r>
            <a:endParaRPr lang="en-US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F1A7B6-846A-7104-640B-C7F8F5C69789}"/>
              </a:ext>
            </a:extLst>
          </p:cNvPr>
          <p:cNvSpPr/>
          <p:nvPr/>
        </p:nvSpPr>
        <p:spPr>
          <a:xfrm>
            <a:off x="6474177" y="3736621"/>
            <a:ext cx="575734" cy="631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5AF4033-25AF-D057-9C1F-1FC3B8C9EB8B}"/>
              </a:ext>
            </a:extLst>
          </p:cNvPr>
          <p:cNvSpPr/>
          <p:nvPr/>
        </p:nvSpPr>
        <p:spPr>
          <a:xfrm>
            <a:off x="6606821" y="4594930"/>
            <a:ext cx="310445" cy="39511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65635-CEAE-8164-C411-49755DE835B0}"/>
              </a:ext>
            </a:extLst>
          </p:cNvPr>
          <p:cNvSpPr txBox="1"/>
          <p:nvPr/>
        </p:nvSpPr>
        <p:spPr>
          <a:xfrm>
            <a:off x="5499518" y="5064134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No spaces here</a:t>
            </a:r>
          </a:p>
        </p:txBody>
      </p:sp>
    </p:spTree>
    <p:extLst>
      <p:ext uri="{BB962C8B-B14F-4D97-AF65-F5344CB8AC3E}">
        <p14:creationId xmlns:p14="http://schemas.microsoft.com/office/powerpoint/2010/main" val="6564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C14D-8AB4-5188-5344-D47AEA5F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5A-3EC2-4AE7-3EAC-6CB510F6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going!</a:t>
            </a:r>
          </a:p>
          <a:p>
            <a:endParaRPr lang="en-US" dirty="0"/>
          </a:p>
          <a:p>
            <a:r>
              <a:rPr lang="en-US" dirty="0"/>
              <a:t>Go deeper on items of interest by:</a:t>
            </a:r>
          </a:p>
          <a:p>
            <a:pPr lvl="1"/>
            <a:r>
              <a:rPr lang="en-US" dirty="0"/>
              <a:t>Scrolling down to “see more like this”</a:t>
            </a:r>
          </a:p>
          <a:p>
            <a:pPr lvl="1"/>
            <a:r>
              <a:rPr lang="en-US" dirty="0"/>
              <a:t>Clicking in to linked subject tags, </a:t>
            </a:r>
            <a:r>
              <a:rPr lang="en-US" dirty="0" err="1"/>
              <a:t>etc</a:t>
            </a:r>
            <a:r>
              <a:rPr lang="en-US" dirty="0"/>
              <a:t> in “About this item”</a:t>
            </a:r>
          </a:p>
          <a:p>
            <a:pPr lvl="1"/>
            <a:r>
              <a:rPr lang="en-US" dirty="0"/>
              <a:t>Once in the collections, change your view to see more items at once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81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351D-9650-307B-A21E-D11A6EEE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loc.gov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814A0-D159-A097-B98C-9B7A20E8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Instructions: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Take some time to explore loc.gov on your 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 at one of the curated sets I showed you, or if you have a topic in mind, try a site-limited google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Jot down some ideas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29675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115F-F66D-FDD6-7EB2-03011192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2ED2-D81D-8345-AD77-160E7D56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primary sources did you find?</a:t>
            </a:r>
          </a:p>
          <a:p>
            <a:r>
              <a:rPr lang="en-US" dirty="0"/>
              <a:t>What ideas do you have for using them with students?</a:t>
            </a:r>
          </a:p>
        </p:txBody>
      </p:sp>
    </p:spTree>
    <p:extLst>
      <p:ext uri="{BB962C8B-B14F-4D97-AF65-F5344CB8AC3E}">
        <p14:creationId xmlns:p14="http://schemas.microsoft.com/office/powerpoint/2010/main" val="3291658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c66e35138_0_0"/>
          <p:cNvSpPr txBox="1"/>
          <p:nvPr/>
        </p:nvSpPr>
        <p:spPr>
          <a:xfrm>
            <a:off x="737933" y="5967633"/>
            <a:ext cx="10515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Explore our free </a:t>
            </a: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Hub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for Using the QFT with Primary Sources at rightquestion.org/primary-sources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0c66e35138_0_0"/>
          <p:cNvSpPr txBox="1"/>
          <p:nvPr/>
        </p:nvSpPr>
        <p:spPr>
          <a:xfrm>
            <a:off x="921164" y="246412"/>
            <a:ext cx="105156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C4C7"/>
              </a:buClr>
              <a:buSzPts val="4400"/>
              <a:buFont typeface="Century Gothic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Tour of RQI Resources for further learning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9" name="Google Shape;279;g20c66e35138_0_0"/>
          <p:cNvGrpSpPr/>
          <p:nvPr/>
        </p:nvGrpSpPr>
        <p:grpSpPr>
          <a:xfrm>
            <a:off x="924462" y="1431118"/>
            <a:ext cx="10459798" cy="4400442"/>
            <a:chOff x="693364" y="1073365"/>
            <a:chExt cx="7845045" cy="3300414"/>
          </a:xfrm>
        </p:grpSpPr>
        <p:pic>
          <p:nvPicPr>
            <p:cNvPr id="280" name="Google Shape;280;g20c66e35138_0_0" descr="Graphical user interface, website&#10;&#10;Description automatically generated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364" y="1073365"/>
              <a:ext cx="4271124" cy="3300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20c66e35138_0_0"/>
            <p:cNvSpPr/>
            <p:nvPr/>
          </p:nvSpPr>
          <p:spPr>
            <a:xfrm>
              <a:off x="5277409" y="1153644"/>
              <a:ext cx="3261000" cy="91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408F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rPr>
                <a:t>Watch videos to hear from teachers and students</a:t>
              </a:r>
              <a:endParaRPr kumimoji="0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2" name="Google Shape;282;g20c66e35138_0_0"/>
          <p:cNvGrpSpPr/>
          <p:nvPr/>
        </p:nvGrpSpPr>
        <p:grpSpPr>
          <a:xfrm>
            <a:off x="921141" y="1429684"/>
            <a:ext cx="10463120" cy="4400440"/>
            <a:chOff x="690873" y="1072290"/>
            <a:chExt cx="7847536" cy="3300413"/>
          </a:xfrm>
        </p:grpSpPr>
        <p:sp>
          <p:nvSpPr>
            <p:cNvPr id="283" name="Google Shape;283;g20c66e35138_0_0"/>
            <p:cNvSpPr/>
            <p:nvPr/>
          </p:nvSpPr>
          <p:spPr>
            <a:xfrm>
              <a:off x="5277409" y="2173379"/>
              <a:ext cx="3261000" cy="91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408F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rPr>
                <a:t>Check out real lesson plan examples</a:t>
              </a: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g20c66e35138_0_0" descr="Text&#10;&#10;Description automatically generated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873" y="1072290"/>
              <a:ext cx="4400550" cy="3300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Google Shape;285;g20c66e35138_0_0"/>
          <p:cNvGrpSpPr/>
          <p:nvPr/>
        </p:nvGrpSpPr>
        <p:grpSpPr>
          <a:xfrm>
            <a:off x="923105" y="1428370"/>
            <a:ext cx="10461154" cy="4400440"/>
            <a:chOff x="692346" y="1071304"/>
            <a:chExt cx="7846062" cy="3300413"/>
          </a:xfrm>
        </p:grpSpPr>
        <p:sp>
          <p:nvSpPr>
            <p:cNvPr id="286" name="Google Shape;286;g20c66e35138_0_0"/>
            <p:cNvSpPr/>
            <p:nvPr/>
          </p:nvSpPr>
          <p:spPr>
            <a:xfrm>
              <a:off x="5277408" y="3193114"/>
              <a:ext cx="3261000" cy="91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408F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rPr>
                <a:t>Learn more on your own time</a:t>
              </a: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7" name="Google Shape;287;g20c66e35138_0_0" descr="Graphical user interface, text&#10;&#10;Description automatically generated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346" y="1071304"/>
              <a:ext cx="4400550" cy="330041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69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F999-B656-D214-02A6-C1F26A4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thoughts, questions, and evaluation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A96D8-C87A-A5AC-C79D-1D19CCE8AFEC}"/>
              </a:ext>
            </a:extLst>
          </p:cNvPr>
          <p:cNvSpPr txBox="1"/>
          <p:nvPr/>
        </p:nvSpPr>
        <p:spPr>
          <a:xfrm>
            <a:off x="626533" y="1848172"/>
            <a:ext cx="856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https://bit.ly/rqi-lunch-and-learn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2BCD8E4-4CC7-20BB-DD2F-7061F4BCE4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5605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2879"/>
            <a:ext cx="10755087" cy="4479944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  <a:defRPr/>
            </a:pPr>
            <a:r>
              <a:rPr lang="en-US" dirty="0"/>
              <a:t>Introduction: Using primary sources with the QFT in the elementary classroom</a:t>
            </a:r>
          </a:p>
          <a:p>
            <a:pPr marL="514350" indent="-514350">
              <a:buAutoNum type="arabicParenR"/>
              <a:defRPr/>
            </a:pPr>
            <a:r>
              <a:rPr lang="en-US" dirty="0"/>
              <a:t>Primary Source-QFT Experience</a:t>
            </a:r>
          </a:p>
          <a:p>
            <a:pPr marL="514350" indent="-514350">
              <a:buAutoNum type="arabicParenR"/>
              <a:defRPr/>
            </a:pPr>
            <a:r>
              <a:rPr lang="en-US" dirty="0"/>
              <a:t>Demonstration: Finding primary sources at the Library of Congress</a:t>
            </a:r>
          </a:p>
          <a:p>
            <a:pPr marL="514350" indent="-514350">
              <a:buAutoNum type="arabicParenR"/>
              <a:defRPr/>
            </a:pPr>
            <a:r>
              <a:rPr lang="en-US" dirty="0"/>
              <a:t>Time to explore loc.gov and sharing ideas</a:t>
            </a:r>
          </a:p>
          <a:p>
            <a:pPr marL="514350" indent="-514350">
              <a:buAutoNum type="arabicParenR"/>
              <a:defRPr/>
            </a:pPr>
            <a:r>
              <a:rPr lang="en-US" dirty="0"/>
              <a:t>Tour of RQI Resources for further learning</a:t>
            </a:r>
          </a:p>
          <a:p>
            <a:pPr marL="514350" indent="-514350">
              <a:buAutoNum type="arabicParenR"/>
              <a:defRPr/>
            </a:pPr>
            <a:endParaRPr lang="en-US" sz="3200" dirty="0">
              <a:latin typeface="Rockwell" panose="02060603020205020403" pitchFamily="18" charset="0"/>
            </a:endParaRPr>
          </a:p>
          <a:p>
            <a:pPr marL="514350" indent="-514350">
              <a:buAutoNum type="arabicParenR"/>
              <a:defRPr/>
            </a:pPr>
            <a:endParaRPr lang="en-US" sz="3200" dirty="0">
              <a:latin typeface="Rockwell" panose="020606030202050204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14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11503-0917-08FB-A1E6-73F10378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0F1CA-ABCE-86FF-30F1-25626DB4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 you use primary sources with your students? Why or why not? </a:t>
            </a:r>
          </a:p>
          <a:p>
            <a:r>
              <a:rPr lang="en-US" sz="3200" dirty="0"/>
              <a:t>Have you ever used the QFT with primary sources? How might it be different from other uses? </a:t>
            </a:r>
          </a:p>
        </p:txBody>
      </p:sp>
      <p:pic>
        <p:nvPicPr>
          <p:cNvPr id="3" name="Picture 2" descr="A couple of face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0C68DBB-970F-426D-DEBD-0A7835746D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397" y="4159404"/>
            <a:ext cx="2466486" cy="21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Library of Congress: </a:t>
            </a:r>
            <a:r>
              <a:rPr lang="en-US" b="0" dirty="0" err="1"/>
              <a:t>loc.gov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63880" y="6379645"/>
            <a:ext cx="435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www.loc.gov</a:t>
            </a:r>
            <a:r>
              <a:rPr lang="en-US" dirty="0"/>
              <a:t>/item/2011646837/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79" y="6128104"/>
            <a:ext cx="435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www.loc.gov</a:t>
            </a:r>
            <a:r>
              <a:rPr lang="en-US" dirty="0"/>
              <a:t>/item/2007684215/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" y="1366439"/>
            <a:ext cx="6377940" cy="4251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300" y="2354581"/>
            <a:ext cx="6118860" cy="4209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38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11" y="164863"/>
            <a:ext cx="11145168" cy="1325563"/>
          </a:xfrm>
        </p:spPr>
        <p:txBody>
          <a:bodyPr>
            <a:normAutofit/>
          </a:bodyPr>
          <a:lstStyle/>
          <a:p>
            <a:r>
              <a:rPr lang="en-US" sz="4000" b="0" dirty="0"/>
              <a:t>Right Question Institute: </a:t>
            </a:r>
            <a:r>
              <a:rPr lang="en-US" sz="4000" b="0" dirty="0" err="1"/>
              <a:t>rightquestion.org</a:t>
            </a:r>
            <a:endParaRPr lang="en-US" sz="4000" b="0" dirty="0"/>
          </a:p>
        </p:txBody>
      </p:sp>
      <p:pic>
        <p:nvPicPr>
          <p:cNvPr id="3" name="Picture 6" descr="41LhkEaVA5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715" y="1651207"/>
            <a:ext cx="3559856" cy="446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12" y="1651207"/>
            <a:ext cx="6294741" cy="283231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8542273">
            <a:off x="5146084" y="2971525"/>
            <a:ext cx="1797804" cy="774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512" y="4890589"/>
            <a:ext cx="6211330" cy="1221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02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9C77-71E0-1C41-AF04-15F212CE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39" y="1488676"/>
            <a:ext cx="10054361" cy="3172224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30+ Years</a:t>
            </a:r>
            <a:br>
              <a:rPr lang="en-US" b="0" dirty="0">
                <a:solidFill>
                  <a:schemeClr val="tx1"/>
                </a:solidFill>
              </a:rPr>
            </a:b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1 deceptively simple skill: asking your own questions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7F2A53-E5D4-C849-8311-06FE85BF3C6C}"/>
              </a:ext>
            </a:extLst>
          </p:cNvPr>
          <p:cNvCxnSpPr/>
          <p:nvPr/>
        </p:nvCxnSpPr>
        <p:spPr>
          <a:xfrm>
            <a:off x="728523" y="5977988"/>
            <a:ext cx="106252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4820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ユーザー定義 2">
      <a:majorFont>
        <a:latin typeface="Rockwell"/>
        <a:ea typeface="MS Gothic"/>
        <a:cs typeface=""/>
      </a:majorFont>
      <a:minorFont>
        <a:latin typeface="Rockwell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41639</TotalTime>
  <Words>1763</Words>
  <Application>Microsoft Office PowerPoint</Application>
  <PresentationFormat>Widescreen</PresentationFormat>
  <Paragraphs>288</Paragraphs>
  <Slides>45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Century Gothic</vt:lpstr>
      <vt:lpstr>Noto Sans Symbols</vt:lpstr>
      <vt:lpstr>Rockwell</vt:lpstr>
      <vt:lpstr>verdana</vt:lpstr>
      <vt:lpstr>verdana</vt:lpstr>
      <vt:lpstr>Wingdings</vt:lpstr>
      <vt:lpstr>Office Theme</vt:lpstr>
      <vt:lpstr>1_Office Theme</vt:lpstr>
      <vt:lpstr>Lunch and Learn Incorporating Primary Sources into an Inquiry-Based Literacy Program for Early Learners</vt:lpstr>
      <vt:lpstr>Access RQI’s Free QFT Resources</vt:lpstr>
      <vt:lpstr>PowerPoint Presentation</vt:lpstr>
      <vt:lpstr>Link to Event Page for this session</vt:lpstr>
      <vt:lpstr>Today’s Agenda</vt:lpstr>
      <vt:lpstr>Discuss</vt:lpstr>
      <vt:lpstr>The Library of Congress: loc.gov</vt:lpstr>
      <vt:lpstr>Right Question Institute: rightquestion.org</vt:lpstr>
      <vt:lpstr>30+ Years  1 deceptively simple skill: asking your own questions</vt:lpstr>
      <vt:lpstr>PowerPoint Presentation</vt:lpstr>
      <vt:lpstr>A Question to Consider: Is This a Primary Source?</vt:lpstr>
      <vt:lpstr>Here’s what the Library of Congress would say</vt:lpstr>
      <vt:lpstr>Primary Source-QFT Experience</vt:lpstr>
      <vt:lpstr>Rules for Producing Questions</vt:lpstr>
      <vt:lpstr>Produce Questions</vt:lpstr>
      <vt:lpstr>Question Focus</vt:lpstr>
      <vt:lpstr>Question  Focus</vt:lpstr>
      <vt:lpstr>Categorize Questions: Closed/Open</vt:lpstr>
      <vt:lpstr>Discuss</vt:lpstr>
      <vt:lpstr>Discuss</vt:lpstr>
      <vt:lpstr>Improve Questions</vt:lpstr>
      <vt:lpstr>Prioritize Questions </vt:lpstr>
      <vt:lpstr>Pause: Let’s build some more context.</vt:lpstr>
      <vt:lpstr>More context building: related sources</vt:lpstr>
      <vt:lpstr>Related Sources</vt:lpstr>
      <vt:lpstr>Related Sources</vt:lpstr>
      <vt:lpstr>Related Sources</vt:lpstr>
      <vt:lpstr>Related Sources</vt:lpstr>
      <vt:lpstr>Add and Improve Questions</vt:lpstr>
      <vt:lpstr>Further Investigation</vt:lpstr>
      <vt:lpstr>Further Investigation</vt:lpstr>
      <vt:lpstr>Discuss</vt:lpstr>
      <vt:lpstr>Reflection</vt:lpstr>
      <vt:lpstr> </vt:lpstr>
      <vt:lpstr>The QFT, on one slide…</vt:lpstr>
      <vt:lpstr>What we did today</vt:lpstr>
      <vt:lpstr>PowerPoint Presentation</vt:lpstr>
      <vt:lpstr>Two ways to find primary sources:</vt:lpstr>
      <vt:lpstr>Browse pre-curated sets and collections</vt:lpstr>
      <vt:lpstr>Search</vt:lpstr>
      <vt:lpstr>One More Tip</vt:lpstr>
      <vt:lpstr>Exploring the loc.gov</vt:lpstr>
      <vt:lpstr>Share </vt:lpstr>
      <vt:lpstr>PowerPoint Presentation</vt:lpstr>
      <vt:lpstr>Final thoughts, questions, and evaluation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Danikqwa S. Rambert (Student)</dc:creator>
  <cp:lastModifiedBy>Katy Connolly</cp:lastModifiedBy>
  <cp:revision>837</cp:revision>
  <dcterms:created xsi:type="dcterms:W3CDTF">2018-05-15T14:29:45Z</dcterms:created>
  <dcterms:modified xsi:type="dcterms:W3CDTF">2024-07-23T17:52:22Z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F0EE2895-B8BF-42CB-A115-9FB4635F92F1</vt:lpwstr>
  </property>
  <property fmtid="{D5CDD505-2E9C-101B-9397-08002B2CF9AE}" pid="3" name="ArticulatePath">
    <vt:lpwstr>6.21.21 TPS Miss Intro</vt:lpwstr>
  </property>
</Properties>
</file>