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9144000" cy="5143500" type="screen16x9"/>
  <p:notesSz cx="6858000" cy="9144000"/>
  <p:embeddedFontLst>
    <p:embeddedFont>
      <p:font typeface="Arial Black" panose="020B0A04020102020204" pitchFamily="34" charset="0"/>
      <p:regular r:id="rId45"/>
      <p:bold r:id="rId46"/>
    </p:embeddedFont>
    <p:embeddedFont>
      <p:font typeface="Century Gothic" panose="020B0502020202020204" pitchFamily="34" charset="0"/>
      <p:regular r:id="rId47"/>
      <p:bold r:id="rId48"/>
      <p:italic r:id="rId49"/>
      <p:boldItalic r:id="rId50"/>
    </p:embeddedFont>
    <p:embeddedFont>
      <p:font typeface="EB Garamond" panose="00000500000000000000" pitchFamily="2" charset="0"/>
      <p:regular r:id="rId51"/>
      <p:bold r:id="rId52"/>
      <p:italic r:id="rId53"/>
      <p:boldItalic r:id="rId54"/>
    </p:embeddedFont>
    <p:embeddedFont>
      <p:font typeface="Rockwell" panose="02060603020205020403" pitchFamily="18" charset="0"/>
      <p:regular r:id="rId55"/>
      <p:bold r:id="rId56"/>
      <p:italic r:id="rId57"/>
      <p:boldItalic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9" roundtripDataSignature="AMtx7mhApm4dWCFFhTtB+3a9rDsmr1Z45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5628F72-D6C1-4E42-B9A4-EA28B9F1DCB6}">
  <a:tblStyle styleId="{75628F72-D6C1-4E42-B9A4-EA28B9F1DCB6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874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font" Target="fonts/font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59" Type="http://customschemas.google.com/relationships/presentationmetadata" Target="meta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0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Mo says hello</a:t>
            </a:r>
            <a:endParaRPr/>
          </a:p>
        </p:txBody>
      </p:sp>
      <p:sp>
        <p:nvSpPr>
          <p:cNvPr id="57" name="Google Shape;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katy</a:t>
            </a:r>
            <a:endParaRPr/>
          </a:p>
        </p:txBody>
      </p:sp>
      <p:sp>
        <p:nvSpPr>
          <p:cNvPr id="136" name="Google Shape;13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Mo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John Hattie</a:t>
            </a:r>
            <a:endParaRPr/>
          </a:p>
        </p:txBody>
      </p:sp>
      <p:sp>
        <p:nvSpPr>
          <p:cNvPr id="153" name="Google Shape;15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Mo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from one of our Indiana high school physics students</a:t>
            </a:r>
            <a:endParaRPr/>
          </a:p>
        </p:txBody>
      </p:sp>
      <p:sp>
        <p:nvSpPr>
          <p:cNvPr id="164" name="Google Shape;16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Mo</a:t>
            </a:r>
            <a:endParaRPr/>
          </a:p>
        </p:txBody>
      </p:sp>
      <p:sp>
        <p:nvSpPr>
          <p:cNvPr id="174" name="Google Shape;17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Mo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this will be done individually on pieces of paper, or on a handout that Mo will make, can put the QR code on there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“now you are putting on your student hat”</a:t>
            </a:r>
            <a:endParaRPr/>
          </a:p>
        </p:txBody>
      </p:sp>
      <p:sp>
        <p:nvSpPr>
          <p:cNvPr id="183" name="Google Shape;18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Mo</a:t>
            </a:r>
            <a:endParaRPr/>
          </a:p>
        </p:txBody>
      </p:sp>
      <p:sp>
        <p:nvSpPr>
          <p:cNvPr id="194" name="Google Shape;19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Mo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sample, you should have a list of questions</a:t>
            </a:r>
            <a:endParaRPr/>
          </a:p>
        </p:txBody>
      </p:sp>
      <p:sp>
        <p:nvSpPr>
          <p:cNvPr id="205" name="Google Shape;20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Katy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there are many different ways to categorize questions</a:t>
            </a:r>
            <a:endParaRPr/>
          </a:p>
        </p:txBody>
      </p:sp>
      <p:sp>
        <p:nvSpPr>
          <p:cNvPr id="213" name="Google Shape;21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Katy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have audience share out, or do peer share</a:t>
            </a:r>
            <a:endParaRPr/>
          </a:p>
        </p:txBody>
      </p:sp>
      <p:sp>
        <p:nvSpPr>
          <p:cNvPr id="226" name="Google Shape;22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Katy</a:t>
            </a:r>
            <a:endParaRPr/>
          </a:p>
        </p:txBody>
      </p:sp>
      <p:sp>
        <p:nvSpPr>
          <p:cNvPr id="236" name="Google Shape;23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Mo introduce yourself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Katy introduce yourself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show of hands, what subject: life science vs. physical science, high school vs. middle school</a:t>
            </a:r>
            <a:endParaRPr/>
          </a:p>
        </p:txBody>
      </p:sp>
      <p:sp>
        <p:nvSpPr>
          <p:cNvPr id="71" name="Google Shape;7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Mo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0" name="Google Shape;25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2" name="Google Shape;262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Mo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9" name="Google Shape;269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Mo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Create a T-Chart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Mo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4" name="Google Shape;284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Katy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think about it for a moment, turn and share with a neighbor, and then maybe get 1-2 people to share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4" name="Google Shape;294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Katy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1" name="Google Shape;301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Katy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9" name="Google Shape;329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Mo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4" name="Google Shape;334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Mo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5" name="Google Shape;345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Mo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Katy</a:t>
            </a:r>
            <a:endParaRPr/>
          </a:p>
        </p:txBody>
      </p:sp>
      <p:sp>
        <p:nvSpPr>
          <p:cNvPr id="81" name="Google Shape;8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0" name="Google Shape;350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Mo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9" name="Google Shape;359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Mo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8" name="Google Shape;368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Mo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3" name="Google Shape;373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Mo</a:t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3" name="Google Shape;38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Mo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8" name="Google Shape;388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Mo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9" name="Google Shape;399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solidFill>
                  <a:schemeClr val="dk1"/>
                </a:solidFill>
              </a:rPr>
              <a:t>Mo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solidFill>
                  <a:schemeClr val="dk1"/>
                </a:solidFill>
              </a:rPr>
              <a:t>think and jot down some ideas on the handout, report out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get a diversity of volunteers across grades and subjects 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6" name="Google Shape;406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katy show the site, how to register</a:t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5" name="Google Shape;415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Katy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Mo will share that she did a book study with her team</a:t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5" name="Google Shape;425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Mo</a:t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4" name="Google Shape;434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1" name="Google Shape;441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30f721d52e4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Katy</a:t>
            </a:r>
            <a:endParaRPr/>
          </a:p>
        </p:txBody>
      </p:sp>
      <p:sp>
        <p:nvSpPr>
          <p:cNvPr id="446" name="Google Shape;446;g30f721d52e4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Mo</a:t>
            </a:r>
            <a:endParaRPr/>
          </a:p>
        </p:txBody>
      </p:sp>
      <p:sp>
        <p:nvSpPr>
          <p:cNvPr id="93" name="Google Shape;9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Katy</a:t>
            </a:r>
            <a:endParaRPr/>
          </a:p>
        </p:txBody>
      </p:sp>
      <p:sp>
        <p:nvSpPr>
          <p:cNvPr id="99" name="Google Shape;9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katy</a:t>
            </a:r>
            <a:endParaRPr/>
          </a:p>
        </p:txBody>
      </p:sp>
      <p:sp>
        <p:nvSpPr>
          <p:cNvPr id="107" name="Google Shape;10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katy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kristi found this</a:t>
            </a:r>
            <a:endParaRPr/>
          </a:p>
        </p:txBody>
      </p:sp>
      <p:sp>
        <p:nvSpPr>
          <p:cNvPr id="119" name="Google Shape;11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katy</a:t>
            </a:r>
            <a:endParaRPr/>
          </a:p>
        </p:txBody>
      </p:sp>
      <p:sp>
        <p:nvSpPr>
          <p:cNvPr id="125" name="Google Shape;12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6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B00E"/>
              </a:buClr>
              <a:buSzPts val="4500"/>
              <a:buFont typeface="Arial Black"/>
              <a:buNone/>
              <a:defRPr sz="4500">
                <a:solidFill>
                  <a:srgbClr val="FFC70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46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B00E"/>
              </a:buClr>
              <a:buSzPts val="2400"/>
              <a:buFont typeface="Arial Black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5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44" name="Google Shape;44;p55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B00E"/>
              </a:buClr>
              <a:buSzPts val="2400"/>
              <a:buFont typeface="Arial Black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6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48" name="Google Shape;48;p56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B00E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7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8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B00E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58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B00E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rgbClr val="EFDA9B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8"/>
          <p:cNvSpPr txBox="1">
            <a:spLocks noGrp="1"/>
          </p:cNvSpPr>
          <p:nvPr>
            <p:ph type="title"/>
          </p:nvPr>
        </p:nvSpPr>
        <p:spPr>
          <a:xfrm>
            <a:off x="311675" y="798600"/>
            <a:ext cx="6247800" cy="35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9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EB Garamond"/>
              <a:buNone/>
              <a:defRPr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49"/>
          <p:cNvSpPr txBox="1">
            <a:spLocks noGrp="1"/>
          </p:cNvSpPr>
          <p:nvPr>
            <p:ph type="body" idx="1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441"/>
              </a:buClr>
              <a:buSzPts val="1100"/>
              <a:buFont typeface="Arial"/>
              <a:buChar char="○"/>
              <a:defRPr>
                <a:solidFill>
                  <a:srgbClr val="00144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984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441"/>
              </a:buClr>
              <a:buSzPts val="1100"/>
              <a:buFont typeface="Arial"/>
              <a:buChar char="■"/>
              <a:defRPr>
                <a:solidFill>
                  <a:srgbClr val="00144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984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441"/>
              </a:buClr>
              <a:buSzPts val="1100"/>
              <a:buFont typeface="Arial"/>
              <a:buChar char="●"/>
              <a:defRPr>
                <a:solidFill>
                  <a:srgbClr val="00144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984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441"/>
              </a:buClr>
              <a:buSzPts val="1100"/>
              <a:buFont typeface="Arial"/>
              <a:buChar char="○"/>
              <a:defRPr>
                <a:solidFill>
                  <a:srgbClr val="00144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2984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441"/>
              </a:buClr>
              <a:buSzPts val="1100"/>
              <a:buFont typeface="Arial"/>
              <a:buChar char="■"/>
              <a:defRPr>
                <a:solidFill>
                  <a:srgbClr val="00144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lvl="6" indent="-2984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441"/>
              </a:buClr>
              <a:buSzPts val="1100"/>
              <a:buFont typeface="Arial"/>
              <a:buChar char="●"/>
              <a:defRPr>
                <a:solidFill>
                  <a:srgbClr val="00144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lvl="7" indent="-2984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441"/>
              </a:buClr>
              <a:buSzPts val="1100"/>
              <a:buFont typeface="Arial"/>
              <a:buChar char="○"/>
              <a:defRPr>
                <a:solidFill>
                  <a:srgbClr val="00144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lvl="8" indent="-2984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441"/>
              </a:buClr>
              <a:buSzPts val="1100"/>
              <a:buFont typeface="Arial"/>
              <a:buChar char="■"/>
              <a:defRPr>
                <a:solidFill>
                  <a:srgbClr val="00144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Google Shape;24;p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B00E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B00E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51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3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B00E"/>
              </a:buClr>
              <a:buSzPts val="4500"/>
              <a:buFont typeface="Arial Black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3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4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B00E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4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38" name="Google Shape;38;p54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54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0" name="Google Shape;40;p54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5"/>
          <p:cNvSpPr/>
          <p:nvPr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rgbClr val="3F097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7;p4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B00E"/>
              </a:buClr>
              <a:buSzPts val="3300"/>
              <a:buFont typeface="Arial Black"/>
              <a:buNone/>
              <a:defRPr sz="3300" b="0" i="0" u="none" strike="noStrike" cap="none">
                <a:solidFill>
                  <a:srgbClr val="FFB00E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4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45"/>
          <p:cNvSpPr/>
          <p:nvPr/>
        </p:nvSpPr>
        <p:spPr>
          <a:xfrm>
            <a:off x="0" y="4805750"/>
            <a:ext cx="9144000" cy="337750"/>
          </a:xfrm>
          <a:prstGeom prst="rect">
            <a:avLst/>
          </a:prstGeom>
          <a:solidFill>
            <a:srgbClr val="0B23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45"/>
          <p:cNvSpPr/>
          <p:nvPr/>
        </p:nvSpPr>
        <p:spPr>
          <a:xfrm flipH="1">
            <a:off x="6721231" y="3736060"/>
            <a:ext cx="2422769" cy="1407440"/>
          </a:xfrm>
          <a:prstGeom prst="rtTriangle">
            <a:avLst/>
          </a:prstGeom>
          <a:solidFill>
            <a:srgbClr val="FFB0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Google Shape;11;p45" descr="A blue and black logo&#10;&#10;Description automatically generated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7772639" y="4524801"/>
            <a:ext cx="1207238" cy="44567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45"/>
          <p:cNvSpPr txBox="1"/>
          <p:nvPr/>
        </p:nvSpPr>
        <p:spPr>
          <a:xfrm>
            <a:off x="179754" y="4859209"/>
            <a:ext cx="4486031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NSTA 2024  |  NEW ORLEANS  |  NOVEMBER 7, 2024</a:t>
            </a: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padlet.com/morsek4/ap-chemistry-qft-3bsxc9x6knrksyhy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oom.com/share/857b784de6ad4dff917a589ea1d21479?sid=dd62f318-1ea9-4f34-b006-f881b4bf9f55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rightquestion.org/resources/lesson-planning-workbook/" TargetMode="External"/><Relationship Id="rId3" Type="http://schemas.openxmlformats.org/officeDocument/2006/relationships/hyperlink" Target="https://rightquestion.org/resources/using-the-question-formulation-technique-in-ap-science/" TargetMode="External"/><Relationship Id="rId7" Type="http://schemas.openxmlformats.org/officeDocument/2006/relationships/hyperlink" Target="https://rightquestion.org/education/resources/#section-6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rightquestion.org/resources/high-school-science/" TargetMode="External"/><Relationship Id="rId11" Type="http://schemas.openxmlformats.org/officeDocument/2006/relationships/image" Target="../media/image38.png"/><Relationship Id="rId5" Type="http://schemas.openxmlformats.org/officeDocument/2006/relationships/hyperlink" Target="https://rightquestion.org/resources/steps-of-the-question-formulation-technique-qft-video-guide/" TargetMode="External"/><Relationship Id="rId10" Type="http://schemas.openxmlformats.org/officeDocument/2006/relationships/hyperlink" Target="https://docs.google.com/presentation/d/1KH9tAaZqhTnZ13zmnb3Qwj6FH7ZgH7bH/edit#slide=id.p1" TargetMode="External"/><Relationship Id="rId4" Type="http://schemas.openxmlformats.org/officeDocument/2006/relationships/hyperlink" Target="https://rightquestion.org/education/resources/" TargetMode="External"/><Relationship Id="rId9" Type="http://schemas.openxmlformats.org/officeDocument/2006/relationships/hyperlink" Target="https://rightquestion.org/resources/lesson-snapshot-qft-primary-sources-in-a-10th-grade-science-class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rightquestion.org/resources/make-just-one-change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png"/><Relationship Id="rId4" Type="http://schemas.openxmlformats.org/officeDocument/2006/relationships/image" Target="../media/image39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"/>
          <p:cNvPicPr preferRelativeResize="0"/>
          <p:nvPr/>
        </p:nvPicPr>
        <p:blipFill rotWithShape="1">
          <a:blip r:embed="rId3">
            <a:alphaModFix/>
          </a:blip>
          <a:srcRect l="12" r="13"/>
          <a:stretch/>
        </p:blipFill>
        <p:spPr>
          <a:xfrm>
            <a:off x="-4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"/>
          <p:cNvSpPr/>
          <p:nvPr/>
        </p:nvSpPr>
        <p:spPr>
          <a:xfrm>
            <a:off x="0" y="4200"/>
            <a:ext cx="9144000" cy="5135100"/>
          </a:xfrm>
          <a:prstGeom prst="rect">
            <a:avLst/>
          </a:prstGeom>
          <a:solidFill>
            <a:srgbClr val="3F0979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1"/>
          <p:cNvSpPr/>
          <p:nvPr/>
        </p:nvSpPr>
        <p:spPr>
          <a:xfrm>
            <a:off x="-3" y="4293220"/>
            <a:ext cx="9144000" cy="850280"/>
          </a:xfrm>
          <a:prstGeom prst="rect">
            <a:avLst/>
          </a:prstGeom>
          <a:solidFill>
            <a:srgbClr val="0B23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1"/>
          <p:cNvSpPr txBox="1"/>
          <p:nvPr/>
        </p:nvSpPr>
        <p:spPr>
          <a:xfrm>
            <a:off x="283137" y="253030"/>
            <a:ext cx="4121595" cy="1472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41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B00E"/>
                </a:solidFill>
                <a:latin typeface="Arial Black"/>
                <a:ea typeface="Arial Black"/>
                <a:cs typeface="Arial Black"/>
                <a:sym typeface="Arial Black"/>
              </a:rPr>
              <a:t>Encourage Curiosity, Spark Inquiry: </a:t>
            </a:r>
            <a:endParaRPr sz="2400" b="0" i="0" u="none" strike="noStrike" cap="none">
              <a:solidFill>
                <a:srgbClr val="FFB00E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Teach Students to Ask Their Own Questions</a:t>
            </a:r>
            <a:endParaRPr sz="2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1"/>
          <p:cNvSpPr txBox="1"/>
          <p:nvPr/>
        </p:nvSpPr>
        <p:spPr>
          <a:xfrm>
            <a:off x="347815" y="1873411"/>
            <a:ext cx="64212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NSTA  National Conference  |  New Orleans </a:t>
            </a:r>
            <a:r>
              <a:rPr lang="en-US"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| </a:t>
            </a:r>
            <a:r>
              <a:rPr lang="en-US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November 7, 2024</a:t>
            </a:r>
            <a:endParaRPr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" name="Google Shape;64;p1"/>
          <p:cNvPicPr preferRelativeResize="0"/>
          <p:nvPr/>
        </p:nvPicPr>
        <p:blipFill rotWithShape="1">
          <a:blip r:embed="rId4">
            <a:alphaModFix/>
          </a:blip>
          <a:srcRect t="80431" r="47864"/>
          <a:stretch/>
        </p:blipFill>
        <p:spPr>
          <a:xfrm>
            <a:off x="3488706" y="4337824"/>
            <a:ext cx="3841601" cy="805675"/>
          </a:xfrm>
          <a:prstGeom prst="rect">
            <a:avLst/>
          </a:prstGeom>
          <a:solidFill>
            <a:srgbClr val="323F4F"/>
          </a:solidFill>
          <a:ln>
            <a:noFill/>
          </a:ln>
        </p:spPr>
      </p:pic>
      <p:pic>
        <p:nvPicPr>
          <p:cNvPr id="65" name="Google Shape;65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08758" y="4588735"/>
            <a:ext cx="1418855" cy="283724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"/>
          <p:cNvSpPr/>
          <p:nvPr/>
        </p:nvSpPr>
        <p:spPr>
          <a:xfrm>
            <a:off x="-2" y="2834640"/>
            <a:ext cx="3915297" cy="2308860"/>
          </a:xfrm>
          <a:prstGeom prst="rtTriangle">
            <a:avLst/>
          </a:prstGeom>
          <a:solidFill>
            <a:srgbClr val="3F097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60"/>
              <a:buFont typeface="Arial"/>
              <a:buNone/>
            </a:pPr>
            <a:endParaRPr sz="216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1"/>
          <p:cNvSpPr txBox="1"/>
          <p:nvPr/>
        </p:nvSpPr>
        <p:spPr>
          <a:xfrm>
            <a:off x="283137" y="4018947"/>
            <a:ext cx="2524800" cy="8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FFB00E"/>
                </a:solidFill>
                <a:latin typeface="Arial"/>
                <a:ea typeface="Arial"/>
                <a:cs typeface="Arial"/>
                <a:sym typeface="Arial"/>
              </a:rPr>
              <a:t>Speakers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Maureen McGrail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Katy Connolly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" name="Google Shape;68;p1" descr="A blue and black logo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69015" y="270940"/>
            <a:ext cx="1945393" cy="718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"/>
          <p:cNvSpPr/>
          <p:nvPr/>
        </p:nvSpPr>
        <p:spPr>
          <a:xfrm>
            <a:off x="4756794" y="1248340"/>
            <a:ext cx="3076938" cy="2996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1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B00E"/>
              </a:buClr>
              <a:buSzPct val="60606"/>
              <a:buNone/>
            </a:pPr>
            <a:r>
              <a:rPr lang="en-US"/>
              <a:t>Why spend time on teaching question formulation?</a:t>
            </a:r>
            <a:endParaRPr/>
          </a:p>
        </p:txBody>
      </p:sp>
      <p:sp>
        <p:nvSpPr>
          <p:cNvPr id="140" name="Google Shape;140;p10"/>
          <p:cNvSpPr txBox="1"/>
          <p:nvPr/>
        </p:nvSpPr>
        <p:spPr>
          <a:xfrm>
            <a:off x="763412" y="1300905"/>
            <a:ext cx="2074574" cy="37177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FFB00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RESEARCH &amp; EVIDENCE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10"/>
          <p:cNvSpPr txBox="1"/>
          <p:nvPr/>
        </p:nvSpPr>
        <p:spPr>
          <a:xfrm>
            <a:off x="763393" y="2167795"/>
            <a:ext cx="3958800" cy="20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B00E"/>
              </a:buClr>
              <a:buSzPts val="1800"/>
              <a:buFont typeface="Arial Black"/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Research shows…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2" name="Google Shape;142;p10"/>
          <p:cNvGrpSpPr/>
          <p:nvPr/>
        </p:nvGrpSpPr>
        <p:grpSpPr>
          <a:xfrm>
            <a:off x="5066527" y="1913839"/>
            <a:ext cx="2457472" cy="2204792"/>
            <a:chOff x="4358050" y="648599"/>
            <a:chExt cx="4682365" cy="3946414"/>
          </a:xfrm>
        </p:grpSpPr>
        <p:pic>
          <p:nvPicPr>
            <p:cNvPr id="143" name="Google Shape;143;p10"/>
            <p:cNvPicPr preferRelativeResize="0"/>
            <p:nvPr/>
          </p:nvPicPr>
          <p:blipFill rotWithShape="1">
            <a:blip r:embed="rId3">
              <a:alphaModFix/>
            </a:blip>
            <a:srcRect l="24998" r="51756"/>
            <a:stretch/>
          </p:blipFill>
          <p:spPr>
            <a:xfrm>
              <a:off x="5158475" y="659612"/>
              <a:ext cx="1626202" cy="3935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4" name="Google Shape;144;p10"/>
            <p:cNvPicPr preferRelativeResize="0"/>
            <p:nvPr/>
          </p:nvPicPr>
          <p:blipFill rotWithShape="1">
            <a:blip r:embed="rId3">
              <a:alphaModFix/>
            </a:blip>
            <a:srcRect l="50697" r="29752"/>
            <a:stretch/>
          </p:blipFill>
          <p:spPr>
            <a:xfrm>
              <a:off x="7672650" y="648599"/>
              <a:ext cx="1367765" cy="3935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5" name="Google Shape;145;p1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358050" y="3202109"/>
              <a:ext cx="917800" cy="12023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" name="Google Shape;146;p10"/>
            <p:cNvPicPr preferRelativeResize="0"/>
            <p:nvPr/>
          </p:nvPicPr>
          <p:blipFill rotWithShape="1">
            <a:blip r:embed="rId3">
              <a:alphaModFix/>
            </a:blip>
            <a:srcRect l="25000" r="71476"/>
            <a:stretch/>
          </p:blipFill>
          <p:spPr>
            <a:xfrm>
              <a:off x="7519750" y="678062"/>
              <a:ext cx="244776" cy="38764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7" name="Google Shape;147;p1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966825" y="2263320"/>
              <a:ext cx="797700" cy="214118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8" name="Google Shape;148;p10"/>
          <p:cNvSpPr txBox="1"/>
          <p:nvPr/>
        </p:nvSpPr>
        <p:spPr>
          <a:xfrm>
            <a:off x="4815052" y="1287554"/>
            <a:ext cx="2677230" cy="54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Question asking may decline</a:t>
            </a:r>
            <a:endParaRPr sz="1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9" name="Google Shape;149;p10"/>
          <p:cNvPicPr preferRelativeResize="0"/>
          <p:nvPr/>
        </p:nvPicPr>
        <p:blipFill rotWithShape="1">
          <a:blip r:embed="rId6">
            <a:alphaModFix/>
          </a:blip>
          <a:srcRect l="28167" t="-5380" r="27764" b="5379"/>
          <a:stretch/>
        </p:blipFill>
        <p:spPr>
          <a:xfrm>
            <a:off x="7352633" y="1297745"/>
            <a:ext cx="341450" cy="735326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0"/>
          <p:cNvSpPr txBox="1"/>
          <p:nvPr/>
        </p:nvSpPr>
        <p:spPr>
          <a:xfrm>
            <a:off x="4756794" y="4346628"/>
            <a:ext cx="3296723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entury Gothic"/>
              <a:buNone/>
            </a:pPr>
            <a:r>
              <a:rPr lang="en-US"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Tizard, B., Hughes, M., Carmichael, H., &amp; Pinkerton, G. (1983).</a:t>
            </a: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entury Gothic"/>
              <a:buNone/>
            </a:pPr>
            <a:r>
              <a:rPr lang="en-US"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Pearson, J.C. &amp; West, R. (2009) </a:t>
            </a: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1"/>
          <p:cNvSpPr/>
          <p:nvPr/>
        </p:nvSpPr>
        <p:spPr>
          <a:xfrm>
            <a:off x="4549696" y="1527715"/>
            <a:ext cx="4070195" cy="674652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1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B00E"/>
              </a:buClr>
              <a:buSzPct val="60606"/>
              <a:buNone/>
            </a:pPr>
            <a:r>
              <a:rPr lang="en-US"/>
              <a:t>Why spend time on teaching question formulation?</a:t>
            </a:r>
            <a:endParaRPr/>
          </a:p>
        </p:txBody>
      </p:sp>
      <p:sp>
        <p:nvSpPr>
          <p:cNvPr id="157" name="Google Shape;157;p11"/>
          <p:cNvSpPr txBox="1"/>
          <p:nvPr/>
        </p:nvSpPr>
        <p:spPr>
          <a:xfrm>
            <a:off x="763412" y="1300905"/>
            <a:ext cx="2074574" cy="37177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FFB00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RESEARCH &amp; EVIDENCE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11"/>
          <p:cNvSpPr txBox="1"/>
          <p:nvPr/>
        </p:nvSpPr>
        <p:spPr>
          <a:xfrm>
            <a:off x="4593034" y="2316190"/>
            <a:ext cx="3958800" cy="2215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One of the </a:t>
            </a:r>
            <a:r>
              <a:rPr lang="en-US"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most effective </a:t>
            </a:r>
            <a: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metacognitive strategies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Improved rate of learning by nearly </a:t>
            </a:r>
            <a:r>
              <a:rPr lang="en-US"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50%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—John Hattie</a:t>
            </a: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11"/>
          <p:cNvSpPr txBox="1"/>
          <p:nvPr/>
        </p:nvSpPr>
        <p:spPr>
          <a:xfrm>
            <a:off x="4593034" y="1614790"/>
            <a:ext cx="4180500" cy="54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Question asking is beneficial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0" name="Google Shape;160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7352" y="1614790"/>
            <a:ext cx="460675" cy="468282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1"/>
          <p:cNvSpPr txBox="1"/>
          <p:nvPr/>
        </p:nvSpPr>
        <p:spPr>
          <a:xfrm>
            <a:off x="652043" y="2130995"/>
            <a:ext cx="3958800" cy="2077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B00E"/>
              </a:buClr>
              <a:buSzPts val="1800"/>
              <a:buFont typeface="Arial Black"/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Research shows…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B00E"/>
              </a:buClr>
              <a:buSzPct val="60606"/>
              <a:buNone/>
            </a:pPr>
            <a:r>
              <a:rPr lang="en-US"/>
              <a:t>Why spend time on teaching question formulation?</a:t>
            </a:r>
            <a:endParaRPr/>
          </a:p>
        </p:txBody>
      </p:sp>
      <p:sp>
        <p:nvSpPr>
          <p:cNvPr id="167" name="Google Shape;167;p12"/>
          <p:cNvSpPr txBox="1"/>
          <p:nvPr/>
        </p:nvSpPr>
        <p:spPr>
          <a:xfrm>
            <a:off x="763412" y="1300905"/>
            <a:ext cx="2074574" cy="37177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FFB00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RESEARCH &amp; EVIDENCE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12"/>
          <p:cNvSpPr txBox="1"/>
          <p:nvPr/>
        </p:nvSpPr>
        <p:spPr>
          <a:xfrm>
            <a:off x="4593034" y="1614790"/>
            <a:ext cx="4180500" cy="54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AP-TIP High school student:</a:t>
            </a: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9" name="Google Shape;169;p12"/>
          <p:cNvPicPr preferRelativeResize="0"/>
          <p:nvPr/>
        </p:nvPicPr>
        <p:blipFill rotWithShape="1">
          <a:blip r:embed="rId3">
            <a:alphaModFix/>
          </a:blip>
          <a:srcRect t="26674" b="43269"/>
          <a:stretch/>
        </p:blipFill>
        <p:spPr>
          <a:xfrm>
            <a:off x="4772523" y="2114550"/>
            <a:ext cx="3324741" cy="2137386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12"/>
          <p:cNvSpPr/>
          <p:nvPr/>
        </p:nvSpPr>
        <p:spPr>
          <a:xfrm>
            <a:off x="6136076" y="3024543"/>
            <a:ext cx="479100" cy="317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12"/>
          <p:cNvSpPr txBox="1"/>
          <p:nvPr/>
        </p:nvSpPr>
        <p:spPr>
          <a:xfrm>
            <a:off x="652043" y="2130995"/>
            <a:ext cx="3958800" cy="2077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B00E"/>
              </a:buClr>
              <a:buSzPts val="1800"/>
              <a:buFont typeface="Arial Black"/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Students say…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3"/>
          <p:cNvSpPr txBox="1"/>
          <p:nvPr/>
        </p:nvSpPr>
        <p:spPr>
          <a:xfrm>
            <a:off x="813723" y="2628759"/>
            <a:ext cx="2371027" cy="1796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B00E"/>
              </a:buClr>
              <a:buSzPts val="1800"/>
              <a:buFont typeface="Arial Black"/>
              <a:buNone/>
            </a:pPr>
            <a:r>
              <a:rPr lang="en-US" sz="2000" b="1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And yet, college students say…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B00E"/>
              </a:buClr>
              <a:buSzPts val="1800"/>
              <a:buNone/>
            </a:pPr>
            <a:r>
              <a:rPr lang="en-US"/>
              <a:t>Overview of the QFT</a:t>
            </a:r>
            <a:endParaRPr/>
          </a:p>
        </p:txBody>
      </p:sp>
      <p:sp>
        <p:nvSpPr>
          <p:cNvPr id="178" name="Google Shape;178;p13"/>
          <p:cNvSpPr txBox="1"/>
          <p:nvPr/>
        </p:nvSpPr>
        <p:spPr>
          <a:xfrm>
            <a:off x="763412" y="1061151"/>
            <a:ext cx="1182476" cy="37177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FFB00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EXPERIENCE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9" name="Google Shape;179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4117" y="1800033"/>
            <a:ext cx="3827302" cy="2599501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13"/>
          <p:cNvSpPr txBox="1"/>
          <p:nvPr/>
        </p:nvSpPr>
        <p:spPr>
          <a:xfrm>
            <a:off x="4846749" y="1922693"/>
            <a:ext cx="3728858" cy="2426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Individuals learn to:</a:t>
            </a: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500" marR="0" lvl="1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</a:pPr>
            <a:r>
              <a:rPr lang="en-US"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Produce</a:t>
            </a:r>
            <a:r>
              <a:rPr lang="en-US"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their own questions</a:t>
            </a:r>
            <a:endParaRPr sz="1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500" marR="0" lvl="1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</a:pPr>
            <a:r>
              <a:rPr lang="en-US"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Improve</a:t>
            </a:r>
            <a:r>
              <a:rPr lang="en-US"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their questions </a:t>
            </a:r>
            <a:endParaRPr sz="1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500" marR="0" lvl="1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</a:pPr>
            <a:r>
              <a:rPr lang="en-US"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Strategize</a:t>
            </a:r>
            <a:r>
              <a:rPr lang="en-US"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on how to use their questions</a:t>
            </a:r>
            <a:endParaRPr sz="1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500" marR="0" lvl="1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</a:pPr>
            <a:r>
              <a:rPr lang="en-US"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Reflect</a:t>
            </a:r>
            <a:r>
              <a:rPr lang="en-US"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on what they have learned and how they learned it</a:t>
            </a:r>
            <a:endParaRPr sz="1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5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4"/>
          <p:cNvSpPr txBox="1"/>
          <p:nvPr/>
        </p:nvSpPr>
        <p:spPr>
          <a:xfrm>
            <a:off x="475177" y="2053243"/>
            <a:ext cx="8424600" cy="242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 Rules</a:t>
            </a: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500" marR="0" lvl="1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AutoNum type="arabicPeriod"/>
            </a:pPr>
            <a:r>
              <a:rPr lang="en-US"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Ask as many questions as you can.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500" marR="0" lvl="1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AutoNum type="arabicPeriod"/>
            </a:pPr>
            <a:r>
              <a:rPr lang="en-US"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Do not stop to answer, judge, or discuss.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500" marR="0" lvl="1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AutoNum type="arabicPeriod"/>
            </a:pPr>
            <a:r>
              <a:rPr lang="en-US"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Write down every question exactly as stated. 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500" marR="0" lvl="1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AutoNum type="arabicPeriod"/>
            </a:pPr>
            <a:r>
              <a:rPr lang="en-US"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Change any statements into questions.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5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14"/>
          <p:cNvSpPr txBox="1"/>
          <p:nvPr/>
        </p:nvSpPr>
        <p:spPr>
          <a:xfrm>
            <a:off x="740023" y="1787468"/>
            <a:ext cx="4665921" cy="1796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B00E"/>
              </a:buClr>
              <a:buSzPts val="1800"/>
              <a:buFont typeface="Arial Black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1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B00E"/>
              </a:buClr>
              <a:buSzPts val="1800"/>
              <a:buNone/>
            </a:pPr>
            <a:r>
              <a:rPr lang="en-US"/>
              <a:t>Producing Questions</a:t>
            </a:r>
            <a:endParaRPr/>
          </a:p>
        </p:txBody>
      </p:sp>
      <p:sp>
        <p:nvSpPr>
          <p:cNvPr id="188" name="Google Shape;188;p14"/>
          <p:cNvSpPr txBox="1"/>
          <p:nvPr/>
        </p:nvSpPr>
        <p:spPr>
          <a:xfrm>
            <a:off x="763412" y="1061151"/>
            <a:ext cx="1182476" cy="37177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FFB00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EXPERIENCE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14"/>
          <p:cNvSpPr/>
          <p:nvPr/>
        </p:nvSpPr>
        <p:spPr>
          <a:xfrm>
            <a:off x="5525427" y="2419751"/>
            <a:ext cx="3009583" cy="1227300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FFB7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14"/>
          <p:cNvSpPr txBox="1"/>
          <p:nvPr/>
        </p:nvSpPr>
        <p:spPr>
          <a:xfrm>
            <a:off x="5739250" y="2571750"/>
            <a:ext cx="1977287" cy="7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Which rule is going to be the hardest for you to follow? </a:t>
            </a:r>
            <a:endParaRPr sz="1500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1" name="Google Shape;19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16537" y="2787125"/>
            <a:ext cx="671270" cy="43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5"/>
          <p:cNvSpPr txBox="1"/>
          <p:nvPr/>
        </p:nvSpPr>
        <p:spPr>
          <a:xfrm>
            <a:off x="813723" y="2628759"/>
            <a:ext cx="2371027" cy="1796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B00E"/>
              </a:buClr>
              <a:buSzPts val="1800"/>
              <a:buFont typeface="Arial Black"/>
              <a:buNone/>
            </a:pPr>
            <a:r>
              <a:rPr lang="en-US" sz="2000" b="1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And yet, college students say…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1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B00E"/>
              </a:buClr>
              <a:buSzPts val="1800"/>
              <a:buNone/>
            </a:pPr>
            <a:r>
              <a:rPr lang="en-US"/>
              <a:t>Question Focus:</a:t>
            </a:r>
            <a:endParaRPr/>
          </a:p>
        </p:txBody>
      </p:sp>
      <p:sp>
        <p:nvSpPr>
          <p:cNvPr id="198" name="Google Shape;198;p15"/>
          <p:cNvSpPr/>
          <p:nvPr/>
        </p:nvSpPr>
        <p:spPr>
          <a:xfrm>
            <a:off x="5141385" y="329916"/>
            <a:ext cx="3457800" cy="938100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FFB7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15"/>
          <p:cNvSpPr txBox="1"/>
          <p:nvPr/>
        </p:nvSpPr>
        <p:spPr>
          <a:xfrm>
            <a:off x="5275205" y="479066"/>
            <a:ext cx="1735500" cy="7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Now, ask away! </a:t>
            </a:r>
            <a:endParaRPr sz="1500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Follow the 4 rules.</a:t>
            </a:r>
            <a:endParaRPr sz="1500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0" name="Google Shape;200;p15"/>
          <p:cNvPicPr preferRelativeResize="0"/>
          <p:nvPr/>
        </p:nvPicPr>
        <p:blipFill rotWithShape="1">
          <a:blip r:embed="rId3">
            <a:alphaModFix/>
          </a:blip>
          <a:srcRect l="22411" t="4999" r="21600" b="10971"/>
          <a:stretch/>
        </p:blipFill>
        <p:spPr>
          <a:xfrm>
            <a:off x="6964521" y="397166"/>
            <a:ext cx="720507" cy="77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73869" y="404888"/>
            <a:ext cx="778601" cy="778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1101" y="1600200"/>
            <a:ext cx="6575918" cy="282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B00E"/>
              </a:buClr>
              <a:buSzPts val="1800"/>
              <a:buNone/>
            </a:pPr>
            <a:r>
              <a:rPr lang="en-US"/>
              <a:t>Question Focus:</a:t>
            </a:r>
            <a:endParaRPr/>
          </a:p>
        </p:txBody>
      </p:sp>
      <p:sp>
        <p:nvSpPr>
          <p:cNvPr id="208" name="Google Shape;208;p16"/>
          <p:cNvSpPr txBox="1"/>
          <p:nvPr/>
        </p:nvSpPr>
        <p:spPr>
          <a:xfrm>
            <a:off x="763412" y="1061151"/>
            <a:ext cx="1182476" cy="37177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FFB00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EXPERIENCE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9" name="Google Shape;209;p16"/>
          <p:cNvPicPr preferRelativeResize="0"/>
          <p:nvPr/>
        </p:nvPicPr>
        <p:blipFill rotWithShape="1">
          <a:blip r:embed="rId3">
            <a:alphaModFix/>
          </a:blip>
          <a:srcRect t="2023" b="2033"/>
          <a:stretch/>
        </p:blipFill>
        <p:spPr>
          <a:xfrm>
            <a:off x="763412" y="1708872"/>
            <a:ext cx="2500384" cy="2852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98808" y="2018372"/>
            <a:ext cx="3981780" cy="1770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7"/>
          <p:cNvSpPr txBox="1"/>
          <p:nvPr/>
        </p:nvSpPr>
        <p:spPr>
          <a:xfrm>
            <a:off x="4922792" y="1442959"/>
            <a:ext cx="3513106" cy="1372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</a:pPr>
            <a:r>
              <a:rPr lang="en-US"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Closed = </a:t>
            </a:r>
            <a:r>
              <a:rPr lang="en-US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can be answered by “yes”, “no”, or one word</a:t>
            </a:r>
            <a:endParaRPr sz="1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</a:pPr>
            <a:r>
              <a:rPr lang="en-US"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Open = </a:t>
            </a:r>
            <a:r>
              <a:rPr lang="en-US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require more explanation</a:t>
            </a: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5400" algn="l" rtl="0">
              <a:lnSpc>
                <a:spcPct val="90000"/>
              </a:lnSpc>
              <a:spcBef>
                <a:spcPts val="2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5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1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B00E"/>
              </a:buClr>
              <a:buSzPts val="1800"/>
              <a:buNone/>
            </a:pPr>
            <a:r>
              <a:rPr lang="en-US"/>
              <a:t>Improving Questions—</a:t>
            </a:r>
            <a:br>
              <a:rPr lang="en-US" sz="2200"/>
            </a:br>
            <a:r>
              <a:rPr lang="en-US" sz="2200"/>
              <a:t>Categorize by Open/Closed</a:t>
            </a:r>
            <a:endParaRPr/>
          </a:p>
        </p:txBody>
      </p:sp>
      <p:sp>
        <p:nvSpPr>
          <p:cNvPr id="217" name="Google Shape;217;p17"/>
          <p:cNvSpPr txBox="1"/>
          <p:nvPr/>
        </p:nvSpPr>
        <p:spPr>
          <a:xfrm>
            <a:off x="763412" y="1200539"/>
            <a:ext cx="1182476" cy="37177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FFB00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EXPERIENCE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8" name="Google Shape;218;p17"/>
          <p:cNvPicPr preferRelativeResize="0"/>
          <p:nvPr/>
        </p:nvPicPr>
        <p:blipFill rotWithShape="1">
          <a:blip r:embed="rId3">
            <a:alphaModFix/>
          </a:blip>
          <a:srcRect t="7212" b="7220"/>
          <a:stretch/>
        </p:blipFill>
        <p:spPr>
          <a:xfrm>
            <a:off x="763412" y="1708872"/>
            <a:ext cx="2500385" cy="28526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9" name="Google Shape;219;p17"/>
          <p:cNvGrpSpPr/>
          <p:nvPr/>
        </p:nvGrpSpPr>
        <p:grpSpPr>
          <a:xfrm>
            <a:off x="5218770" y="3005853"/>
            <a:ext cx="3122342" cy="938100"/>
            <a:chOff x="5218770" y="3321735"/>
            <a:chExt cx="3122342" cy="938100"/>
          </a:xfrm>
        </p:grpSpPr>
        <p:sp>
          <p:nvSpPr>
            <p:cNvPr id="220" name="Google Shape;220;p17"/>
            <p:cNvSpPr/>
            <p:nvPr/>
          </p:nvSpPr>
          <p:spPr>
            <a:xfrm>
              <a:off x="5218770" y="3321735"/>
              <a:ext cx="3122342" cy="938100"/>
            </a:xfrm>
            <a:prstGeom prst="rect">
              <a:avLst/>
            </a:prstGeom>
            <a:solidFill>
              <a:schemeClr val="lt1"/>
            </a:solidFill>
            <a:ln w="76200" cap="flat" cmpd="sng">
              <a:solidFill>
                <a:srgbClr val="FFB7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17"/>
            <p:cNvSpPr txBox="1"/>
            <p:nvPr/>
          </p:nvSpPr>
          <p:spPr>
            <a:xfrm>
              <a:off x="5312740" y="3465307"/>
              <a:ext cx="1969008" cy="70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en-US" sz="1500" b="0" i="1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Mark your questions with “O” or “C”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22" name="Google Shape;222;p17"/>
            <p:cNvPicPr preferRelativeResize="0"/>
            <p:nvPr/>
          </p:nvPicPr>
          <p:blipFill rotWithShape="1">
            <a:blip r:embed="rId4">
              <a:alphaModFix/>
            </a:blip>
            <a:srcRect l="26890" t="21494" r="23001" b="27157"/>
            <a:stretch/>
          </p:blipFill>
          <p:spPr>
            <a:xfrm>
              <a:off x="7267713" y="3612661"/>
              <a:ext cx="569234" cy="5626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3" name="Google Shape;223;p1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529938" y="3410327"/>
              <a:ext cx="633203" cy="61066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B00E"/>
              </a:buClr>
              <a:buSzPts val="1800"/>
              <a:buNone/>
            </a:pPr>
            <a:r>
              <a:rPr lang="en-US"/>
              <a:t>Improving Questions—                   </a:t>
            </a:r>
            <a:r>
              <a:rPr lang="en-US" sz="2200"/>
              <a:t>Advantages &amp; Disadvantages </a:t>
            </a:r>
            <a:endParaRPr/>
          </a:p>
        </p:txBody>
      </p:sp>
      <p:sp>
        <p:nvSpPr>
          <p:cNvPr id="229" name="Google Shape;229;p18"/>
          <p:cNvSpPr txBox="1"/>
          <p:nvPr/>
        </p:nvSpPr>
        <p:spPr>
          <a:xfrm>
            <a:off x="763412" y="1239571"/>
            <a:ext cx="1182476" cy="37177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FFB00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EXPERIENCE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18"/>
          <p:cNvSpPr/>
          <p:nvPr/>
        </p:nvSpPr>
        <p:spPr>
          <a:xfrm>
            <a:off x="4993950" y="2510024"/>
            <a:ext cx="3521400" cy="1377300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FFB7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18"/>
          <p:cNvSpPr txBox="1"/>
          <p:nvPr/>
        </p:nvSpPr>
        <p:spPr>
          <a:xfrm>
            <a:off x="5100600" y="2925974"/>
            <a:ext cx="3308100" cy="7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 advantages and disadvantages would you name?</a:t>
            </a:r>
            <a:endParaRPr sz="1600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32" name="Google Shape;232;p18"/>
          <p:cNvGraphicFramePr/>
          <p:nvPr/>
        </p:nvGraphicFramePr>
        <p:xfrm>
          <a:off x="763412" y="214661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{75628F72-D6C1-4E42-B9A4-EA28B9F1DCB6}</a:tableStyleId>
              </a:tblPr>
              <a:tblGrid>
                <a:gridCol w="846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7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0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06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chemeClr val="lt1"/>
                          </a:solidFill>
                        </a:rPr>
                        <a:t>Advantages</a:t>
                      </a:r>
                      <a:endParaRPr sz="1400" b="1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chemeClr val="lt1"/>
                          </a:solidFill>
                        </a:rPr>
                        <a:t>Disadvantages</a:t>
                      </a:r>
                      <a:endParaRPr sz="1400" b="1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6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/>
                        <a:t>Closed</a:t>
                      </a:r>
                      <a:endParaRPr sz="1400" b="1" u="none" strike="noStrike" cap="none"/>
                    </a:p>
                  </a:txBody>
                  <a:tcPr marL="91425" marR="91425" marT="91425" marB="91425" anchor="ctr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6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/>
                        <a:t>Open</a:t>
                      </a:r>
                      <a:endParaRPr sz="1400" b="1" u="none" strike="noStrike" cap="none"/>
                    </a:p>
                  </a:txBody>
                  <a:tcPr marL="91425" marR="91425" marT="91425" marB="91425" anchor="ctr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33" name="Google Shape;233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51324" y="2664899"/>
            <a:ext cx="782675" cy="51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4980413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B00E"/>
              </a:buClr>
              <a:buSzPct val="60606"/>
              <a:buNone/>
            </a:pPr>
            <a:r>
              <a:rPr lang="en-US"/>
              <a:t>Improving Questions—</a:t>
            </a:r>
            <a:r>
              <a:rPr lang="en-US" sz="2200"/>
              <a:t>Changing Questions </a:t>
            </a:r>
            <a:endParaRPr/>
          </a:p>
        </p:txBody>
      </p:sp>
      <p:sp>
        <p:nvSpPr>
          <p:cNvPr id="239" name="Google Shape;239;p19"/>
          <p:cNvSpPr txBox="1"/>
          <p:nvPr/>
        </p:nvSpPr>
        <p:spPr>
          <a:xfrm>
            <a:off x="763412" y="1357671"/>
            <a:ext cx="1182600" cy="3717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FFB00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EXPERIENCE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0" name="Google Shape;240;p19"/>
          <p:cNvPicPr preferRelativeResize="0"/>
          <p:nvPr/>
        </p:nvPicPr>
        <p:blipFill rotWithShape="1">
          <a:blip r:embed="rId3">
            <a:alphaModFix/>
          </a:blip>
          <a:srcRect t="2381" b="2371"/>
          <a:stretch/>
        </p:blipFill>
        <p:spPr>
          <a:xfrm>
            <a:off x="763412" y="1874291"/>
            <a:ext cx="2331051" cy="2692133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19"/>
          <p:cNvSpPr txBox="1"/>
          <p:nvPr/>
        </p:nvSpPr>
        <p:spPr>
          <a:xfrm>
            <a:off x="5982629" y="361974"/>
            <a:ext cx="1516566" cy="7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19"/>
          <p:cNvSpPr txBox="1"/>
          <p:nvPr/>
        </p:nvSpPr>
        <p:spPr>
          <a:xfrm>
            <a:off x="3863897" y="1791379"/>
            <a:ext cx="5280103" cy="1458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</a:pPr>
            <a:r>
              <a:rPr lang="en-US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Try turning one Closed question → Open</a:t>
            </a: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</a:pPr>
            <a:r>
              <a:rPr lang="en-US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And one Open → Closed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5400" algn="l" rtl="0">
              <a:lnSpc>
                <a:spcPct val="90000"/>
              </a:lnSpc>
              <a:spcBef>
                <a:spcPts val="2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5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3" name="Google Shape;243;p19"/>
          <p:cNvGrpSpPr/>
          <p:nvPr/>
        </p:nvGrpSpPr>
        <p:grpSpPr>
          <a:xfrm>
            <a:off x="4137102" y="3243608"/>
            <a:ext cx="3122342" cy="938100"/>
            <a:chOff x="5218770" y="3321735"/>
            <a:chExt cx="3122342" cy="938100"/>
          </a:xfrm>
        </p:grpSpPr>
        <p:sp>
          <p:nvSpPr>
            <p:cNvPr id="244" name="Google Shape;244;p19"/>
            <p:cNvSpPr/>
            <p:nvPr/>
          </p:nvSpPr>
          <p:spPr>
            <a:xfrm>
              <a:off x="5218770" y="3321735"/>
              <a:ext cx="3122342" cy="938100"/>
            </a:xfrm>
            <a:prstGeom prst="rect">
              <a:avLst/>
            </a:prstGeom>
            <a:solidFill>
              <a:schemeClr val="lt1"/>
            </a:solidFill>
            <a:ln w="76200" cap="flat" cmpd="sng">
              <a:solidFill>
                <a:srgbClr val="FFB7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19"/>
            <p:cNvSpPr txBox="1"/>
            <p:nvPr/>
          </p:nvSpPr>
          <p:spPr>
            <a:xfrm>
              <a:off x="5312740" y="3465307"/>
              <a:ext cx="1969008" cy="70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en-US" sz="1500" b="0" i="1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Add these as new questions to your list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46" name="Google Shape;246;p19"/>
            <p:cNvPicPr preferRelativeResize="0"/>
            <p:nvPr/>
          </p:nvPicPr>
          <p:blipFill rotWithShape="1">
            <a:blip r:embed="rId4">
              <a:alphaModFix/>
            </a:blip>
            <a:srcRect l="26890" t="21494" r="23001" b="27157"/>
            <a:stretch/>
          </p:blipFill>
          <p:spPr>
            <a:xfrm>
              <a:off x="7267713" y="3612661"/>
              <a:ext cx="569234" cy="5626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1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529938" y="3410327"/>
              <a:ext cx="633203" cy="61066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/>
          <p:cNvSpPr/>
          <p:nvPr/>
        </p:nvSpPr>
        <p:spPr>
          <a:xfrm>
            <a:off x="5486526" y="1368387"/>
            <a:ext cx="3552900" cy="22560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B00E"/>
              </a:buClr>
              <a:buSzPts val="1800"/>
              <a:buNone/>
            </a:pPr>
            <a:r>
              <a:rPr lang="en-US"/>
              <a:t>Introductions</a:t>
            </a:r>
            <a:endParaRPr/>
          </a:p>
        </p:txBody>
      </p:sp>
      <p:sp>
        <p:nvSpPr>
          <p:cNvPr id="75" name="Google Shape;75;p3"/>
          <p:cNvSpPr txBox="1">
            <a:spLocks noGrp="1"/>
          </p:cNvSpPr>
          <p:nvPr>
            <p:ph type="body" idx="1"/>
          </p:nvPr>
        </p:nvSpPr>
        <p:spPr>
          <a:xfrm>
            <a:off x="539434" y="1291156"/>
            <a:ext cx="39768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1700" b="1">
                <a:solidFill>
                  <a:schemeClr val="lt1"/>
                </a:solidFill>
              </a:rPr>
              <a:t>Maureen McGrail </a:t>
            </a:r>
            <a:endParaRPr>
              <a:solidFill>
                <a:schemeClr val="lt1"/>
              </a:solidFill>
            </a:endParaRPr>
          </a:p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1400" i="1">
                <a:solidFill>
                  <a:schemeClr val="lt1"/>
                </a:solidFill>
              </a:rPr>
              <a:t>Science Content Director</a:t>
            </a:r>
            <a:endParaRPr>
              <a:solidFill>
                <a:schemeClr val="lt1"/>
              </a:solidFill>
            </a:endParaRPr>
          </a:p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1400" i="1">
                <a:solidFill>
                  <a:schemeClr val="lt1"/>
                </a:solidFill>
              </a:rPr>
              <a:t>Educator/Engineer</a:t>
            </a:r>
            <a:endParaRPr>
              <a:solidFill>
                <a:schemeClr val="lt1"/>
              </a:solidFill>
            </a:endParaRPr>
          </a:p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700">
              <a:solidFill>
                <a:schemeClr val="lt1"/>
              </a:solidFill>
            </a:endParaRPr>
          </a:p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1700" b="1">
                <a:solidFill>
                  <a:schemeClr val="lt1"/>
                </a:solidFill>
              </a:rPr>
              <a:t>Katy Connolly</a:t>
            </a:r>
            <a:endParaRPr sz="1700" b="1">
              <a:solidFill>
                <a:schemeClr val="lt1"/>
              </a:solidFill>
            </a:endParaRPr>
          </a:p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1400" i="1">
                <a:solidFill>
                  <a:schemeClr val="lt1"/>
                </a:solidFill>
              </a:rPr>
              <a:t>Right Question Institute</a:t>
            </a:r>
            <a:endParaRPr sz="1400" i="1">
              <a:solidFill>
                <a:schemeClr val="lt1"/>
              </a:solidFill>
            </a:endParaRPr>
          </a:p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1400" i="1">
                <a:solidFill>
                  <a:schemeClr val="lt1"/>
                </a:solidFill>
              </a:rPr>
              <a:t>Education Program Coordinator</a:t>
            </a:r>
            <a:endParaRPr>
              <a:solidFill>
                <a:schemeClr val="lt1"/>
              </a:solidFill>
            </a:endParaRPr>
          </a:p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500">
              <a:solidFill>
                <a:schemeClr val="lt1"/>
              </a:solidFill>
            </a:endParaRPr>
          </a:p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-US" sz="1700" b="1">
                <a:solidFill>
                  <a:schemeClr val="lt1"/>
                </a:solidFill>
              </a:rPr>
              <a:t>Science Support Team</a:t>
            </a:r>
            <a:endParaRPr>
              <a:solidFill>
                <a:schemeClr val="lt1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400">
                <a:solidFill>
                  <a:schemeClr val="lt1"/>
                </a:solidFill>
              </a:rPr>
              <a:t>Kevin Morse (Chemistry)</a:t>
            </a:r>
            <a:endParaRPr>
              <a:solidFill>
                <a:schemeClr val="lt1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400">
                <a:solidFill>
                  <a:schemeClr val="lt1"/>
                </a:solidFill>
              </a:rPr>
              <a:t>Jacob Bowman (Physics)</a:t>
            </a:r>
            <a:endParaRPr>
              <a:solidFill>
                <a:schemeClr val="lt1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400">
                <a:solidFill>
                  <a:schemeClr val="lt1"/>
                </a:solidFill>
              </a:rPr>
              <a:t>Kristi Phillippe (Biology)</a:t>
            </a:r>
            <a:endParaRPr>
              <a:solidFill>
                <a:schemeClr val="lt1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400">
                <a:solidFill>
                  <a:schemeClr val="lt1"/>
                </a:solidFill>
              </a:rPr>
              <a:t>Melissa Burger (Environmental Science) </a:t>
            </a:r>
            <a:endParaRPr>
              <a:solidFill>
                <a:schemeClr val="lt1"/>
              </a:solidFill>
            </a:endParaRPr>
          </a:p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500">
              <a:solidFill>
                <a:schemeClr val="lt1"/>
              </a:solidFill>
            </a:endParaRPr>
          </a:p>
        </p:txBody>
      </p:sp>
      <p:pic>
        <p:nvPicPr>
          <p:cNvPr id="76" name="Google Shape;76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79550" y="1170525"/>
            <a:ext cx="3552998" cy="233045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3"/>
          <p:cNvSpPr/>
          <p:nvPr/>
        </p:nvSpPr>
        <p:spPr>
          <a:xfrm>
            <a:off x="3443500" y="1531300"/>
            <a:ext cx="1729500" cy="16089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" name="Google Shape;78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08425" y="1291150"/>
            <a:ext cx="1729375" cy="172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0"/>
          <p:cNvSpPr txBox="1"/>
          <p:nvPr/>
        </p:nvSpPr>
        <p:spPr>
          <a:xfrm>
            <a:off x="3534935" y="1251342"/>
            <a:ext cx="5447371" cy="1458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397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CAF2"/>
                </a:solidFill>
                <a:latin typeface="Arial"/>
                <a:ea typeface="Arial"/>
                <a:cs typeface="Arial"/>
                <a:sym typeface="Arial"/>
              </a:rPr>
              <a:t>Turn to your neighbors</a:t>
            </a:r>
            <a:endParaRPr sz="1400" b="0" i="0" u="none" strike="noStrike" cap="none">
              <a:solidFill>
                <a:srgbClr val="00CAF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97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Share your lists: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25450" marR="0" lvl="0" indent="-285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en-US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Choose 3 questions you feel are the most important 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25450" marR="0" lvl="0" indent="-285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en-US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Keep the QFocus in mind 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25450" marR="0" lvl="0" indent="-285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en-US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Think about why 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25450" marR="0" lvl="0" indent="-1968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25450" marR="0" lvl="0" indent="-196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88950" marR="0" lvl="0" indent="-171450" algn="l" rtl="0">
              <a:lnSpc>
                <a:spcPct val="90000"/>
              </a:lnSpc>
              <a:spcBef>
                <a:spcPts val="2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5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2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6463526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B00E"/>
              </a:buClr>
              <a:buSzPct val="60606"/>
              <a:buNone/>
            </a:pPr>
            <a:r>
              <a:rPr lang="en-US"/>
              <a:t>Strategizing with Questions—</a:t>
            </a:r>
            <a:r>
              <a:rPr lang="en-US" sz="2200"/>
              <a:t>Prioritizing</a:t>
            </a:r>
            <a:endParaRPr/>
          </a:p>
        </p:txBody>
      </p:sp>
      <p:sp>
        <p:nvSpPr>
          <p:cNvPr id="254" name="Google Shape;254;p20"/>
          <p:cNvSpPr txBox="1"/>
          <p:nvPr/>
        </p:nvSpPr>
        <p:spPr>
          <a:xfrm>
            <a:off x="763412" y="1239571"/>
            <a:ext cx="1182476" cy="37177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FFB00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EXPERIENCE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5" name="Google Shape;255;p20"/>
          <p:cNvPicPr preferRelativeResize="0"/>
          <p:nvPr/>
        </p:nvPicPr>
        <p:blipFill rotWithShape="1">
          <a:blip r:embed="rId3">
            <a:alphaModFix/>
          </a:blip>
          <a:srcRect t="6695" b="6686"/>
          <a:stretch/>
        </p:blipFill>
        <p:spPr>
          <a:xfrm>
            <a:off x="763412" y="1874291"/>
            <a:ext cx="2331053" cy="2692132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0"/>
          <p:cNvSpPr/>
          <p:nvPr/>
        </p:nvSpPr>
        <p:spPr>
          <a:xfrm>
            <a:off x="3804559" y="3500082"/>
            <a:ext cx="2772673" cy="938100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FFB7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20"/>
          <p:cNvSpPr txBox="1"/>
          <p:nvPr/>
        </p:nvSpPr>
        <p:spPr>
          <a:xfrm>
            <a:off x="3960677" y="3532140"/>
            <a:ext cx="1516566" cy="7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Put a star (*) next to those 3 questions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8" name="Google Shape;258;p20"/>
          <p:cNvPicPr preferRelativeResize="0"/>
          <p:nvPr/>
        </p:nvPicPr>
        <p:blipFill rotWithShape="1">
          <a:blip r:embed="rId4">
            <a:alphaModFix/>
          </a:blip>
          <a:srcRect l="26890" t="21494" r="23001" b="27157"/>
          <a:stretch/>
        </p:blipFill>
        <p:spPr>
          <a:xfrm>
            <a:off x="5463208" y="3791008"/>
            <a:ext cx="569234" cy="562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25433" y="3588674"/>
            <a:ext cx="633203" cy="6106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1"/>
          <p:cNvSpPr txBox="1"/>
          <p:nvPr/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EB Garamond"/>
              <a:buNone/>
            </a:pPr>
            <a:r>
              <a:rPr lang="en-US" sz="3300" b="0" i="0" u="none" strike="noStrike" cap="none">
                <a:solidFill>
                  <a:srgbClr val="FFB00E"/>
                </a:solidFill>
                <a:latin typeface="Arial Black"/>
                <a:ea typeface="Arial Black"/>
                <a:cs typeface="Arial Black"/>
                <a:sym typeface="Arial Black"/>
              </a:rPr>
              <a:t>Share ONE of your top THREE Questions!</a:t>
            </a:r>
            <a:endParaRPr sz="2200" b="0" i="0" u="none" strike="noStrike" cap="none">
              <a:solidFill>
                <a:srgbClr val="FFB00E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65" name="Google Shape;265;p21"/>
          <p:cNvSpPr txBox="1">
            <a:spLocks noGrp="1"/>
          </p:cNvSpPr>
          <p:nvPr>
            <p:ph type="body" idx="1"/>
          </p:nvPr>
        </p:nvSpPr>
        <p:spPr>
          <a:xfrm>
            <a:off x="2488800" y="1036714"/>
            <a:ext cx="4166400" cy="7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5"/>
              <a:buNone/>
            </a:pPr>
            <a:endParaRPr sz="9600" b="1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5"/>
              <a:buNone/>
            </a:pPr>
            <a:r>
              <a:rPr lang="en-US" sz="9600" b="1"/>
              <a:t>https://bit.ly/shareyourQs</a:t>
            </a:r>
            <a:endParaRPr sz="9600" b="1"/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325"/>
              <a:buNone/>
            </a:pPr>
            <a:endParaRPr sz="96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ct val="64999"/>
              <a:buNone/>
            </a:pPr>
            <a:endParaRPr sz="20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SzPct val="64999"/>
              <a:buNone/>
            </a:pPr>
            <a:endParaRPr sz="2000" b="1">
              <a:solidFill>
                <a:schemeClr val="dk1"/>
              </a:solidFill>
            </a:endParaRPr>
          </a:p>
        </p:txBody>
      </p:sp>
      <p:pic>
        <p:nvPicPr>
          <p:cNvPr id="266" name="Google Shape;26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22275" y="1832948"/>
            <a:ext cx="2699450" cy="269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2"/>
          <p:cNvSpPr txBox="1">
            <a:spLocks noGrp="1"/>
          </p:cNvSpPr>
          <p:nvPr>
            <p:ph type="body" idx="1"/>
          </p:nvPr>
        </p:nvSpPr>
        <p:spPr>
          <a:xfrm>
            <a:off x="628650" y="2044931"/>
            <a:ext cx="7886700" cy="3098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SzPts val="1300"/>
              <a:buNone/>
            </a:pPr>
            <a:r>
              <a:rPr lang="en-US" sz="3100" b="1" u="sng">
                <a:solidFill>
                  <a:schemeClr val="hlink"/>
                </a:solidFill>
                <a:hlinkClick r:id="rId3"/>
              </a:rPr>
              <a:t>QFT Human pH Ranges AP Chem Mooresville HS Dec 5, 2023</a:t>
            </a:r>
            <a:endParaRPr b="1"/>
          </a:p>
        </p:txBody>
      </p:sp>
      <p:sp>
        <p:nvSpPr>
          <p:cNvPr id="272" name="Google Shape;272;p22"/>
          <p:cNvSpPr txBox="1"/>
          <p:nvPr/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EB Garamond"/>
              <a:buNone/>
            </a:pPr>
            <a:r>
              <a:rPr lang="en-US" sz="3300" b="0" i="0" u="none" strike="noStrike" cap="none">
                <a:solidFill>
                  <a:srgbClr val="FFB00E"/>
                </a:solidFill>
                <a:latin typeface="Arial Black"/>
                <a:ea typeface="Arial Black"/>
                <a:cs typeface="Arial Black"/>
                <a:sym typeface="Arial Black"/>
              </a:rPr>
              <a:t>Let’s look at actual student questions for this QFocus…</a:t>
            </a:r>
            <a:endParaRPr sz="2200" b="0" i="0" u="none" strike="noStrike" cap="none">
              <a:solidFill>
                <a:srgbClr val="FFB00E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3"/>
          <p:cNvSpPr txBox="1"/>
          <p:nvPr/>
        </p:nvSpPr>
        <p:spPr>
          <a:xfrm>
            <a:off x="902801" y="2052021"/>
            <a:ext cx="2749425" cy="7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Example of one next step for action plan. 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78" name="Google Shape;278;p23"/>
          <p:cNvGraphicFramePr/>
          <p:nvPr/>
        </p:nvGraphicFramePr>
        <p:xfrm>
          <a:off x="763412" y="274164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{75628F72-D6C1-4E42-B9A4-EA28B9F1DCB6}</a:tableStyleId>
              </a:tblPr>
              <a:tblGrid>
                <a:gridCol w="1429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9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08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/>
                        <a:t>Information</a:t>
                      </a:r>
                      <a:endParaRPr sz="1400" b="1" u="none" strike="noStrike" cap="none"/>
                    </a:p>
                  </a:txBody>
                  <a:tcPr marL="91425" marR="91425" marT="91425" marB="914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B00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/>
                        <a:t>Tasks</a:t>
                      </a:r>
                      <a:endParaRPr sz="1400" b="1" u="none" strike="noStrike" cap="none"/>
                    </a:p>
                  </a:txBody>
                  <a:tcPr marL="91425" marR="91425" marT="91425" marB="914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B00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i="1" u="none" strike="noStrike" cap="none">
                          <a:solidFill>
                            <a:schemeClr val="lt1"/>
                          </a:solidFill>
                        </a:rPr>
                        <a:t>What do you need to </a:t>
                      </a:r>
                      <a:r>
                        <a:rPr lang="en-US" sz="1400" b="1" i="1" u="none" strike="noStrike" cap="none">
                          <a:solidFill>
                            <a:schemeClr val="lt1"/>
                          </a:solidFill>
                        </a:rPr>
                        <a:t>know?</a:t>
                      </a:r>
                      <a:endParaRPr sz="1400" b="1" i="1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i="1" u="none" strike="noStrike" cap="none">
                          <a:solidFill>
                            <a:schemeClr val="lt1"/>
                          </a:solidFill>
                        </a:rPr>
                        <a:t>What do you need to </a:t>
                      </a:r>
                      <a:r>
                        <a:rPr lang="en-US" sz="1400" b="1" i="1" u="none" strike="noStrike" cap="none">
                          <a:solidFill>
                            <a:schemeClr val="lt1"/>
                          </a:solidFill>
                        </a:rPr>
                        <a:t>do?</a:t>
                      </a:r>
                      <a:endParaRPr sz="1400" b="1" i="1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79" name="Google Shape;279;p23"/>
          <p:cNvSpPr txBox="1"/>
          <p:nvPr/>
        </p:nvSpPr>
        <p:spPr>
          <a:xfrm>
            <a:off x="628650" y="273844"/>
            <a:ext cx="6703277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94276"/>
              <a:buFont typeface="EB Garamond"/>
              <a:buNone/>
            </a:pPr>
            <a:r>
              <a:rPr lang="en-US" sz="3300" b="0" i="0" u="none" strike="noStrike" cap="none">
                <a:solidFill>
                  <a:srgbClr val="FFB00E"/>
                </a:solidFill>
                <a:latin typeface="Arial Black"/>
                <a:ea typeface="Arial Black"/>
                <a:cs typeface="Arial Black"/>
                <a:sym typeface="Arial Black"/>
              </a:rPr>
              <a:t>Strategizing with Questions—                         </a:t>
            </a:r>
            <a:r>
              <a:rPr lang="en-US" sz="2200" b="0" i="0" u="none" strike="noStrike" cap="none">
                <a:solidFill>
                  <a:srgbClr val="FFB00E"/>
                </a:solidFill>
                <a:latin typeface="Arial Black"/>
                <a:ea typeface="Arial Black"/>
                <a:cs typeface="Arial Black"/>
                <a:sym typeface="Arial Black"/>
              </a:rPr>
              <a:t>Action Plan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23"/>
          <p:cNvSpPr txBox="1"/>
          <p:nvPr/>
        </p:nvSpPr>
        <p:spPr>
          <a:xfrm>
            <a:off x="763412" y="1116902"/>
            <a:ext cx="931573" cy="37177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FFB00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REFLECT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23"/>
          <p:cNvSpPr txBox="1"/>
          <p:nvPr/>
        </p:nvSpPr>
        <p:spPr>
          <a:xfrm>
            <a:off x="4654986" y="1829426"/>
            <a:ext cx="4962941" cy="7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Others:</a:t>
            </a:r>
            <a:endParaRPr sz="1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Research project</a:t>
            </a: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Design an experiment</a:t>
            </a: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Explore a visual representation/graph</a:t>
            </a: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Qs guide unit teaching</a:t>
            </a: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Qs for test prep</a:t>
            </a: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Prepare for interviews</a:t>
            </a: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Qs shape homework</a:t>
            </a: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4"/>
          <p:cNvSpPr/>
          <p:nvPr/>
        </p:nvSpPr>
        <p:spPr>
          <a:xfrm>
            <a:off x="5235075" y="2097424"/>
            <a:ext cx="3521400" cy="1377300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FFB7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24"/>
          <p:cNvSpPr txBox="1"/>
          <p:nvPr/>
        </p:nvSpPr>
        <p:spPr>
          <a:xfrm>
            <a:off x="5416425" y="2433874"/>
            <a:ext cx="3094800" cy="7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Take a moment to consider these questions for yourself.</a:t>
            </a:r>
            <a:endParaRPr sz="1600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24"/>
          <p:cNvSpPr txBox="1"/>
          <p:nvPr/>
        </p:nvSpPr>
        <p:spPr>
          <a:xfrm>
            <a:off x="700875" y="1930430"/>
            <a:ext cx="4534200" cy="19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After this experience of </a:t>
            </a: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➔"/>
            </a:pPr>
            <a:r>
              <a:rPr lang="en-US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writing,</a:t>
            </a: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➔"/>
            </a:pPr>
            <a:r>
              <a:rPr lang="en-US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improving, and</a:t>
            </a: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➔"/>
            </a:pPr>
            <a:r>
              <a:rPr lang="en-US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prioritizing your own questions…</a:t>
            </a: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What did you learn?</a:t>
            </a: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How did you learn it? </a:t>
            </a: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5400" algn="l" rtl="0">
              <a:lnSpc>
                <a:spcPct val="90000"/>
              </a:lnSpc>
              <a:spcBef>
                <a:spcPts val="2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5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9" name="Google Shape;289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5930" y="2164849"/>
            <a:ext cx="671270" cy="43740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24"/>
          <p:cNvSpPr txBox="1"/>
          <p:nvPr/>
        </p:nvSpPr>
        <p:spPr>
          <a:xfrm>
            <a:off x="628650" y="273844"/>
            <a:ext cx="6703277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87024"/>
              <a:buFont typeface="EB Garamond"/>
              <a:buNone/>
            </a:pPr>
            <a:r>
              <a:rPr lang="en-US" sz="3300" b="0" i="0" u="none" strike="noStrike" cap="none">
                <a:solidFill>
                  <a:srgbClr val="FFB00E"/>
                </a:solidFill>
                <a:latin typeface="Arial Black"/>
                <a:ea typeface="Arial Black"/>
                <a:cs typeface="Arial Black"/>
                <a:sym typeface="Arial Black"/>
              </a:rPr>
              <a:t>Reflect</a:t>
            </a:r>
            <a:endParaRPr sz="2200" b="0" i="0" u="none" strike="noStrike" cap="none">
              <a:solidFill>
                <a:srgbClr val="FFB00E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91" name="Google Shape;291;p24"/>
          <p:cNvSpPr txBox="1"/>
          <p:nvPr/>
        </p:nvSpPr>
        <p:spPr>
          <a:xfrm>
            <a:off x="763412" y="826972"/>
            <a:ext cx="1182476" cy="37177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FFB00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EXPERIENCE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5"/>
          <p:cNvSpPr txBox="1">
            <a:spLocks noGrp="1"/>
          </p:cNvSpPr>
          <p:nvPr>
            <p:ph type="body" idx="1"/>
          </p:nvPr>
        </p:nvSpPr>
        <p:spPr>
          <a:xfrm>
            <a:off x="763412" y="1495383"/>
            <a:ext cx="7476893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entury Gothic"/>
              <a:buAutoNum type="arabicParenR"/>
            </a:pPr>
            <a:r>
              <a:rPr lang="en-US" sz="1400" b="1">
                <a:solidFill>
                  <a:srgbClr val="00CAF2"/>
                </a:solidFill>
              </a:rPr>
              <a:t>Question Focus</a:t>
            </a:r>
            <a:endParaRPr sz="1400" b="1">
              <a:solidFill>
                <a:srgbClr val="00CAF2"/>
              </a:solidFill>
            </a:endParaRPr>
          </a:p>
          <a:p>
            <a:pPr marL="457200" lvl="0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Century Gothic"/>
              <a:buAutoNum type="arabicParenR"/>
            </a:pPr>
            <a:r>
              <a:rPr lang="en-US" sz="1400" b="1">
                <a:solidFill>
                  <a:srgbClr val="00CAF2"/>
                </a:solidFill>
              </a:rPr>
              <a:t>Produce</a:t>
            </a:r>
            <a:r>
              <a:rPr lang="en-US" sz="1400">
                <a:solidFill>
                  <a:srgbClr val="00CAF2"/>
                </a:solidFill>
              </a:rPr>
              <a:t> Your Questions</a:t>
            </a:r>
            <a:endParaRPr sz="1400">
              <a:solidFill>
                <a:srgbClr val="00CAF2"/>
              </a:solidFill>
            </a:endParaRPr>
          </a:p>
          <a:p>
            <a:pPr marL="914400" lvl="2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✔"/>
            </a:pPr>
            <a:r>
              <a:rPr lang="en-US" sz="1400">
                <a:solidFill>
                  <a:schemeClr val="lt1"/>
                </a:solidFill>
              </a:rPr>
              <a:t>Follow the rules</a:t>
            </a:r>
            <a:endParaRPr sz="1400">
              <a:solidFill>
                <a:schemeClr val="lt1"/>
              </a:solidFill>
            </a:endParaRPr>
          </a:p>
          <a:p>
            <a:pPr marL="914400" lvl="2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✔"/>
            </a:pPr>
            <a:r>
              <a:rPr lang="en-US" sz="1400">
                <a:solidFill>
                  <a:schemeClr val="lt1"/>
                </a:solidFill>
              </a:rPr>
              <a:t>Number your questions</a:t>
            </a:r>
            <a:endParaRPr sz="1400">
              <a:solidFill>
                <a:schemeClr val="lt1"/>
              </a:solidFill>
            </a:endParaRPr>
          </a:p>
          <a:p>
            <a:pPr marL="457200" lvl="0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Century Gothic"/>
              <a:buAutoNum type="arabicParenR"/>
            </a:pPr>
            <a:r>
              <a:rPr lang="en-US" sz="1400" b="1">
                <a:solidFill>
                  <a:srgbClr val="00CAF2"/>
                </a:solidFill>
              </a:rPr>
              <a:t>Improve</a:t>
            </a:r>
            <a:r>
              <a:rPr lang="en-US" sz="1400">
                <a:solidFill>
                  <a:srgbClr val="00CAF2"/>
                </a:solidFill>
              </a:rPr>
              <a:t> Your Questions</a:t>
            </a:r>
            <a:endParaRPr sz="1400">
              <a:solidFill>
                <a:srgbClr val="00CAF2"/>
              </a:solidFill>
            </a:endParaRPr>
          </a:p>
          <a:p>
            <a:pPr marL="914400" lvl="2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✔"/>
            </a:pPr>
            <a:r>
              <a:rPr lang="en-US" sz="1400">
                <a:solidFill>
                  <a:schemeClr val="lt1"/>
                </a:solidFill>
              </a:rPr>
              <a:t>Categorize questions as Closed or Open-ended</a:t>
            </a:r>
            <a:endParaRPr sz="1400">
              <a:solidFill>
                <a:schemeClr val="lt1"/>
              </a:solidFill>
            </a:endParaRPr>
          </a:p>
          <a:p>
            <a:pPr marL="914400" lvl="2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✔"/>
            </a:pPr>
            <a:r>
              <a:rPr lang="en-US" sz="1400">
                <a:solidFill>
                  <a:schemeClr val="lt1"/>
                </a:solidFill>
              </a:rPr>
              <a:t>Change questions from one type to another</a:t>
            </a:r>
            <a:endParaRPr sz="1400">
              <a:solidFill>
                <a:schemeClr val="lt1"/>
              </a:solidFill>
            </a:endParaRPr>
          </a:p>
          <a:p>
            <a:pPr marL="457200" lvl="0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Century Gothic"/>
              <a:buAutoNum type="arabicParenR"/>
            </a:pPr>
            <a:r>
              <a:rPr lang="en-US" sz="1400" b="1">
                <a:solidFill>
                  <a:srgbClr val="00CAF2"/>
                </a:solidFill>
              </a:rPr>
              <a:t>Strategize</a:t>
            </a:r>
            <a:r>
              <a:rPr lang="en-US" sz="1400">
                <a:solidFill>
                  <a:srgbClr val="00CAF2"/>
                </a:solidFill>
              </a:rPr>
              <a:t> </a:t>
            </a:r>
            <a:endParaRPr sz="1400">
              <a:solidFill>
                <a:srgbClr val="00CAF2"/>
              </a:solidFill>
            </a:endParaRPr>
          </a:p>
          <a:p>
            <a:pPr marL="914400" lvl="2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✔"/>
            </a:pPr>
            <a:r>
              <a:rPr lang="en-US" sz="1400">
                <a:solidFill>
                  <a:schemeClr val="lt1"/>
                </a:solidFill>
              </a:rPr>
              <a:t>Prioritize your questions</a:t>
            </a:r>
            <a:endParaRPr sz="1400">
              <a:solidFill>
                <a:schemeClr val="lt1"/>
              </a:solidFill>
            </a:endParaRPr>
          </a:p>
          <a:p>
            <a:pPr marL="914400" lvl="2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✔"/>
            </a:pPr>
            <a:r>
              <a:rPr lang="en-US" sz="1400">
                <a:solidFill>
                  <a:schemeClr val="lt1"/>
                </a:solidFill>
              </a:rPr>
              <a:t>Action plan; discuss next steps</a:t>
            </a:r>
            <a:endParaRPr sz="1400">
              <a:solidFill>
                <a:schemeClr val="lt1"/>
              </a:solidFill>
            </a:endParaRPr>
          </a:p>
          <a:p>
            <a:pPr marL="914400" lvl="2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✔"/>
            </a:pPr>
            <a:r>
              <a:rPr lang="en-US" sz="1400">
                <a:solidFill>
                  <a:schemeClr val="lt1"/>
                </a:solidFill>
              </a:rPr>
              <a:t>Share </a:t>
            </a:r>
            <a:endParaRPr sz="1400">
              <a:solidFill>
                <a:schemeClr val="lt1"/>
              </a:solidFill>
            </a:endParaRPr>
          </a:p>
          <a:p>
            <a:pPr marL="457200" lvl="0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Century Gothic"/>
              <a:buAutoNum type="arabicParenR"/>
            </a:pPr>
            <a:r>
              <a:rPr lang="en-US" sz="1400" b="1">
                <a:solidFill>
                  <a:srgbClr val="00CAF2"/>
                </a:solidFill>
              </a:rPr>
              <a:t>Reflect</a:t>
            </a:r>
            <a:endParaRPr sz="1400">
              <a:solidFill>
                <a:srgbClr val="00CAF2"/>
              </a:solidFill>
            </a:endParaRPr>
          </a:p>
        </p:txBody>
      </p:sp>
      <p:sp>
        <p:nvSpPr>
          <p:cNvPr id="297" name="Google Shape;297;p25"/>
          <p:cNvSpPr txBox="1"/>
          <p:nvPr/>
        </p:nvSpPr>
        <p:spPr>
          <a:xfrm>
            <a:off x="628650" y="273844"/>
            <a:ext cx="6703277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87024"/>
              <a:buFont typeface="EB Garamond"/>
              <a:buNone/>
            </a:pPr>
            <a:r>
              <a:rPr lang="en-US" sz="3300" b="0" i="0" u="none" strike="noStrike" cap="none">
                <a:solidFill>
                  <a:srgbClr val="FFB00E"/>
                </a:solidFill>
                <a:latin typeface="Arial Black"/>
                <a:ea typeface="Arial Black"/>
                <a:cs typeface="Arial Black"/>
                <a:sym typeface="Arial Black"/>
              </a:rPr>
              <a:t>The work you just did…</a:t>
            </a:r>
            <a:endParaRPr sz="2200" b="0" i="0" u="none" strike="noStrike" cap="none">
              <a:solidFill>
                <a:srgbClr val="FFB00E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98" name="Google Shape;298;p25"/>
          <p:cNvSpPr txBox="1"/>
          <p:nvPr/>
        </p:nvSpPr>
        <p:spPr>
          <a:xfrm>
            <a:off x="763412" y="826972"/>
            <a:ext cx="931573" cy="37177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FFB00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REFLECT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26" descr="images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0740" y="2039845"/>
            <a:ext cx="1929750" cy="17655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4" name="Google Shape;304;p26"/>
          <p:cNvGrpSpPr/>
          <p:nvPr/>
        </p:nvGrpSpPr>
        <p:grpSpPr>
          <a:xfrm>
            <a:off x="4529991" y="892816"/>
            <a:ext cx="3468350" cy="3535947"/>
            <a:chOff x="4485376" y="207004"/>
            <a:chExt cx="4658625" cy="4749421"/>
          </a:xfrm>
        </p:grpSpPr>
        <p:grpSp>
          <p:nvGrpSpPr>
            <p:cNvPr id="305" name="Google Shape;305;p26"/>
            <p:cNvGrpSpPr/>
            <p:nvPr/>
          </p:nvGrpSpPr>
          <p:grpSpPr>
            <a:xfrm>
              <a:off x="4571984" y="207004"/>
              <a:ext cx="2026315" cy="2431662"/>
              <a:chOff x="2329121" y="1375870"/>
              <a:chExt cx="4467183" cy="4112400"/>
            </a:xfrm>
          </p:grpSpPr>
          <p:grpSp>
            <p:nvGrpSpPr>
              <p:cNvPr id="306" name="Google Shape;306;p26"/>
              <p:cNvGrpSpPr/>
              <p:nvPr/>
            </p:nvGrpSpPr>
            <p:grpSpPr>
              <a:xfrm>
                <a:off x="2329121" y="1375870"/>
                <a:ext cx="4413415" cy="4112400"/>
                <a:chOff x="2329121" y="1375870"/>
                <a:chExt cx="4413415" cy="4112400"/>
              </a:xfrm>
            </p:grpSpPr>
            <p:sp>
              <p:nvSpPr>
                <p:cNvPr id="307" name="Google Shape;307;p26"/>
                <p:cNvSpPr/>
                <p:nvPr/>
              </p:nvSpPr>
              <p:spPr>
                <a:xfrm rot="-8700043">
                  <a:off x="2008132" y="3226166"/>
                  <a:ext cx="5040046" cy="469813"/>
                </a:xfrm>
                <a:prstGeom prst="leftRightArrow">
                  <a:avLst>
                    <a:gd name="adj1" fmla="val 50000"/>
                    <a:gd name="adj2" fmla="val 101790"/>
                  </a:avLst>
                </a:prstGeom>
                <a:solidFill>
                  <a:srgbClr val="2C7C9F">
                    <a:alpha val="80000"/>
                  </a:srgbClr>
                </a:solidFill>
                <a:ln w="25400" cap="flat" cmpd="sng">
                  <a:solidFill>
                    <a:srgbClr val="3A93FF">
                      <a:alpha val="32549"/>
                    </a:srgb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0" tIns="0" rIns="0" bIns="0" anchor="t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600" b="0" i="0" u="none" strike="noStrike" cap="none">
                    <a:solidFill>
                      <a:srgbClr val="000000"/>
                    </a:solidFill>
                    <a:latin typeface="Rockwell"/>
                    <a:ea typeface="Rockwell"/>
                    <a:cs typeface="Rockwell"/>
                    <a:sym typeface="Rockwell"/>
                  </a:endParaRPr>
                </a:p>
              </p:txBody>
            </p:sp>
            <p:sp>
              <p:nvSpPr>
                <p:cNvPr id="308" name="Google Shape;308;p26"/>
                <p:cNvSpPr/>
                <p:nvPr/>
              </p:nvSpPr>
              <p:spPr>
                <a:xfrm rot="-5400000">
                  <a:off x="2535287" y="3197170"/>
                  <a:ext cx="4112400" cy="469800"/>
                </a:xfrm>
                <a:prstGeom prst="leftRightArrow">
                  <a:avLst>
                    <a:gd name="adj1" fmla="val 50000"/>
                    <a:gd name="adj2" fmla="val 101775"/>
                  </a:avLst>
                </a:prstGeom>
                <a:solidFill>
                  <a:srgbClr val="2C7C9F">
                    <a:alpha val="80000"/>
                  </a:srgbClr>
                </a:solidFill>
                <a:ln w="25400" cap="flat" cmpd="sng">
                  <a:solidFill>
                    <a:srgbClr val="3A93FF">
                      <a:alpha val="32549"/>
                    </a:srgb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0" tIns="0" rIns="0" bIns="0" anchor="t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600" b="0" i="0" u="none" strike="noStrike" cap="none">
                    <a:solidFill>
                      <a:srgbClr val="000000"/>
                    </a:solidFill>
                    <a:latin typeface="Rockwell"/>
                    <a:ea typeface="Rockwell"/>
                    <a:cs typeface="Rockwell"/>
                    <a:sym typeface="Rockwell"/>
                  </a:endParaRPr>
                </a:p>
              </p:txBody>
            </p:sp>
            <p:sp>
              <p:nvSpPr>
                <p:cNvPr id="309" name="Google Shape;309;p26"/>
                <p:cNvSpPr/>
                <p:nvPr/>
              </p:nvSpPr>
              <p:spPr>
                <a:xfrm rot="8486735">
                  <a:off x="2199722" y="3180140"/>
                  <a:ext cx="4788389" cy="469881"/>
                </a:xfrm>
                <a:prstGeom prst="leftRightArrow">
                  <a:avLst>
                    <a:gd name="adj1" fmla="val 50000"/>
                    <a:gd name="adj2" fmla="val 101759"/>
                  </a:avLst>
                </a:prstGeom>
                <a:solidFill>
                  <a:srgbClr val="2C7C9F">
                    <a:alpha val="80000"/>
                  </a:srgbClr>
                </a:solidFill>
                <a:ln w="25400" cap="flat" cmpd="sng">
                  <a:solidFill>
                    <a:srgbClr val="3A93FF">
                      <a:alpha val="32549"/>
                    </a:srgb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0" tIns="0" rIns="0" bIns="0" anchor="t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600" b="0" i="0" u="none" strike="noStrike" cap="none">
                    <a:solidFill>
                      <a:srgbClr val="000000"/>
                    </a:solidFill>
                    <a:latin typeface="Rockwell"/>
                    <a:ea typeface="Rockwell"/>
                    <a:cs typeface="Rockwell"/>
                    <a:sym typeface="Rockwell"/>
                  </a:endParaRPr>
                </a:p>
              </p:txBody>
            </p:sp>
            <p:sp>
              <p:nvSpPr>
                <p:cNvPr id="310" name="Google Shape;310;p26"/>
                <p:cNvSpPr/>
                <p:nvPr/>
              </p:nvSpPr>
              <p:spPr>
                <a:xfrm>
                  <a:off x="2400636" y="3226103"/>
                  <a:ext cx="4341900" cy="469800"/>
                </a:xfrm>
                <a:prstGeom prst="leftRightArrow">
                  <a:avLst>
                    <a:gd name="adj1" fmla="val 50000"/>
                    <a:gd name="adj2" fmla="val 101777"/>
                  </a:avLst>
                </a:prstGeom>
                <a:solidFill>
                  <a:srgbClr val="2C7C9F">
                    <a:alpha val="80000"/>
                  </a:srgbClr>
                </a:solidFill>
                <a:ln w="25400" cap="flat" cmpd="sng">
                  <a:solidFill>
                    <a:srgbClr val="3A93FF">
                      <a:alpha val="32549"/>
                    </a:srgb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0" tIns="0" rIns="0" bIns="0" anchor="t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600" b="0" i="0" u="none" strike="noStrike" cap="none">
                    <a:solidFill>
                      <a:srgbClr val="000000"/>
                    </a:solidFill>
                    <a:latin typeface="Rockwell"/>
                    <a:ea typeface="Rockwell"/>
                    <a:cs typeface="Rockwell"/>
                    <a:sym typeface="Rockwell"/>
                  </a:endParaRPr>
                </a:p>
              </p:txBody>
            </p:sp>
          </p:grpSp>
          <p:sp>
            <p:nvSpPr>
              <p:cNvPr id="311" name="Google Shape;311;p26"/>
              <p:cNvSpPr txBox="1"/>
              <p:nvPr/>
            </p:nvSpPr>
            <p:spPr>
              <a:xfrm>
                <a:off x="2414504" y="2821332"/>
                <a:ext cx="4381800" cy="1160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b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000"/>
                  <a:buFont typeface="Arial"/>
                  <a:buNone/>
                </a:pPr>
                <a:r>
                  <a:rPr lang="en-US" sz="1600" b="1" i="0" u="none" strike="noStrike" cap="non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Divergent </a:t>
                </a:r>
                <a:endParaRPr sz="16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000"/>
                  <a:buFont typeface="Arial"/>
                  <a:buNone/>
                </a:pPr>
                <a:r>
                  <a:rPr lang="en-US" sz="1600" b="1" i="0" u="none" strike="noStrike" cap="non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Thinking</a:t>
                </a:r>
                <a:endParaRPr sz="16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2" name="Google Shape;312;p26"/>
            <p:cNvGrpSpPr/>
            <p:nvPr/>
          </p:nvGrpSpPr>
          <p:grpSpPr>
            <a:xfrm>
              <a:off x="6485323" y="1732915"/>
              <a:ext cx="2658678" cy="1952354"/>
              <a:chOff x="1332346" y="1744578"/>
              <a:chExt cx="6722321" cy="5113552"/>
            </a:xfrm>
          </p:grpSpPr>
          <p:sp>
            <p:nvSpPr>
              <p:cNvPr id="313" name="Google Shape;313;p26"/>
              <p:cNvSpPr/>
              <p:nvPr/>
            </p:nvSpPr>
            <p:spPr>
              <a:xfrm rot="-7872768">
                <a:off x="1611258" y="2536950"/>
                <a:ext cx="2225671" cy="790431"/>
              </a:xfrm>
              <a:prstGeom prst="leftArrow">
                <a:avLst>
                  <a:gd name="adj1" fmla="val 50000"/>
                  <a:gd name="adj2" fmla="val 80889"/>
                </a:avLst>
              </a:prstGeom>
              <a:solidFill>
                <a:srgbClr val="2C7C9F">
                  <a:alpha val="80000"/>
                </a:srgbClr>
              </a:solidFill>
              <a:ln w="9525" cap="flat" cmpd="sng">
                <a:solidFill>
                  <a:srgbClr val="3A93FF">
                    <a:alpha val="32549"/>
                  </a:srgbClr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63500" dist="23000" dir="5400000" algn="ctr" rotWithShape="0">
                  <a:srgbClr val="E7E6E6">
                    <a:alpha val="34117"/>
                  </a:srgbClr>
                </a:outerShdw>
              </a:effectLst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600" b="0" i="0" u="none" strike="noStrike" cap="none">
                  <a:solidFill>
                    <a:srgbClr val="000000"/>
                  </a:solidFill>
                  <a:latin typeface="Rockwell"/>
                  <a:ea typeface="Rockwell"/>
                  <a:cs typeface="Rockwell"/>
                  <a:sym typeface="Rockwell"/>
                </a:endParaRPr>
              </a:p>
            </p:txBody>
          </p:sp>
          <p:sp>
            <p:nvSpPr>
              <p:cNvPr id="314" name="Google Shape;314;p26"/>
              <p:cNvSpPr/>
              <p:nvPr/>
            </p:nvSpPr>
            <p:spPr>
              <a:xfrm rot="10800000">
                <a:off x="1332346" y="3933706"/>
                <a:ext cx="1858500" cy="792300"/>
              </a:xfrm>
              <a:prstGeom prst="leftArrow">
                <a:avLst>
                  <a:gd name="adj1" fmla="val 50000"/>
                  <a:gd name="adj2" fmla="val 80889"/>
                </a:avLst>
              </a:prstGeom>
              <a:solidFill>
                <a:srgbClr val="2C7C9F">
                  <a:alpha val="80000"/>
                </a:srgbClr>
              </a:solidFill>
              <a:ln w="9525" cap="flat" cmpd="sng">
                <a:solidFill>
                  <a:srgbClr val="3A93FF">
                    <a:alpha val="32549"/>
                  </a:srgbClr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63500" dist="23000" dir="5400000" algn="ctr" rotWithShape="0">
                  <a:srgbClr val="E7E6E6">
                    <a:alpha val="34117"/>
                  </a:srgbClr>
                </a:outerShdw>
              </a:effectLst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600" b="0" i="0" u="none" strike="noStrike" cap="none">
                  <a:solidFill>
                    <a:srgbClr val="000000"/>
                  </a:solidFill>
                  <a:latin typeface="Rockwell"/>
                  <a:ea typeface="Rockwell"/>
                  <a:cs typeface="Rockwell"/>
                  <a:sym typeface="Rockwell"/>
                </a:endParaRPr>
              </a:p>
            </p:txBody>
          </p:sp>
          <p:sp>
            <p:nvSpPr>
              <p:cNvPr id="315" name="Google Shape;315;p26"/>
              <p:cNvSpPr/>
              <p:nvPr/>
            </p:nvSpPr>
            <p:spPr>
              <a:xfrm>
                <a:off x="6021267" y="3933851"/>
                <a:ext cx="2033400" cy="792300"/>
              </a:xfrm>
              <a:prstGeom prst="leftArrow">
                <a:avLst>
                  <a:gd name="adj1" fmla="val 50000"/>
                  <a:gd name="adj2" fmla="val 80889"/>
                </a:avLst>
              </a:prstGeom>
              <a:solidFill>
                <a:srgbClr val="2C7C9F">
                  <a:alpha val="80000"/>
                </a:srgbClr>
              </a:solidFill>
              <a:ln w="9525" cap="flat" cmpd="sng">
                <a:solidFill>
                  <a:srgbClr val="3A93FF">
                    <a:alpha val="32549"/>
                  </a:srgbClr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63500" dist="23000" dir="5400000" algn="ctr" rotWithShape="0">
                  <a:srgbClr val="E7E6E6">
                    <a:alpha val="34117"/>
                  </a:srgbClr>
                </a:outerShdw>
              </a:effectLst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600" b="0" i="0" u="none" strike="noStrike" cap="none">
                  <a:solidFill>
                    <a:srgbClr val="000000"/>
                  </a:solidFill>
                  <a:latin typeface="Rockwell"/>
                  <a:ea typeface="Rockwell"/>
                  <a:cs typeface="Rockwell"/>
                  <a:sym typeface="Rockwell"/>
                </a:endParaRPr>
              </a:p>
            </p:txBody>
          </p:sp>
          <p:sp>
            <p:nvSpPr>
              <p:cNvPr id="316" name="Google Shape;316;p26"/>
              <p:cNvSpPr/>
              <p:nvPr/>
            </p:nvSpPr>
            <p:spPr>
              <a:xfrm rot="-5400000">
                <a:off x="3651887" y="2366178"/>
                <a:ext cx="2033700" cy="790500"/>
              </a:xfrm>
              <a:prstGeom prst="leftArrow">
                <a:avLst>
                  <a:gd name="adj1" fmla="val 50000"/>
                  <a:gd name="adj2" fmla="val 80889"/>
                </a:avLst>
              </a:prstGeom>
              <a:solidFill>
                <a:srgbClr val="2C7C9F">
                  <a:alpha val="80000"/>
                </a:srgbClr>
              </a:solidFill>
              <a:ln w="9525" cap="flat" cmpd="sng">
                <a:solidFill>
                  <a:srgbClr val="3A93FF">
                    <a:alpha val="32549"/>
                  </a:srgbClr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63500" dist="23000" dir="5400000" algn="ctr" rotWithShape="0">
                  <a:srgbClr val="E7E6E6">
                    <a:alpha val="34117"/>
                  </a:srgbClr>
                </a:outerShdw>
              </a:effectLst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600" b="0" i="0" u="none" strike="noStrike" cap="none">
                  <a:solidFill>
                    <a:srgbClr val="000000"/>
                  </a:solidFill>
                  <a:latin typeface="Rockwell"/>
                  <a:ea typeface="Rockwell"/>
                  <a:cs typeface="Rockwell"/>
                  <a:sym typeface="Rockwell"/>
                </a:endParaRPr>
              </a:p>
            </p:txBody>
          </p:sp>
          <p:sp>
            <p:nvSpPr>
              <p:cNvPr id="317" name="Google Shape;317;p26"/>
              <p:cNvSpPr/>
              <p:nvPr/>
            </p:nvSpPr>
            <p:spPr>
              <a:xfrm rot="-2806000">
                <a:off x="5668829" y="2528896"/>
                <a:ext cx="2139944" cy="790568"/>
              </a:xfrm>
              <a:prstGeom prst="leftArrow">
                <a:avLst>
                  <a:gd name="adj1" fmla="val 50000"/>
                  <a:gd name="adj2" fmla="val 80889"/>
                </a:avLst>
              </a:prstGeom>
              <a:solidFill>
                <a:srgbClr val="2C7C9F">
                  <a:alpha val="80000"/>
                </a:srgbClr>
              </a:solidFill>
              <a:ln w="9525" cap="flat" cmpd="sng">
                <a:solidFill>
                  <a:srgbClr val="3A93FF">
                    <a:alpha val="32549"/>
                  </a:srgbClr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63500" dist="23000" dir="5400000" algn="ctr" rotWithShape="0">
                  <a:srgbClr val="E7E6E6">
                    <a:alpha val="34117"/>
                  </a:srgbClr>
                </a:outerShdw>
              </a:effectLst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600" b="0" i="0" u="none" strike="noStrike" cap="none">
                  <a:solidFill>
                    <a:srgbClr val="000000"/>
                  </a:solidFill>
                  <a:latin typeface="Rockwell"/>
                  <a:ea typeface="Rockwell"/>
                  <a:cs typeface="Rockwell"/>
                  <a:sym typeface="Rockwell"/>
                </a:endParaRPr>
              </a:p>
            </p:txBody>
          </p:sp>
          <p:sp>
            <p:nvSpPr>
              <p:cNvPr id="318" name="Google Shape;318;p26"/>
              <p:cNvSpPr/>
              <p:nvPr/>
            </p:nvSpPr>
            <p:spPr>
              <a:xfrm rot="7922060">
                <a:off x="1839065" y="5179430"/>
                <a:ext cx="2033676" cy="790404"/>
              </a:xfrm>
              <a:prstGeom prst="leftArrow">
                <a:avLst>
                  <a:gd name="adj1" fmla="val 50000"/>
                  <a:gd name="adj2" fmla="val 80889"/>
                </a:avLst>
              </a:prstGeom>
              <a:solidFill>
                <a:srgbClr val="2C7C9F">
                  <a:alpha val="80000"/>
                </a:srgbClr>
              </a:solidFill>
              <a:ln w="9525" cap="flat" cmpd="sng">
                <a:solidFill>
                  <a:srgbClr val="3A93FF">
                    <a:alpha val="32549"/>
                  </a:srgbClr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63500" dist="23000" dir="5400000" algn="ctr" rotWithShape="0">
                  <a:srgbClr val="E7E6E6">
                    <a:alpha val="34117"/>
                  </a:srgbClr>
                </a:outerShdw>
              </a:effectLst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600" b="0" i="0" u="none" strike="noStrike" cap="none">
                  <a:solidFill>
                    <a:srgbClr val="000000"/>
                  </a:solidFill>
                  <a:latin typeface="Rockwell"/>
                  <a:ea typeface="Rockwell"/>
                  <a:cs typeface="Rockwell"/>
                  <a:sym typeface="Rockwell"/>
                </a:endParaRPr>
              </a:p>
            </p:txBody>
          </p:sp>
          <p:sp>
            <p:nvSpPr>
              <p:cNvPr id="319" name="Google Shape;319;p26"/>
              <p:cNvSpPr/>
              <p:nvPr/>
            </p:nvSpPr>
            <p:spPr>
              <a:xfrm rot="5400000">
                <a:off x="3651936" y="5446030"/>
                <a:ext cx="2033700" cy="790500"/>
              </a:xfrm>
              <a:prstGeom prst="leftArrow">
                <a:avLst>
                  <a:gd name="adj1" fmla="val 50000"/>
                  <a:gd name="adj2" fmla="val 80889"/>
                </a:avLst>
              </a:prstGeom>
              <a:solidFill>
                <a:srgbClr val="2C7C9F">
                  <a:alpha val="80000"/>
                </a:srgbClr>
              </a:solidFill>
              <a:ln w="9525" cap="flat" cmpd="sng">
                <a:solidFill>
                  <a:srgbClr val="3A93FF">
                    <a:alpha val="32549"/>
                  </a:srgbClr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63500" dist="23000" dir="5400000" algn="ctr" rotWithShape="0">
                  <a:srgbClr val="E7E6E6">
                    <a:alpha val="34117"/>
                  </a:srgbClr>
                </a:outerShdw>
              </a:effectLst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600" b="0" i="0" u="none" strike="noStrike" cap="none">
                  <a:solidFill>
                    <a:srgbClr val="000000"/>
                  </a:solidFill>
                  <a:latin typeface="Rockwell"/>
                  <a:ea typeface="Rockwell"/>
                  <a:cs typeface="Rockwell"/>
                  <a:sym typeface="Rockwell"/>
                </a:endParaRPr>
              </a:p>
            </p:txBody>
          </p:sp>
          <p:sp>
            <p:nvSpPr>
              <p:cNvPr id="320" name="Google Shape;320;p26"/>
              <p:cNvSpPr/>
              <p:nvPr/>
            </p:nvSpPr>
            <p:spPr>
              <a:xfrm rot="2678483">
                <a:off x="5435559" y="5202309"/>
                <a:ext cx="2033538" cy="792117"/>
              </a:xfrm>
              <a:prstGeom prst="leftArrow">
                <a:avLst>
                  <a:gd name="adj1" fmla="val 50000"/>
                  <a:gd name="adj2" fmla="val 80889"/>
                </a:avLst>
              </a:prstGeom>
              <a:solidFill>
                <a:srgbClr val="2C7C9F">
                  <a:alpha val="80000"/>
                </a:srgbClr>
              </a:solidFill>
              <a:ln w="9525" cap="flat" cmpd="sng">
                <a:solidFill>
                  <a:srgbClr val="3A93FF">
                    <a:alpha val="32549"/>
                  </a:srgbClr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63500" dist="23000" dir="5400000" algn="ctr" rotWithShape="0">
                  <a:srgbClr val="E7E6E6">
                    <a:alpha val="34117"/>
                  </a:srgbClr>
                </a:outerShdw>
              </a:effectLst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600" b="0" i="0" u="none" strike="noStrike" cap="none">
                  <a:solidFill>
                    <a:srgbClr val="000000"/>
                  </a:solidFill>
                  <a:latin typeface="Rockwell"/>
                  <a:ea typeface="Rockwell"/>
                  <a:cs typeface="Rockwell"/>
                  <a:sym typeface="Rockwell"/>
                </a:endParaRPr>
              </a:p>
            </p:txBody>
          </p:sp>
          <p:sp>
            <p:nvSpPr>
              <p:cNvPr id="321" name="Google Shape;321;p26"/>
              <p:cNvSpPr txBox="1"/>
              <p:nvPr/>
            </p:nvSpPr>
            <p:spPr>
              <a:xfrm>
                <a:off x="2330644" y="3893306"/>
                <a:ext cx="5123400" cy="1258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b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000"/>
                  <a:buFont typeface="Arial"/>
                  <a:buNone/>
                </a:pPr>
                <a:r>
                  <a:rPr lang="en-US" sz="1600" b="1" i="0" u="none" strike="noStrike" cap="non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Convergent</a:t>
                </a:r>
                <a:endParaRPr sz="16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000"/>
                  <a:buFont typeface="Arial"/>
                  <a:buNone/>
                </a:pPr>
                <a:r>
                  <a:rPr lang="en-US" sz="1600" b="1" i="0" u="none" strike="noStrike" cap="non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Thinking</a:t>
                </a:r>
                <a:endParaRPr sz="16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322" name="Google Shape;322;p2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485376" y="2712375"/>
              <a:ext cx="1631350" cy="2244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3" name="Google Shape;323;p2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905775" y="2809269"/>
              <a:ext cx="790538" cy="87600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4" name="Google Shape;324;p26"/>
            <p:cNvSpPr txBox="1"/>
            <p:nvPr/>
          </p:nvSpPr>
          <p:spPr>
            <a:xfrm>
              <a:off x="5787779" y="3937675"/>
              <a:ext cx="26586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1600" b="1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Metacognition</a:t>
              </a:r>
              <a:endPara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5" name="Google Shape;325;p26"/>
          <p:cNvSpPr txBox="1"/>
          <p:nvPr/>
        </p:nvSpPr>
        <p:spPr>
          <a:xfrm>
            <a:off x="628650" y="273844"/>
            <a:ext cx="6703277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87024"/>
              <a:buFont typeface="EB Garamond"/>
              <a:buNone/>
            </a:pPr>
            <a:r>
              <a:rPr lang="en-US" sz="3300" b="0" i="0" u="none" strike="noStrike" cap="none">
                <a:solidFill>
                  <a:srgbClr val="FFB00E"/>
                </a:solidFill>
                <a:latin typeface="Arial Black"/>
                <a:ea typeface="Arial Black"/>
                <a:cs typeface="Arial Black"/>
                <a:sym typeface="Arial Black"/>
              </a:rPr>
              <a:t>Inside the Process</a:t>
            </a:r>
            <a:endParaRPr sz="2200" b="0" i="0" u="none" strike="noStrike" cap="none">
              <a:solidFill>
                <a:srgbClr val="FFB00E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26" name="Google Shape;326;p26"/>
          <p:cNvSpPr txBox="1"/>
          <p:nvPr/>
        </p:nvSpPr>
        <p:spPr>
          <a:xfrm>
            <a:off x="763412" y="826972"/>
            <a:ext cx="931573" cy="37177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FFB00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REFLECT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7"/>
          <p:cNvSpPr txBox="1">
            <a:spLocks noGrp="1"/>
          </p:cNvSpPr>
          <p:nvPr>
            <p:ph type="title"/>
          </p:nvPr>
        </p:nvSpPr>
        <p:spPr>
          <a:xfrm>
            <a:off x="1052387" y="521606"/>
            <a:ext cx="7039226" cy="35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4600" b="1">
                <a:latin typeface="Arial"/>
                <a:ea typeface="Arial"/>
                <a:cs typeface="Arial"/>
                <a:sym typeface="Arial"/>
              </a:rPr>
              <a:t>QFT in science                            </a:t>
            </a:r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What does QFT look like                            in a Biology classroom?</a:t>
            </a:r>
            <a:b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8"/>
          <p:cNvSpPr txBox="1">
            <a:spLocks noGrp="1"/>
          </p:cNvSpPr>
          <p:nvPr>
            <p:ph type="title"/>
          </p:nvPr>
        </p:nvSpPr>
        <p:spPr>
          <a:xfrm>
            <a:off x="117800" y="757050"/>
            <a:ext cx="3958800" cy="282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3300" b="1"/>
          </a:p>
        </p:txBody>
      </p:sp>
      <p:pic>
        <p:nvPicPr>
          <p:cNvPr id="337" name="Google Shape;337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43325" y="1894161"/>
            <a:ext cx="3439800" cy="2003874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28"/>
          <p:cNvSpPr txBox="1"/>
          <p:nvPr/>
        </p:nvSpPr>
        <p:spPr>
          <a:xfrm>
            <a:off x="489363" y="1913248"/>
            <a:ext cx="3541803" cy="17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AutoNum type="arabicPeriod"/>
            </a:pPr>
            <a:r>
              <a:rPr lang="en-US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What organelles are part of the endomembrane system?</a:t>
            </a: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AutoNum type="arabicPeriod"/>
            </a:pPr>
            <a:r>
              <a:rPr lang="en-US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Are ribosomes part of the endomembrane system?</a:t>
            </a: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AutoNum type="arabicPeriod"/>
            </a:pPr>
            <a:r>
              <a:rPr lang="en-US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Why are proteins expelled from the cell?</a:t>
            </a: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28"/>
          <p:cNvSpPr txBox="1"/>
          <p:nvPr/>
        </p:nvSpPr>
        <p:spPr>
          <a:xfrm>
            <a:off x="5829325" y="433550"/>
            <a:ext cx="33255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rgbClr val="0014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28"/>
          <p:cNvSpPr txBox="1"/>
          <p:nvPr/>
        </p:nvSpPr>
        <p:spPr>
          <a:xfrm>
            <a:off x="4819725" y="1469312"/>
            <a:ext cx="3972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QFocus: Endomembrane System</a:t>
            </a:r>
            <a:endParaRPr sz="1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28"/>
          <p:cNvSpPr txBox="1"/>
          <p:nvPr/>
        </p:nvSpPr>
        <p:spPr>
          <a:xfrm>
            <a:off x="628650" y="273844"/>
            <a:ext cx="6703277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87024"/>
              <a:buFont typeface="EB Garamond"/>
              <a:buNone/>
            </a:pPr>
            <a:r>
              <a:rPr lang="en-US" sz="3300" b="0" i="0" u="none" strike="noStrike" cap="none">
                <a:solidFill>
                  <a:srgbClr val="FFB00E"/>
                </a:solidFill>
                <a:latin typeface="Arial Black"/>
                <a:ea typeface="Arial Black"/>
                <a:cs typeface="Arial Black"/>
                <a:sym typeface="Arial Black"/>
              </a:rPr>
              <a:t>Q-Focus Examples—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30535"/>
              <a:buFont typeface="EB Garamond"/>
              <a:buNone/>
            </a:pPr>
            <a:r>
              <a:rPr lang="en-US" sz="2200" b="0" i="0" u="none" strike="noStrike" cap="none">
                <a:solidFill>
                  <a:srgbClr val="FFB00E"/>
                </a:solidFill>
                <a:latin typeface="Arial Black"/>
                <a:ea typeface="Arial Black"/>
                <a:cs typeface="Arial Black"/>
                <a:sym typeface="Arial Black"/>
              </a:rPr>
              <a:t>Visual Representation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28"/>
          <p:cNvSpPr txBox="1"/>
          <p:nvPr/>
        </p:nvSpPr>
        <p:spPr>
          <a:xfrm>
            <a:off x="763412" y="1116902"/>
            <a:ext cx="1176900" cy="37177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FFB00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EXPERIENCE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29"/>
          <p:cNvSpPr txBox="1">
            <a:spLocks noGrp="1"/>
          </p:cNvSpPr>
          <p:nvPr>
            <p:ph type="title"/>
          </p:nvPr>
        </p:nvSpPr>
        <p:spPr>
          <a:xfrm>
            <a:off x="0" y="521606"/>
            <a:ext cx="9143999" cy="35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4600" b="1">
                <a:latin typeface="Arial"/>
                <a:ea typeface="Arial"/>
                <a:cs typeface="Arial"/>
                <a:sym typeface="Arial"/>
              </a:rPr>
              <a:t>QFT in science                                        </a:t>
            </a:r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What does QFT look like                                     an Environmental Science classroom?</a:t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B00E"/>
              </a:buClr>
              <a:buSzPts val="1800"/>
              <a:buNone/>
            </a:pPr>
            <a:r>
              <a:rPr lang="en-US"/>
              <a:t>Event Links</a:t>
            </a:r>
            <a:endParaRPr/>
          </a:p>
        </p:txBody>
      </p:sp>
      <p:sp>
        <p:nvSpPr>
          <p:cNvPr id="84" name="Google Shape;84;p2"/>
          <p:cNvSpPr txBox="1">
            <a:spLocks noGrp="1"/>
          </p:cNvSpPr>
          <p:nvPr>
            <p:ph type="body" idx="1"/>
          </p:nvPr>
        </p:nvSpPr>
        <p:spPr>
          <a:xfrm>
            <a:off x="539434" y="1291156"/>
            <a:ext cx="397681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300" b="1"/>
              <a:t>https://bit.ly/QFTatNSTA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85" name="Google Shape;85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0849" y="1385173"/>
            <a:ext cx="2952725" cy="2952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0"/>
          <p:cNvSpPr txBox="1">
            <a:spLocks noGrp="1"/>
          </p:cNvSpPr>
          <p:nvPr>
            <p:ph type="title"/>
          </p:nvPr>
        </p:nvSpPr>
        <p:spPr>
          <a:xfrm>
            <a:off x="117800" y="757050"/>
            <a:ext cx="3958800" cy="282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3300" b="1"/>
          </a:p>
        </p:txBody>
      </p:sp>
      <p:pic>
        <p:nvPicPr>
          <p:cNvPr id="353" name="Google Shape;353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85824" y="1854047"/>
            <a:ext cx="3903347" cy="2654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30"/>
          <p:cNvSpPr txBox="1"/>
          <p:nvPr/>
        </p:nvSpPr>
        <p:spPr>
          <a:xfrm>
            <a:off x="2657487" y="1305996"/>
            <a:ext cx="3859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QFocus: Gapminder Data</a:t>
            </a:r>
            <a:endParaRPr sz="2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30"/>
          <p:cNvSpPr txBox="1"/>
          <p:nvPr/>
        </p:nvSpPr>
        <p:spPr>
          <a:xfrm>
            <a:off x="628650" y="273844"/>
            <a:ext cx="6703277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87024"/>
              <a:buFont typeface="EB Garamond"/>
              <a:buNone/>
            </a:pPr>
            <a:r>
              <a:rPr lang="en-US" sz="3300" b="0" i="0" u="none" strike="noStrike" cap="none">
                <a:solidFill>
                  <a:srgbClr val="FFB00E"/>
                </a:solidFill>
                <a:latin typeface="Arial Black"/>
                <a:ea typeface="Arial Black"/>
                <a:cs typeface="Arial Black"/>
                <a:sym typeface="Arial Black"/>
              </a:rPr>
              <a:t>Q-Focus Examples—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30535"/>
              <a:buFont typeface="EB Garamond"/>
              <a:buNone/>
            </a:pPr>
            <a:r>
              <a:rPr lang="en-US" sz="2200" b="0" i="0" u="none" strike="noStrike" cap="none">
                <a:solidFill>
                  <a:srgbClr val="FFB00E"/>
                </a:solidFill>
                <a:latin typeface="Arial Black"/>
                <a:ea typeface="Arial Black"/>
                <a:cs typeface="Arial Black"/>
                <a:sym typeface="Arial Black"/>
              </a:rPr>
              <a:t>Graph Interpretation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30"/>
          <p:cNvSpPr txBox="1"/>
          <p:nvPr/>
        </p:nvSpPr>
        <p:spPr>
          <a:xfrm>
            <a:off x="763412" y="1191717"/>
            <a:ext cx="1176900" cy="37177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FFB00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EXPERIENCE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31"/>
          <p:cNvSpPr txBox="1"/>
          <p:nvPr/>
        </p:nvSpPr>
        <p:spPr>
          <a:xfrm>
            <a:off x="5348325" y="3125250"/>
            <a:ext cx="3094800" cy="7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31">
            <a:hlinkClick r:id="rId3"/>
          </p:cNvPr>
          <p:cNvSpPr txBox="1"/>
          <p:nvPr/>
        </p:nvSpPr>
        <p:spPr>
          <a:xfrm>
            <a:off x="4462750" y="514225"/>
            <a:ext cx="4534200" cy="19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5400" algn="l" rtl="0">
              <a:lnSpc>
                <a:spcPct val="90000"/>
              </a:lnSpc>
              <a:spcBef>
                <a:spcPts val="2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5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31"/>
          <p:cNvSpPr txBox="1"/>
          <p:nvPr/>
        </p:nvSpPr>
        <p:spPr>
          <a:xfrm>
            <a:off x="0" y="2369485"/>
            <a:ext cx="9143999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1" i="0" u="none" strike="noStrike" cap="none">
              <a:solidFill>
                <a:srgbClr val="00144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1" i="0" u="sng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Environmental Science QFT Melissa Burger</a:t>
            </a:r>
            <a:endParaRPr sz="21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1" i="0" u="none" strike="noStrike" cap="none">
              <a:solidFill>
                <a:srgbClr val="00144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1" i="0" u="none" strike="noStrike" cap="none">
              <a:solidFill>
                <a:srgbClr val="0014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31"/>
          <p:cNvSpPr txBox="1"/>
          <p:nvPr/>
        </p:nvSpPr>
        <p:spPr>
          <a:xfrm>
            <a:off x="628650" y="273844"/>
            <a:ext cx="7751938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86419"/>
              <a:buFont typeface="EB Garamond"/>
              <a:buNone/>
            </a:pPr>
            <a:r>
              <a:rPr lang="en-US" sz="3600" b="0" i="0" u="none" strike="noStrike" cap="none">
                <a:solidFill>
                  <a:srgbClr val="FFB00E"/>
                </a:solidFill>
                <a:latin typeface="Arial Black"/>
                <a:ea typeface="Arial Black"/>
                <a:cs typeface="Arial Black"/>
                <a:sym typeface="Arial Black"/>
              </a:rPr>
              <a:t>AP-TIP Science Support Team—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15225"/>
              <a:buFont typeface="EB Garamond"/>
              <a:buNone/>
            </a:pPr>
            <a:r>
              <a:rPr lang="en-US" sz="2700" b="0" i="0" u="none" strike="noStrike" cap="none">
                <a:solidFill>
                  <a:srgbClr val="FFB00E"/>
                </a:solidFill>
                <a:latin typeface="Arial Black"/>
                <a:ea typeface="Arial Black"/>
                <a:cs typeface="Arial Black"/>
                <a:sym typeface="Arial Black"/>
              </a:rPr>
              <a:t>Reflections on QFT Strategy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31"/>
          <p:cNvSpPr txBox="1"/>
          <p:nvPr/>
        </p:nvSpPr>
        <p:spPr>
          <a:xfrm>
            <a:off x="763412" y="1239571"/>
            <a:ext cx="970603" cy="37177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FFB00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REFLECT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2"/>
          <p:cNvSpPr txBox="1">
            <a:spLocks noGrp="1"/>
          </p:cNvSpPr>
          <p:nvPr>
            <p:ph type="title"/>
          </p:nvPr>
        </p:nvSpPr>
        <p:spPr>
          <a:xfrm>
            <a:off x="0" y="521606"/>
            <a:ext cx="9143999" cy="35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4600" b="1">
                <a:latin typeface="Arial"/>
                <a:ea typeface="Arial"/>
                <a:cs typeface="Arial"/>
                <a:sym typeface="Arial"/>
              </a:rPr>
              <a:t>QFT in science                                        </a:t>
            </a:r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What does QFT look like                                    </a:t>
            </a:r>
            <a:b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in a Chemistry classroom?</a:t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3"/>
          <p:cNvSpPr txBox="1">
            <a:spLocks noGrp="1"/>
          </p:cNvSpPr>
          <p:nvPr>
            <p:ph type="title"/>
          </p:nvPr>
        </p:nvSpPr>
        <p:spPr>
          <a:xfrm>
            <a:off x="117800" y="757050"/>
            <a:ext cx="3958800" cy="282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3300" b="1"/>
          </a:p>
        </p:txBody>
      </p:sp>
      <p:sp>
        <p:nvSpPr>
          <p:cNvPr id="376" name="Google Shape;376;p33"/>
          <p:cNvSpPr txBox="1"/>
          <p:nvPr/>
        </p:nvSpPr>
        <p:spPr>
          <a:xfrm>
            <a:off x="4483200" y="221550"/>
            <a:ext cx="4660800" cy="27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5400" algn="l" rtl="0">
              <a:lnSpc>
                <a:spcPct val="90000"/>
              </a:lnSpc>
              <a:spcBef>
                <a:spcPts val="2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5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7" name="Google Shape;377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94299" y="2047554"/>
            <a:ext cx="2857500" cy="2143125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33"/>
          <p:cNvSpPr txBox="1"/>
          <p:nvPr/>
        </p:nvSpPr>
        <p:spPr>
          <a:xfrm>
            <a:off x="628650" y="273844"/>
            <a:ext cx="6703277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87024"/>
              <a:buFont typeface="EB Garamond"/>
              <a:buNone/>
            </a:pPr>
            <a:r>
              <a:rPr lang="en-US" sz="3300" b="0" i="0" u="none" strike="noStrike" cap="none">
                <a:solidFill>
                  <a:srgbClr val="FFB00E"/>
                </a:solidFill>
                <a:latin typeface="Arial Black"/>
                <a:ea typeface="Arial Black"/>
                <a:cs typeface="Arial Black"/>
                <a:sym typeface="Arial Black"/>
              </a:rPr>
              <a:t>Q-Focus Examples—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30535"/>
              <a:buFont typeface="EB Garamond"/>
              <a:buNone/>
            </a:pPr>
            <a:r>
              <a:rPr lang="en-US" sz="2200" b="0" i="0" u="none" strike="noStrike" cap="none">
                <a:solidFill>
                  <a:srgbClr val="FFB00E"/>
                </a:solidFill>
                <a:latin typeface="Arial Black"/>
                <a:ea typeface="Arial Black"/>
                <a:cs typeface="Arial Black"/>
                <a:sym typeface="Arial Black"/>
              </a:rPr>
              <a:t>Demonstration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33"/>
          <p:cNvSpPr txBox="1"/>
          <p:nvPr/>
        </p:nvSpPr>
        <p:spPr>
          <a:xfrm>
            <a:off x="763412" y="1116902"/>
            <a:ext cx="1176900" cy="37177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FFB00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EXPERIENCE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p33"/>
          <p:cNvSpPr txBox="1"/>
          <p:nvPr/>
        </p:nvSpPr>
        <p:spPr>
          <a:xfrm>
            <a:off x="2346912" y="1458432"/>
            <a:ext cx="422845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QFocus:The “Whoosh” Bottle 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5"/>
          <p:cNvSpPr txBox="1">
            <a:spLocks noGrp="1"/>
          </p:cNvSpPr>
          <p:nvPr>
            <p:ph type="title"/>
          </p:nvPr>
        </p:nvSpPr>
        <p:spPr>
          <a:xfrm>
            <a:off x="0" y="521606"/>
            <a:ext cx="9143999" cy="35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4600" b="1">
                <a:latin typeface="Arial"/>
                <a:ea typeface="Arial"/>
                <a:cs typeface="Arial"/>
                <a:sym typeface="Arial"/>
              </a:rPr>
              <a:t>QFT in science                                        </a:t>
            </a:r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What does QFT look like                                    </a:t>
            </a:r>
            <a:b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in a Physics classroom?</a:t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6"/>
          <p:cNvSpPr/>
          <p:nvPr/>
        </p:nvSpPr>
        <p:spPr>
          <a:xfrm>
            <a:off x="2723055" y="2890160"/>
            <a:ext cx="3200400" cy="149629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1C305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36"/>
          <p:cNvSpPr txBox="1">
            <a:spLocks noGrp="1"/>
          </p:cNvSpPr>
          <p:nvPr>
            <p:ph type="title"/>
          </p:nvPr>
        </p:nvSpPr>
        <p:spPr>
          <a:xfrm>
            <a:off x="117800" y="757050"/>
            <a:ext cx="3958800" cy="282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3300" b="1"/>
          </a:p>
        </p:txBody>
      </p:sp>
      <p:sp>
        <p:nvSpPr>
          <p:cNvPr id="392" name="Google Shape;392;p36"/>
          <p:cNvSpPr txBox="1"/>
          <p:nvPr/>
        </p:nvSpPr>
        <p:spPr>
          <a:xfrm>
            <a:off x="1668044" y="1768270"/>
            <a:ext cx="6081495" cy="8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8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QFocus:  A tennis ball and a racquet ball are dropped simultaneously and allowed to bounce on the ground until they both stop. </a:t>
            </a:r>
            <a:endParaRPr sz="2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3" name="Google Shape;393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09906" y="3021195"/>
            <a:ext cx="1260200" cy="126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92356" y="3078870"/>
            <a:ext cx="1144850" cy="1144850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36"/>
          <p:cNvSpPr txBox="1"/>
          <p:nvPr/>
        </p:nvSpPr>
        <p:spPr>
          <a:xfrm>
            <a:off x="628650" y="273844"/>
            <a:ext cx="6703277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87024"/>
              <a:buFont typeface="EB Garamond"/>
              <a:buNone/>
            </a:pPr>
            <a:r>
              <a:rPr lang="en-US" sz="3300" b="0" i="0" u="none" strike="noStrike" cap="none">
                <a:solidFill>
                  <a:srgbClr val="FFB00E"/>
                </a:solidFill>
                <a:latin typeface="Arial Black"/>
                <a:ea typeface="Arial Black"/>
                <a:cs typeface="Arial Black"/>
                <a:sym typeface="Arial Black"/>
              </a:rPr>
              <a:t>Q-Focus Examples—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30535"/>
              <a:buFont typeface="EB Garamond"/>
              <a:buNone/>
            </a:pPr>
            <a:r>
              <a:rPr lang="en-US" sz="2200" b="0" i="0" u="none" strike="noStrike" cap="none">
                <a:solidFill>
                  <a:srgbClr val="FFB00E"/>
                </a:solidFill>
                <a:latin typeface="Arial Black"/>
                <a:ea typeface="Arial Black"/>
                <a:cs typeface="Arial Black"/>
                <a:sym typeface="Arial Black"/>
              </a:rPr>
              <a:t>Design an Experiment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36"/>
          <p:cNvSpPr txBox="1"/>
          <p:nvPr/>
        </p:nvSpPr>
        <p:spPr>
          <a:xfrm>
            <a:off x="763412" y="1116902"/>
            <a:ext cx="1176900" cy="37177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FFB00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EXPERIENCE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38"/>
          <p:cNvSpPr txBox="1">
            <a:spLocks noGrp="1"/>
          </p:cNvSpPr>
          <p:nvPr>
            <p:ph type="body" idx="1"/>
          </p:nvPr>
        </p:nvSpPr>
        <p:spPr>
          <a:xfrm>
            <a:off x="4644675" y="1923587"/>
            <a:ext cx="4166400" cy="1912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000"/>
              <a:t>Take a few moments to think about a QFocus you would explore with your students</a:t>
            </a:r>
            <a:endParaRPr sz="2000"/>
          </a:p>
          <a:p>
            <a:pPr marL="342900" lvl="0" indent="-2603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300"/>
              <a:buFont typeface="Arial"/>
              <a:buNone/>
            </a:pPr>
            <a:endParaRPr sz="2000"/>
          </a:p>
          <a:p>
            <a:pPr marL="457200" lvl="0" indent="-3810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000"/>
              <a:t>Report out</a:t>
            </a:r>
            <a:endParaRPr sz="2000"/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300"/>
              <a:buNone/>
            </a:pP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SzPts val="1300"/>
              <a:buNone/>
            </a:pPr>
            <a:endParaRPr sz="2000">
              <a:solidFill>
                <a:schemeClr val="dk1"/>
              </a:solidFill>
            </a:endParaRPr>
          </a:p>
        </p:txBody>
      </p:sp>
      <p:pic>
        <p:nvPicPr>
          <p:cNvPr id="402" name="Google Shape;402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4638" y="1517836"/>
            <a:ext cx="3447451" cy="2561626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38"/>
          <p:cNvSpPr txBox="1"/>
          <p:nvPr/>
        </p:nvSpPr>
        <p:spPr>
          <a:xfrm>
            <a:off x="628650" y="273844"/>
            <a:ext cx="7807248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87024"/>
              <a:buFont typeface="EB Garamond"/>
              <a:buNone/>
            </a:pPr>
            <a:r>
              <a:rPr lang="en-US" sz="3300" b="0" i="0" u="none" strike="noStrike" cap="none">
                <a:solidFill>
                  <a:srgbClr val="FFB00E"/>
                </a:solidFill>
                <a:latin typeface="Arial Black"/>
                <a:ea typeface="Arial Black"/>
                <a:cs typeface="Arial Black"/>
                <a:sym typeface="Arial Black"/>
              </a:rPr>
              <a:t>What about using QFT in your classroom?</a:t>
            </a:r>
            <a:endParaRPr sz="2200" b="0" i="0" u="none" strike="noStrike" cap="none">
              <a:solidFill>
                <a:srgbClr val="FFB00E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39"/>
          <p:cNvSpPr txBox="1">
            <a:spLocks noGrp="1"/>
          </p:cNvSpPr>
          <p:nvPr>
            <p:ph type="title"/>
          </p:nvPr>
        </p:nvSpPr>
        <p:spPr>
          <a:xfrm>
            <a:off x="249300" y="757050"/>
            <a:ext cx="3958800" cy="282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>
              <a:solidFill>
                <a:srgbClr val="FFB00E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>
              <a:solidFill>
                <a:srgbClr val="FFB00E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>
              <a:solidFill>
                <a:srgbClr val="FFB00E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>
              <a:solidFill>
                <a:srgbClr val="FFB00E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3300" b="1">
              <a:solidFill>
                <a:srgbClr val="FFB00E"/>
              </a:solidFill>
            </a:endParaRPr>
          </a:p>
        </p:txBody>
      </p:sp>
      <p:sp>
        <p:nvSpPr>
          <p:cNvPr id="409" name="Google Shape;409;p39"/>
          <p:cNvSpPr txBox="1"/>
          <p:nvPr/>
        </p:nvSpPr>
        <p:spPr>
          <a:xfrm>
            <a:off x="628649" y="1698659"/>
            <a:ext cx="6731100" cy="39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Tools to help:</a:t>
            </a:r>
            <a:endParaRPr sz="1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-"/>
            </a:pPr>
            <a:r>
              <a:rPr lang="en-US" sz="1500" b="1" i="0" u="sng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RQI features AP-TIP Science Team</a:t>
            </a:r>
            <a:endParaRPr sz="15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-"/>
            </a:pPr>
            <a:r>
              <a:rPr lang="en-US" sz="1500" b="1" i="0" u="sng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Education resources at rightquestion.org</a:t>
            </a:r>
            <a:endParaRPr sz="15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-"/>
            </a:pPr>
            <a:r>
              <a:rPr lang="en-US" sz="1500" b="1" i="0" u="sng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Steps &amp; video guide</a:t>
            </a:r>
            <a:endParaRPr sz="15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-"/>
            </a:pPr>
            <a:r>
              <a:rPr lang="en-US" sz="1500" b="1" i="0" u="sng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Classroom video</a:t>
            </a:r>
            <a:r>
              <a:rPr lang="en-US"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5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-"/>
            </a:pPr>
            <a:r>
              <a:rPr lang="en-US" sz="1500" b="1" i="0" u="sng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Examples</a:t>
            </a:r>
            <a:endParaRPr sz="15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-"/>
            </a:pPr>
            <a:r>
              <a:rPr lang="en-US" sz="1500" b="1" i="0" u="sng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Lesson planning workbook</a:t>
            </a:r>
            <a:endParaRPr sz="15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-"/>
            </a:pPr>
            <a:r>
              <a:rPr lang="en-US" sz="1500" b="1" i="0" u="sng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LESSON SNAPSHOT: CLIMATE</a:t>
            </a:r>
            <a:endParaRPr sz="15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-"/>
            </a:pPr>
            <a:r>
              <a:rPr lang="en-US" sz="1500" b="1" i="0" u="sng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Other ways to use QFT</a:t>
            </a:r>
            <a:endParaRPr sz="15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p39"/>
          <p:cNvSpPr txBox="1"/>
          <p:nvPr/>
        </p:nvSpPr>
        <p:spPr>
          <a:xfrm>
            <a:off x="628650" y="273844"/>
            <a:ext cx="7896457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87024"/>
              <a:buFont typeface="EB Garamond"/>
              <a:buNone/>
            </a:pPr>
            <a:r>
              <a:rPr lang="en-US" sz="3300" b="0" i="0" u="none" strike="noStrike" cap="none">
                <a:solidFill>
                  <a:srgbClr val="FFB00E"/>
                </a:solidFill>
                <a:latin typeface="Arial Black"/>
                <a:ea typeface="Arial Black"/>
                <a:cs typeface="Arial Black"/>
                <a:sym typeface="Arial Black"/>
              </a:rPr>
              <a:t>How will you apply QFT with your  students?</a:t>
            </a:r>
            <a:endParaRPr sz="2200" b="0" i="0" u="none" strike="noStrike" cap="none">
              <a:solidFill>
                <a:srgbClr val="FFB00E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11" name="Google Shape;411;p39"/>
          <p:cNvSpPr txBox="1"/>
          <p:nvPr/>
        </p:nvSpPr>
        <p:spPr>
          <a:xfrm>
            <a:off x="763413" y="1168946"/>
            <a:ext cx="691800" cy="3717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FFB00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PLAN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2" name="Google Shape;412;p3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509349" y="1855688"/>
            <a:ext cx="2130875" cy="2130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41"/>
          <p:cNvSpPr txBox="1">
            <a:spLocks noGrp="1"/>
          </p:cNvSpPr>
          <p:nvPr>
            <p:ph type="title"/>
          </p:nvPr>
        </p:nvSpPr>
        <p:spPr>
          <a:xfrm>
            <a:off x="249300" y="757050"/>
            <a:ext cx="3958800" cy="282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>
              <a:solidFill>
                <a:srgbClr val="FFB00E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>
              <a:solidFill>
                <a:srgbClr val="FFB00E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>
              <a:solidFill>
                <a:srgbClr val="FFB00E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>
              <a:solidFill>
                <a:srgbClr val="FFB00E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3300" b="1">
              <a:solidFill>
                <a:srgbClr val="FFB00E"/>
              </a:solidFill>
            </a:endParaRPr>
          </a:p>
        </p:txBody>
      </p:sp>
      <p:sp>
        <p:nvSpPr>
          <p:cNvPr id="418" name="Google Shape;418;p41"/>
          <p:cNvSpPr txBox="1"/>
          <p:nvPr/>
        </p:nvSpPr>
        <p:spPr>
          <a:xfrm>
            <a:off x="628650" y="273844"/>
            <a:ext cx="7896457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87024"/>
              <a:buFont typeface="EB Garamond"/>
              <a:buNone/>
            </a:pPr>
            <a:r>
              <a:rPr lang="en-US" sz="3300" b="0" i="0" u="none" strike="noStrike" cap="none">
                <a:solidFill>
                  <a:srgbClr val="FFB00E"/>
                </a:solidFill>
                <a:latin typeface="Arial Black"/>
                <a:ea typeface="Arial Black"/>
                <a:cs typeface="Arial Black"/>
                <a:sym typeface="Arial Black"/>
              </a:rPr>
              <a:t>Resource for Teachers</a:t>
            </a:r>
            <a:endParaRPr sz="2200" b="0" i="0" u="none" strike="noStrike" cap="none">
              <a:solidFill>
                <a:srgbClr val="FFB00E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19" name="Google Shape;419;p41"/>
          <p:cNvSpPr txBox="1"/>
          <p:nvPr/>
        </p:nvSpPr>
        <p:spPr>
          <a:xfrm>
            <a:off x="763413" y="821398"/>
            <a:ext cx="691822" cy="37177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FFB00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PLAN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p41"/>
          <p:cNvSpPr txBox="1">
            <a:spLocks noGrp="1"/>
          </p:cNvSpPr>
          <p:nvPr>
            <p:ph type="body" idx="1"/>
          </p:nvPr>
        </p:nvSpPr>
        <p:spPr>
          <a:xfrm>
            <a:off x="763424" y="1436225"/>
            <a:ext cx="4004700" cy="15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US" sz="1800" b="1"/>
              <a:t>Make Just One Change </a:t>
            </a:r>
            <a:br>
              <a:rPr lang="en-US" sz="1800"/>
            </a:br>
            <a:r>
              <a:rPr lang="en-US" sz="1200"/>
              <a:t>—Dan Rothstein &amp; Luz Santana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SzPts val="1300"/>
              <a:buNone/>
            </a:pPr>
            <a:r>
              <a:rPr lang="en-US" sz="1800" b="1" u="sng">
                <a:solidFill>
                  <a:schemeClr val="hlink"/>
                </a:solidFill>
                <a:hlinkClick r:id="rId3"/>
              </a:rPr>
              <a:t>https://rightquestion.org/resources/make-just-one-change</a:t>
            </a:r>
            <a:r>
              <a:rPr lang="en-US" sz="1800" b="1"/>
              <a:t>/</a:t>
            </a:r>
            <a:endParaRPr sz="1800" b="1"/>
          </a:p>
        </p:txBody>
      </p:sp>
      <p:pic>
        <p:nvPicPr>
          <p:cNvPr id="421" name="Google Shape;421;p41" descr="A book cover with text and a bird cag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69312" y="1193176"/>
            <a:ext cx="2498305" cy="3130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73750" y="2722475"/>
            <a:ext cx="1779200" cy="177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42"/>
          <p:cNvSpPr txBox="1">
            <a:spLocks noGrp="1"/>
          </p:cNvSpPr>
          <p:nvPr>
            <p:ph type="title"/>
          </p:nvPr>
        </p:nvSpPr>
        <p:spPr>
          <a:xfrm>
            <a:off x="249300" y="757050"/>
            <a:ext cx="3958800" cy="282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>
              <a:solidFill>
                <a:srgbClr val="FFB00E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>
              <a:solidFill>
                <a:srgbClr val="FFB00E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>
              <a:solidFill>
                <a:srgbClr val="FFB00E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>
              <a:solidFill>
                <a:srgbClr val="FFB00E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3300" b="1">
              <a:solidFill>
                <a:srgbClr val="FFB00E"/>
              </a:solidFill>
            </a:endParaRPr>
          </a:p>
        </p:txBody>
      </p:sp>
      <p:sp>
        <p:nvSpPr>
          <p:cNvPr id="428" name="Google Shape;428;p42"/>
          <p:cNvSpPr txBox="1"/>
          <p:nvPr/>
        </p:nvSpPr>
        <p:spPr>
          <a:xfrm>
            <a:off x="628650" y="273844"/>
            <a:ext cx="7896457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87024"/>
              <a:buFont typeface="EB Garamond"/>
              <a:buNone/>
            </a:pPr>
            <a:r>
              <a:rPr lang="en-US" sz="3300" b="0" i="0" u="none" strike="noStrike" cap="none">
                <a:solidFill>
                  <a:srgbClr val="FFB00E"/>
                </a:solidFill>
                <a:latin typeface="Arial Black"/>
                <a:ea typeface="Arial Black"/>
                <a:cs typeface="Arial Black"/>
                <a:sym typeface="Arial Black"/>
              </a:rPr>
              <a:t>Final Thoughts</a:t>
            </a:r>
            <a:endParaRPr sz="2200" b="0" i="0" u="none" strike="noStrike" cap="none">
              <a:solidFill>
                <a:srgbClr val="FFB00E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29" name="Google Shape;429;p42"/>
          <p:cNvSpPr txBox="1"/>
          <p:nvPr/>
        </p:nvSpPr>
        <p:spPr>
          <a:xfrm>
            <a:off x="763413" y="821398"/>
            <a:ext cx="914846" cy="37177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FFB00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REFLECT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p42"/>
          <p:cNvSpPr txBox="1"/>
          <p:nvPr/>
        </p:nvSpPr>
        <p:spPr>
          <a:xfrm>
            <a:off x="567314" y="1400292"/>
            <a:ext cx="7450305" cy="17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00CAF2"/>
                </a:solidFill>
                <a:latin typeface="Arial"/>
                <a:ea typeface="Arial"/>
                <a:cs typeface="Arial"/>
                <a:sym typeface="Arial"/>
              </a:rPr>
              <a:t>QFT Session Survey</a:t>
            </a:r>
            <a:endParaRPr sz="1400" b="0" i="0" u="none" strike="noStrike" cap="none">
              <a:solidFill>
                <a:srgbClr val="00CAF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>
                <a:solidFill>
                  <a:schemeClr val="lt1"/>
                </a:solidFill>
              </a:rPr>
              <a:t>https://bit.ly/QFTatNSTASurvey</a:t>
            </a:r>
            <a:endParaRPr sz="2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Question Focuses and Feedback</a:t>
            </a:r>
            <a:endParaRPr sz="2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mmcgrail@nd.edu</a:t>
            </a:r>
            <a:endParaRPr sz="2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>
                <a:solidFill>
                  <a:schemeClr val="lt1"/>
                </a:solidFill>
              </a:rPr>
              <a:t>katy.connolly@rightquestion.org</a:t>
            </a:r>
            <a:endParaRPr sz="2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1" name="Google Shape;43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9150" y="754518"/>
            <a:ext cx="2992576" cy="2992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4"/>
          <p:cNvSpPr txBox="1">
            <a:spLocks noGrp="1"/>
          </p:cNvSpPr>
          <p:nvPr>
            <p:ph type="title"/>
          </p:nvPr>
        </p:nvSpPr>
        <p:spPr>
          <a:xfrm>
            <a:off x="1052387" y="521606"/>
            <a:ext cx="7039226" cy="35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4600" b="1">
                <a:latin typeface="Arial"/>
                <a:ea typeface="Arial"/>
                <a:cs typeface="Arial"/>
                <a:sym typeface="Arial"/>
              </a:rPr>
              <a:t>Today’s Challenge:</a:t>
            </a:r>
            <a:endParaRPr sz="46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SzPts val="3600"/>
              <a:buNone/>
            </a:pPr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“How can we work together on creating more opportunities for all students to ask their own questions?”</a:t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43"/>
          <p:cNvSpPr txBox="1">
            <a:spLocks noGrp="1"/>
          </p:cNvSpPr>
          <p:nvPr>
            <p:ph type="ctrTitle"/>
          </p:nvPr>
        </p:nvSpPr>
        <p:spPr>
          <a:xfrm>
            <a:off x="421825" y="1287725"/>
            <a:ext cx="8423100" cy="16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</a:pPr>
            <a:endParaRPr/>
          </a:p>
        </p:txBody>
      </p:sp>
      <p:sp>
        <p:nvSpPr>
          <p:cNvPr id="437" name="Google Shape;437;p43"/>
          <p:cNvSpPr/>
          <p:nvPr/>
        </p:nvSpPr>
        <p:spPr>
          <a:xfrm>
            <a:off x="421825" y="3166708"/>
            <a:ext cx="7916821" cy="7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43"/>
          <p:cNvSpPr txBox="1"/>
          <p:nvPr/>
        </p:nvSpPr>
        <p:spPr>
          <a:xfrm>
            <a:off x="0" y="1218836"/>
            <a:ext cx="9143999" cy="2004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B00E"/>
              </a:buClr>
              <a:buSzPts val="4500"/>
              <a:buFont typeface="Arial Black"/>
              <a:buNone/>
            </a:pPr>
            <a:r>
              <a:rPr lang="en-US" sz="4600" b="1" i="0" u="none" strike="noStrike" cap="none">
                <a:solidFill>
                  <a:srgbClr val="FFB00E"/>
                </a:solidFill>
                <a:latin typeface="Arial"/>
                <a:ea typeface="Arial"/>
                <a:cs typeface="Arial"/>
                <a:sym typeface="Arial"/>
              </a:rPr>
              <a:t>Thanks for joining us in exploring QFT!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44"/>
          <p:cNvSpPr txBox="1"/>
          <p:nvPr/>
        </p:nvSpPr>
        <p:spPr>
          <a:xfrm>
            <a:off x="1862253" y="1371599"/>
            <a:ext cx="5419493" cy="1871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B00E"/>
              </a:buClr>
              <a:buSzPts val="1800"/>
              <a:buFont typeface="Arial Black"/>
              <a:buNone/>
            </a:pPr>
            <a:r>
              <a:rPr lang="en-US" sz="4600" b="1" i="0" u="none" strike="noStrike" cap="none">
                <a:solidFill>
                  <a:srgbClr val="FFB00E"/>
                </a:solidFill>
                <a:latin typeface="Arial"/>
                <a:ea typeface="Arial"/>
                <a:cs typeface="Arial"/>
                <a:sym typeface="Arial"/>
              </a:rPr>
              <a:t>Source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B00E"/>
              </a:buClr>
              <a:buSzPts val="1800"/>
              <a:buFont typeface="Arial Black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“The Question Formulation Technique (QFT)            was created by the Right Question Institute (</a:t>
            </a:r>
            <a:r>
              <a:rPr lang="en-US"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rightquestion.org</a:t>
            </a:r>
            <a:r>
              <a:rPr lang="en-US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).”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30f721d52e4_0_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B00E"/>
              </a:buClr>
              <a:buSzPts val="1800"/>
              <a:buNone/>
            </a:pPr>
            <a:r>
              <a:rPr lang="en-US"/>
              <a:t>Event Links</a:t>
            </a:r>
            <a:endParaRPr/>
          </a:p>
        </p:txBody>
      </p:sp>
      <p:sp>
        <p:nvSpPr>
          <p:cNvPr id="449" name="Google Shape;449;g30f721d52e4_0_6"/>
          <p:cNvSpPr txBox="1">
            <a:spLocks noGrp="1"/>
          </p:cNvSpPr>
          <p:nvPr>
            <p:ph type="body" idx="1"/>
          </p:nvPr>
        </p:nvSpPr>
        <p:spPr>
          <a:xfrm>
            <a:off x="539434" y="1291156"/>
            <a:ext cx="39768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300" b="1"/>
              <a:t>https://bit.ly/QFTatNSTA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450" name="Google Shape;450;g30f721d52e4_0_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0849" y="1385173"/>
            <a:ext cx="2952725" cy="2952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5"/>
          <p:cNvSpPr txBox="1"/>
          <p:nvPr/>
        </p:nvSpPr>
        <p:spPr>
          <a:xfrm>
            <a:off x="628650" y="1245712"/>
            <a:ext cx="7801672" cy="2785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2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Q: Question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2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F: Formulation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2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T: Technique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2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QFT is a research-based instructional strategy developed by the Right Question Institute to prepare students to ask more and better questions.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B00E"/>
              </a:buClr>
              <a:buSzPts val="1800"/>
              <a:buNone/>
            </a:pPr>
            <a:r>
              <a:rPr lang="en-US"/>
              <a:t>What is QFT?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B00E"/>
              </a:buClr>
              <a:buSzPts val="1800"/>
              <a:buNone/>
            </a:pPr>
            <a:r>
              <a:rPr lang="en-US"/>
              <a:t>Where did the QFT come from? </a:t>
            </a:r>
            <a:endParaRPr/>
          </a:p>
        </p:txBody>
      </p:sp>
      <p:sp>
        <p:nvSpPr>
          <p:cNvPr id="102" name="Google Shape;102;p6"/>
          <p:cNvSpPr txBox="1">
            <a:spLocks noGrp="1"/>
          </p:cNvSpPr>
          <p:nvPr>
            <p:ph type="body" idx="1"/>
          </p:nvPr>
        </p:nvSpPr>
        <p:spPr>
          <a:xfrm>
            <a:off x="4337825" y="2195072"/>
            <a:ext cx="4623300" cy="18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800" b="0"/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en-US" sz="1800" b="0" i="1"/>
              <a:t>“We don’t go to the school because                we don’t even know what to ask.”                          </a:t>
            </a:r>
            <a:r>
              <a:rPr lang="en-US" sz="1100" b="0" i="1"/>
              <a:t>—Lawrence, MA</a:t>
            </a:r>
            <a:endParaRPr sz="1100" b="0" i="1"/>
          </a:p>
        </p:txBody>
      </p:sp>
      <p:pic>
        <p:nvPicPr>
          <p:cNvPr id="103" name="Google Shape;10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3412" y="1924231"/>
            <a:ext cx="3055623" cy="2212368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6"/>
          <p:cNvSpPr txBox="1"/>
          <p:nvPr/>
        </p:nvSpPr>
        <p:spPr>
          <a:xfrm>
            <a:off x="763412" y="1027697"/>
            <a:ext cx="898120" cy="37177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FFB00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ORIGINS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9" name="Google Shape;109;p7"/>
          <p:cNvCxnSpPr/>
          <p:nvPr/>
        </p:nvCxnSpPr>
        <p:spPr>
          <a:xfrm rot="10800000" flipH="1">
            <a:off x="2899317" y="1923585"/>
            <a:ext cx="1438508" cy="892098"/>
          </a:xfrm>
          <a:prstGeom prst="straightConnector1">
            <a:avLst/>
          </a:prstGeom>
          <a:noFill/>
          <a:ln w="9525" cap="flat" cmpd="sng">
            <a:solidFill>
              <a:srgbClr val="FFB00E"/>
            </a:solidFill>
            <a:prstDash val="dashDot"/>
            <a:round/>
            <a:headEnd type="none" w="sm" len="sm"/>
            <a:tailEnd type="none" w="sm" len="sm"/>
          </a:ln>
        </p:spPr>
      </p:cxnSp>
      <p:cxnSp>
        <p:nvCxnSpPr>
          <p:cNvPr id="110" name="Google Shape;110;p7"/>
          <p:cNvCxnSpPr/>
          <p:nvPr/>
        </p:nvCxnSpPr>
        <p:spPr>
          <a:xfrm>
            <a:off x="2904893" y="2971800"/>
            <a:ext cx="1432932" cy="0"/>
          </a:xfrm>
          <a:prstGeom prst="straightConnector1">
            <a:avLst/>
          </a:prstGeom>
          <a:noFill/>
          <a:ln w="9525" cap="flat" cmpd="sng">
            <a:solidFill>
              <a:srgbClr val="FFB00E"/>
            </a:solidFill>
            <a:prstDash val="dashDot"/>
            <a:round/>
            <a:headEnd type="none" w="sm" len="sm"/>
            <a:tailEnd type="none" w="sm" len="sm"/>
          </a:ln>
        </p:spPr>
      </p:cxnSp>
      <p:cxnSp>
        <p:nvCxnSpPr>
          <p:cNvPr id="111" name="Google Shape;111;p7"/>
          <p:cNvCxnSpPr/>
          <p:nvPr/>
        </p:nvCxnSpPr>
        <p:spPr>
          <a:xfrm>
            <a:off x="2899317" y="3144642"/>
            <a:ext cx="1438508" cy="841917"/>
          </a:xfrm>
          <a:prstGeom prst="straightConnector1">
            <a:avLst/>
          </a:prstGeom>
          <a:noFill/>
          <a:ln w="9525" cap="flat" cmpd="sng">
            <a:solidFill>
              <a:srgbClr val="FFB00E"/>
            </a:solidFill>
            <a:prstDash val="dashDot"/>
            <a:round/>
            <a:headEnd type="none" w="sm" len="sm"/>
            <a:tailEnd type="none" w="sm" len="sm"/>
          </a:ln>
        </p:spPr>
      </p:cxnSp>
      <p:sp>
        <p:nvSpPr>
          <p:cNvPr id="112" name="Google Shape;112;p7"/>
          <p:cNvSpPr/>
          <p:nvPr/>
        </p:nvSpPr>
        <p:spPr>
          <a:xfrm>
            <a:off x="641197" y="2062975"/>
            <a:ext cx="2447692" cy="2299895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rgbClr val="FFB00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7"/>
          <p:cNvSpPr txBox="1"/>
          <p:nvPr/>
        </p:nvSpPr>
        <p:spPr>
          <a:xfrm>
            <a:off x="1042639" y="2467642"/>
            <a:ext cx="2224670" cy="1796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B00E"/>
              </a:buClr>
              <a:buSzPts val="1800"/>
              <a:buFont typeface="Arial Black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Scholars, educators, and college presidents say…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B00E"/>
              </a:buClr>
              <a:buSzPct val="60606"/>
              <a:buNone/>
            </a:pPr>
            <a:r>
              <a:rPr lang="en-US"/>
              <a:t>Why spend time on teaching question formulation?</a:t>
            </a:r>
            <a:endParaRPr/>
          </a:p>
        </p:txBody>
      </p:sp>
      <p:sp>
        <p:nvSpPr>
          <p:cNvPr id="115" name="Google Shape;115;p7"/>
          <p:cNvSpPr txBox="1"/>
          <p:nvPr/>
        </p:nvSpPr>
        <p:spPr>
          <a:xfrm>
            <a:off x="763412" y="1300905"/>
            <a:ext cx="2074574" cy="37177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FFB00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RESEARCH &amp; EVIDENCE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4337825" y="1784207"/>
            <a:ext cx="4493941" cy="2636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1600" b="0"/>
              <a:t>"There is no learning without having to pose a question."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1100" b="0" i="1"/>
              <a:t>—Richard Feynman, Nobel Laureate, Physics, 1965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000" i="1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600" b="0" i="0" u="none" strike="noStrike" cap="none">
                <a:latin typeface="Arial"/>
                <a:ea typeface="Arial"/>
                <a:cs typeface="Arial"/>
                <a:sym typeface="Arial"/>
              </a:rPr>
              <a:t>"We must teach students how to think in questions, how to manage ignorance."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100" b="0" i="1" u="none" strike="noStrike" cap="none">
                <a:latin typeface="Arial"/>
                <a:ea typeface="Arial"/>
                <a:cs typeface="Arial"/>
                <a:sym typeface="Arial"/>
              </a:rPr>
              <a:t>—Stuart Firestein, Former chair, Dept. of Biology, Columbia Univ </a:t>
            </a:r>
            <a:endParaRPr sz="1200" b="0" i="1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000" b="0" i="1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600" b="0" i="0" u="none" strike="noStrike" cap="none">
                <a:latin typeface="Arial"/>
                <a:ea typeface="Arial"/>
                <a:cs typeface="Arial"/>
                <a:sym typeface="Arial"/>
              </a:rPr>
              <a:t>“The primary skills should be analytical skills of interpretation and inquiry. In other words, </a:t>
            </a:r>
            <a:r>
              <a:rPr lang="en-US" sz="1600" b="0" i="0" u="none" strike="noStrike" cap="none">
                <a:latin typeface="Arial Black"/>
                <a:ea typeface="Arial Black"/>
                <a:cs typeface="Arial Black"/>
                <a:sym typeface="Arial Black"/>
              </a:rPr>
              <a:t>know how to frame a question</a:t>
            </a:r>
            <a:r>
              <a:rPr lang="en-US" sz="1600" b="0" i="0" u="none" strike="noStrike" cap="none">
                <a:latin typeface="Arial"/>
                <a:ea typeface="Arial"/>
                <a:cs typeface="Arial"/>
                <a:sym typeface="Arial"/>
              </a:rPr>
              <a:t>.”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100" b="0" i="1" u="none" strike="noStrike" cap="none">
                <a:latin typeface="Arial"/>
                <a:ea typeface="Arial"/>
                <a:cs typeface="Arial"/>
                <a:sym typeface="Arial"/>
              </a:rPr>
              <a:t>— Leon Botstein, President of Bard College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600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600" b="0" i="1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B00E"/>
              </a:buClr>
              <a:buSzPts val="1800"/>
              <a:buNone/>
            </a:pPr>
            <a:r>
              <a:rPr lang="en-US"/>
              <a:t>Did you know…</a:t>
            </a:r>
            <a:endParaRPr/>
          </a:p>
        </p:txBody>
      </p:sp>
      <p:pic>
        <p:nvPicPr>
          <p:cNvPr id="122" name="Google Shape;122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05253" y="1204338"/>
            <a:ext cx="3133494" cy="328961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9"/>
          <p:cNvSpPr/>
          <p:nvPr/>
        </p:nvSpPr>
        <p:spPr>
          <a:xfrm>
            <a:off x="641197" y="2062975"/>
            <a:ext cx="2447692" cy="2299895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rgbClr val="FFB00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9"/>
          <p:cNvSpPr txBox="1"/>
          <p:nvPr/>
        </p:nvSpPr>
        <p:spPr>
          <a:xfrm>
            <a:off x="813723" y="2628759"/>
            <a:ext cx="2371027" cy="1796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B00E"/>
              </a:buClr>
              <a:buSzPts val="1800"/>
              <a:buFont typeface="Arial Black"/>
              <a:buNone/>
            </a:pPr>
            <a:r>
              <a:rPr lang="en-US" sz="2000" b="1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And yet, college students say…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B00E"/>
              </a:buClr>
              <a:buSzPct val="60606"/>
              <a:buNone/>
            </a:pPr>
            <a:r>
              <a:rPr lang="en-US"/>
              <a:t>Why spend time on teaching question formulation?</a:t>
            </a:r>
            <a:endParaRPr/>
          </a:p>
        </p:txBody>
      </p:sp>
      <p:sp>
        <p:nvSpPr>
          <p:cNvPr id="130" name="Google Shape;130;p9"/>
          <p:cNvSpPr txBox="1"/>
          <p:nvPr/>
        </p:nvSpPr>
        <p:spPr>
          <a:xfrm>
            <a:off x="763412" y="1300905"/>
            <a:ext cx="2074574" cy="37177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FFB00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RESEARCH &amp; EVIDENCE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" name="Google Shape;131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39623" y="1887455"/>
            <a:ext cx="3490654" cy="2299895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9"/>
          <p:cNvSpPr txBox="1"/>
          <p:nvPr/>
        </p:nvSpPr>
        <p:spPr>
          <a:xfrm>
            <a:off x="4860621" y="1184576"/>
            <a:ext cx="3490554" cy="422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Only 27% believe college taught them to ask questions</a:t>
            </a:r>
            <a:endParaRPr sz="1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" name="Google Shape;133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36935" y="4309355"/>
            <a:ext cx="1126774" cy="1424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1367</Words>
  <Application>Microsoft Office PowerPoint</Application>
  <PresentationFormat>On-screen Show (16:9)</PresentationFormat>
  <Paragraphs>307</Paragraphs>
  <Slides>42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9" baseType="lpstr">
      <vt:lpstr>Arial</vt:lpstr>
      <vt:lpstr>Rockwell</vt:lpstr>
      <vt:lpstr>Century Gothic</vt:lpstr>
      <vt:lpstr>Arial Black</vt:lpstr>
      <vt:lpstr>EB Garamond</vt:lpstr>
      <vt:lpstr>Noto Sans Symbols</vt:lpstr>
      <vt:lpstr>Office Theme</vt:lpstr>
      <vt:lpstr>PowerPoint Presentation</vt:lpstr>
      <vt:lpstr>Introductions</vt:lpstr>
      <vt:lpstr>Event Links</vt:lpstr>
      <vt:lpstr>Today’s Challenge: “How can we work together on creating more opportunities for all students to ask their own questions?”</vt:lpstr>
      <vt:lpstr>What is QFT?</vt:lpstr>
      <vt:lpstr>Where did the QFT come from? </vt:lpstr>
      <vt:lpstr>Why spend time on teaching question formulation?</vt:lpstr>
      <vt:lpstr>Did you know…</vt:lpstr>
      <vt:lpstr>Why spend time on teaching question formulation?</vt:lpstr>
      <vt:lpstr>Why spend time on teaching question formulation?</vt:lpstr>
      <vt:lpstr>Why spend time on teaching question formulation?</vt:lpstr>
      <vt:lpstr>Why spend time on teaching question formulation?</vt:lpstr>
      <vt:lpstr>Overview of the QFT</vt:lpstr>
      <vt:lpstr>Producing Questions</vt:lpstr>
      <vt:lpstr>Question Focus:</vt:lpstr>
      <vt:lpstr>Question Focus:</vt:lpstr>
      <vt:lpstr>Improving Questions— Categorize by Open/Closed</vt:lpstr>
      <vt:lpstr>Improving Questions—                   Advantages &amp; Disadvantages </vt:lpstr>
      <vt:lpstr>Improving Questions—Changing Questions </vt:lpstr>
      <vt:lpstr>Strategizing with Questions—Prioritizing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QFT in science                            What does QFT look like                            in a Biology classroom? </vt:lpstr>
      <vt:lpstr>   </vt:lpstr>
      <vt:lpstr>QFT in science                                        What does QFT look like                                     an Environmental Science classroom?</vt:lpstr>
      <vt:lpstr>   </vt:lpstr>
      <vt:lpstr>PowerPoint Presentation</vt:lpstr>
      <vt:lpstr>QFT in science                                        What does QFT look like                                      in a Chemistry classroom?</vt:lpstr>
      <vt:lpstr>   </vt:lpstr>
      <vt:lpstr>QFT in science                                        What does QFT look like                                      in a Physics classroom?</vt:lpstr>
      <vt:lpstr>   </vt:lpstr>
      <vt:lpstr>PowerPoint Presentation</vt:lpstr>
      <vt:lpstr>    </vt:lpstr>
      <vt:lpstr>    </vt:lpstr>
      <vt:lpstr>    </vt:lpstr>
      <vt:lpstr>  </vt:lpstr>
      <vt:lpstr>PowerPoint Presentation</vt:lpstr>
      <vt:lpstr>Event Links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Blythe Hirchak</dc:creator>
  <cp:lastModifiedBy>Katy Connolly</cp:lastModifiedBy>
  <cp:revision>1</cp:revision>
  <dcterms:modified xsi:type="dcterms:W3CDTF">2024-11-05T17:18:33Z</dcterms:modified>
</cp:coreProperties>
</file>