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embeddedFontLst>
    <p:embeddedFont>
      <p:font typeface="Century Gothic" panose="020B0502020202020204" pitchFamily="34" charset="0"/>
      <p:regular r:id="rId75"/>
      <p:bold r:id="rId76"/>
      <p:italic r:id="rId77"/>
      <p:boldItalic r:id="rId78"/>
    </p:embeddedFont>
    <p:embeddedFont>
      <p:font typeface="Proxima Nova" panose="020B0604020202020204" charset="0"/>
      <p:regular r:id="rId79"/>
      <p:bold r:id="rId80"/>
      <p:italic r:id="rId81"/>
      <p:boldItalic r:id="rId82"/>
    </p:embeddedFont>
    <p:embeddedFont>
      <p:font typeface="Rockwell" panose="02060603020205020403" pitchFamily="18"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iQyLIIO5+CNwj4ONhnVhuIwVRR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D0F8B9-EAB9-404A-AC75-DAADB96A09FD}">
  <a:tblStyle styleId="{81D0F8B9-EAB9-404A-AC75-DAADB96A09FD}"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5F5"/>
          </a:solidFill>
        </a:fill>
      </a:tcStyle>
    </a:wholeTbl>
    <a:band1H>
      <a:tcTxStyle b="off" i="off"/>
      <a:tcStyle>
        <a:tcBdr/>
        <a:fill>
          <a:solidFill>
            <a:srgbClr val="D0EAEB"/>
          </a:solidFill>
        </a:fill>
      </a:tcStyle>
    </a:band1H>
    <a:band2H>
      <a:tcTxStyle b="off" i="off"/>
      <a:tcStyle>
        <a:tcBdr/>
      </a:tcStyle>
    </a:band2H>
    <a:band1V>
      <a:tcTxStyle b="off" i="off"/>
      <a:tcStyle>
        <a:tcBdr/>
        <a:fill>
          <a:solidFill>
            <a:srgbClr val="D0EAEB"/>
          </a:solidFill>
        </a:fill>
      </a:tcStyle>
    </a:band1V>
    <a:band2V>
      <a:tcTxStyle b="off" i="off"/>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customschemas.google.com/relationships/presentationmetadata" Target="meta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t.ly/QFTKeynotePP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rightquestion.org/events/introduction-to-the-question-formulation-technique-qft-for-stem-learning/"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ightquestion.org/education/resour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rightquestion.org/resources/qft-card-templat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629eeeb25a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3629eeeb25a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for Katy: Tomoko’s research document: https://docs.google.com/document/d/1NmDcrflNLNUNyfN-ri5u80FwuBosmmpYkPCwslDv_w4/edit?pli=1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Tizard, B., Hughes, M., Carmichael, H., &amp; Pinkerton, G. (1983). Children’s questions and adults’ answers. Journal of Child Psychology and Psychiatry, 24, 269-281.</a:t>
            </a:r>
            <a:endParaRPr/>
          </a:p>
          <a:p>
            <a:pPr marL="0" lvl="0" indent="0" algn="l" rtl="0">
              <a:lnSpc>
                <a:spcPct val="100000"/>
              </a:lnSpc>
              <a:spcBef>
                <a:spcPts val="0"/>
              </a:spcBef>
              <a:spcAft>
                <a:spcPts val="0"/>
              </a:spcAft>
              <a:buSzPts val="1400"/>
              <a:buNone/>
            </a:pPr>
            <a:r>
              <a:rPr lang="en-US" sz="1200" u="none" strike="noStrike">
                <a:solidFill>
                  <a:schemeClr val="dk1"/>
                </a:solidFill>
                <a:latin typeface="Calibri"/>
                <a:ea typeface="Calibri"/>
                <a:cs typeface="Calibri"/>
                <a:sym typeface="Calibri"/>
              </a:rPr>
              <a:t>Girls (mean age 3 years 11 months) from working class and middle class families asked </a:t>
            </a:r>
            <a:r>
              <a:rPr lang="en-US" sz="1200" b="1" u="none" strike="noStrike">
                <a:solidFill>
                  <a:schemeClr val="dk1"/>
                </a:solidFill>
                <a:latin typeface="Calibri"/>
                <a:ea typeface="Calibri"/>
                <a:cs typeface="Calibri"/>
                <a:sym typeface="Calibri"/>
              </a:rPr>
              <a:t>24 and 29 questions per hour at home</a:t>
            </a:r>
            <a:r>
              <a:rPr lang="en-US" sz="1200" u="none" strike="noStrike">
                <a:solidFill>
                  <a:schemeClr val="dk1"/>
                </a:solidFill>
                <a:latin typeface="Calibri"/>
                <a:ea typeface="Calibri"/>
                <a:cs typeface="Calibri"/>
                <a:sym typeface="Calibri"/>
              </a:rPr>
              <a:t>, respectively. </a:t>
            </a:r>
            <a:r>
              <a:rPr lang="en-US" sz="1200" b="1" u="none" strike="noStrike">
                <a:solidFill>
                  <a:schemeClr val="dk1"/>
                </a:solidFill>
                <a:latin typeface="Calibri"/>
                <a:ea typeface="Calibri"/>
                <a:cs typeface="Calibri"/>
                <a:sym typeface="Calibri"/>
              </a:rPr>
              <a:t>At school, these same girls asked on average 1.4 and 3.7 questions per hour </a:t>
            </a:r>
            <a:r>
              <a:rPr lang="en-US" sz="1200" u="none" strike="noStrike">
                <a:solidFill>
                  <a:schemeClr val="dk1"/>
                </a:solidFill>
                <a:latin typeface="Calibri"/>
                <a:ea typeface="Calibri"/>
                <a:cs typeface="Calibri"/>
                <a:sym typeface="Calibri"/>
              </a:rPr>
              <a:t>(working and middle class, respectively)</a:t>
            </a:r>
            <a:endParaRPr/>
          </a:p>
          <a:p>
            <a:pPr marL="0" lvl="0" indent="0" algn="l" rtl="0">
              <a:lnSpc>
                <a:spcPct val="100000"/>
              </a:lnSpc>
              <a:spcBef>
                <a:spcPts val="0"/>
              </a:spcBef>
              <a:spcAft>
                <a:spcPts val="0"/>
              </a:spcAft>
              <a:buSzPts val="1400"/>
              <a:buNone/>
            </a:pPr>
            <a:br>
              <a:rPr lang="en-US"/>
            </a:br>
            <a:endParaRPr b="1"/>
          </a:p>
        </p:txBody>
      </p:sp>
      <p:sp>
        <p:nvSpPr>
          <p:cNvPr id="274" name="Google Shape;2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629eeeb25a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629eeeb25a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629eeeb25a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629eeeb25a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3629eeeb25a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629eeeb25a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3629eeeb25a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UC Davis Research Linking Curiosity to Memory (UC Davis) 2014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a:t>
            </a:r>
            <a:r>
              <a:rPr lang="en-US" u="sng">
                <a:solidFill>
                  <a:schemeClr val="hlink"/>
                </a:solidFill>
                <a:hlinkClick r:id="rId3"/>
              </a:rPr>
              <a:t>Fullerton Longitudinal Study (FLS)</a:t>
            </a:r>
            <a:r>
              <a:rPr lang="en-US"/>
              <a:t>, a 30-plus year study of the development of giftedness across various points in time conducted by Adele and Allen Gottfried of California State University ”This finding has strong implications for the development of STEM considering that curiosity is a </a:t>
            </a:r>
            <a:r>
              <a:rPr lang="en-US" u="sng">
                <a:solidFill>
                  <a:schemeClr val="hlink"/>
                </a:solidFill>
                <a:hlinkClick r:id="rId4"/>
              </a:rPr>
              <a:t>fundamental predictor of the aspiration to become a scientist.</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 von Stumm, B. Hell, T. Chamorro-Premuzic. </a:t>
            </a:r>
            <a:r>
              <a:rPr lang="en-US" b="1"/>
              <a:t>The Hungry Mind: Intellectual Curiosity Is the Third Pillar of Academic Performance</a:t>
            </a:r>
            <a:r>
              <a:rPr lang="en-US"/>
              <a:t>. </a:t>
            </a:r>
            <a:r>
              <a:rPr lang="en-US" i="1"/>
              <a:t>Perspectives on Psychological Science</a:t>
            </a:r>
            <a:r>
              <a:rPr lang="en-US"/>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a:p>
        </p:txBody>
      </p:sp>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22</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katy: also include quote from an advanced class</a:t>
            </a:r>
            <a:endParaRPr/>
          </a:p>
          <a:p>
            <a:pPr marL="0" lvl="0" indent="0" algn="l" rtl="0">
              <a:lnSpc>
                <a:spcPct val="100000"/>
              </a:lnSpc>
              <a:spcBef>
                <a:spcPts val="0"/>
              </a:spcBef>
              <a:spcAft>
                <a:spcPts val="0"/>
              </a:spcAft>
              <a:buSzPts val="1400"/>
              <a:buNone/>
            </a:pPr>
            <a:r>
              <a:rPr lang="en-US"/>
              <a:t>quote that shows outcome? motivation, how they change as a learner</a:t>
            </a:r>
            <a:endParaRPr/>
          </a:p>
        </p:txBody>
      </p:sp>
      <p:sp>
        <p:nvSpPr>
          <p:cNvPr id="335" name="Google Shape;33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629eeeb25a_0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3629eeeb25a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one person should be the scribe</a:t>
            </a:r>
            <a:endParaRPr/>
          </a:p>
          <a:p>
            <a:pPr marL="0" lvl="0" indent="0" algn="l" rtl="0">
              <a:lnSpc>
                <a:spcPct val="100000"/>
              </a:lnSpc>
              <a:spcBef>
                <a:spcPts val="0"/>
              </a:spcBef>
              <a:spcAft>
                <a:spcPts val="0"/>
              </a:spcAft>
              <a:buClr>
                <a:schemeClr val="dk1"/>
              </a:buClr>
              <a:buSzPts val="1400"/>
              <a:buFont typeface="Calibri"/>
              <a:buNone/>
            </a:pPr>
            <a:r>
              <a:rPr lang="en-US"/>
              <a:t>need to think carefully about this in the special ed classroom</a:t>
            </a:r>
            <a:endParaRPr/>
          </a:p>
          <a:p>
            <a:pPr marL="0" lvl="0" indent="0" algn="l" rtl="0">
              <a:lnSpc>
                <a:spcPct val="100000"/>
              </a:lnSpc>
              <a:spcBef>
                <a:spcPts val="0"/>
              </a:spcBef>
              <a:spcAft>
                <a:spcPts val="0"/>
              </a:spcAft>
              <a:buClr>
                <a:schemeClr val="dk1"/>
              </a:buClr>
              <a:buSzPts val="1400"/>
              <a:buFont typeface="Calibri"/>
              <a:buNone/>
            </a:pPr>
            <a:r>
              <a:rPr lang="en-US"/>
              <a:t>Can e the educator/adult if needed</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SzPts val="1400"/>
              <a:buNone/>
            </a:pPr>
            <a:endParaRPr/>
          </a:p>
        </p:txBody>
      </p:sp>
      <p:sp>
        <p:nvSpPr>
          <p:cNvPr id="365" name="Google Shape;36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28</a:t>
            </a:fld>
            <a:endParaRPr sz="120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other idea: inquiry based dei</a:t>
            </a:r>
            <a:endParaRPr/>
          </a:p>
        </p:txBody>
      </p:sp>
      <p:sp>
        <p:nvSpPr>
          <p:cNvPr id="379" name="Google Shape;37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u="sng">
                <a:solidFill>
                  <a:schemeClr val="hlink"/>
                </a:solidFill>
                <a:hlinkClick r:id="rId3"/>
              </a:rPr>
              <a:t>https://bit.ly/QFTKeynotePPT</a:t>
            </a:r>
            <a:r>
              <a:rPr lang="en-US"/>
              <a:t> </a:t>
            </a:r>
            <a:endParaRPr/>
          </a:p>
          <a:p>
            <a:pPr marL="0" lvl="0" indent="0" algn="l" rtl="0">
              <a:lnSpc>
                <a:spcPct val="100000"/>
              </a:lnSpc>
              <a:spcBef>
                <a:spcPts val="1000"/>
              </a:spcBef>
              <a:spcAft>
                <a:spcPts val="0"/>
              </a:spcAft>
              <a:buClr>
                <a:schemeClr val="dk1"/>
              </a:buClr>
              <a:buSzPts val="1100"/>
              <a:buFont typeface="Arial"/>
              <a:buNone/>
            </a:pPr>
            <a:r>
              <a:rPr lang="en-US" sz="11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https://rightquestion.org/events/introduction-to-the-question-formulation-technique-qft-for-stem-learning/</a:t>
            </a:r>
            <a:endParaRPr/>
          </a:p>
          <a:p>
            <a:pPr marL="0" lvl="0" indent="0" algn="l" rtl="0">
              <a:lnSpc>
                <a:spcPct val="100000"/>
              </a:lnSpc>
              <a:spcBef>
                <a:spcPts val="1000"/>
              </a:spcBef>
              <a:spcAft>
                <a:spcPts val="0"/>
              </a:spcAft>
              <a:buSzPts val="1400"/>
              <a:buNone/>
            </a:pPr>
            <a:endParaRPr/>
          </a:p>
        </p:txBody>
      </p:sp>
      <p:sp>
        <p:nvSpPr>
          <p:cNvPr id="180" name="Google Shape;1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 this may need some discussion and negotiation from the group</a:t>
            </a:r>
            <a:endParaRPr/>
          </a:p>
        </p:txBody>
      </p:sp>
      <p:sp>
        <p:nvSpPr>
          <p:cNvPr id="387" name="Google Shape;38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a:t>
            </a:r>
            <a:endParaRPr/>
          </a:p>
        </p:txBody>
      </p:sp>
      <p:sp>
        <p:nvSpPr>
          <p:cNvPr id="394" name="Google Shape;39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31</a:t>
            </a:fld>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(KE) The point here is that the closed-ended questions are equally useful as open-ended!</a:t>
            </a:r>
            <a:endParaRPr/>
          </a:p>
        </p:txBody>
      </p:sp>
      <p:sp>
        <p:nvSpPr>
          <p:cNvPr id="409" name="Google Shape;40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32</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 let’s play with our questions, questions are flexible</a:t>
            </a:r>
            <a:endParaRPr/>
          </a:p>
          <a:p>
            <a:pPr marL="0" lvl="0" indent="0" algn="l" rtl="0">
              <a:lnSpc>
                <a:spcPct val="100000"/>
              </a:lnSpc>
              <a:spcBef>
                <a:spcPts val="0"/>
              </a:spcBef>
              <a:spcAft>
                <a:spcPts val="0"/>
              </a:spcAft>
              <a:buSzPts val="1400"/>
              <a:buNone/>
            </a:pPr>
            <a:r>
              <a:rPr lang="en-US"/>
              <a:t>collaborate and negotiate at the table </a:t>
            </a:r>
            <a:endParaRPr/>
          </a:p>
        </p:txBody>
      </p:sp>
      <p:sp>
        <p:nvSpPr>
          <p:cNvPr id="424" name="Google Shape;42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33</a:t>
            </a:fld>
            <a:endParaRPr sz="1200">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sometimes the prioritization is about the next steps you are taking with the questions</a:t>
            </a:r>
            <a:endParaRPr/>
          </a:p>
        </p:txBody>
      </p:sp>
      <p:sp>
        <p:nvSpPr>
          <p:cNvPr id="438" name="Google Shape;43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5ea12e6a8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35ea12e6a8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5ea12e6a8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35ea12e6a8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5ee7645b5c_0_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35ee7645b5c_0_4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35ee7645b5c_0_4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5ea12e6a83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35ea12e6a83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best to use something within 3 days of learning it in a PD</a:t>
            </a:r>
            <a:endParaRPr/>
          </a:p>
        </p:txBody>
      </p:sp>
      <p:sp>
        <p:nvSpPr>
          <p:cNvPr id="465" name="Google Shape;465;g35ea12e6a83_0_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7:notes"/>
          <p:cNvSpPr txBox="1">
            <a:spLocks noGrp="1"/>
          </p:cNvSpPr>
          <p:nvPr>
            <p:ph type="body" idx="1"/>
          </p:nvPr>
        </p:nvSpPr>
        <p:spPr>
          <a:xfrm>
            <a:off x="929640" y="3329940"/>
            <a:ext cx="7437120" cy="31546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solidFill>
                <a:schemeClr val="dk1"/>
              </a:solidFill>
              <a:latin typeface="Calibri"/>
              <a:ea typeface="Calibri"/>
              <a:cs typeface="Calibri"/>
              <a:sym typeface="Calibri"/>
            </a:endParaRPr>
          </a:p>
        </p:txBody>
      </p:sp>
      <p:sp>
        <p:nvSpPr>
          <p:cNvPr id="472" name="Google Shape;472;p37: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39</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https://rightquestion.org/education/resources</a:t>
            </a:r>
            <a:endParaRPr/>
          </a:p>
        </p:txBody>
      </p:sp>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https://rightquestion.org/resources/qft-card-template/</a:t>
            </a:r>
            <a:r>
              <a:rPr lang="en-US"/>
              <a:t> </a:t>
            </a:r>
            <a:endParaRPr/>
          </a:p>
        </p:txBody>
      </p:sp>
      <p:sp>
        <p:nvSpPr>
          <p:cNvPr id="481" name="Google Shape;48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8" name="Google Shape;49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99" name="Google Shape;49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629eeeb25a_0_6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3629eeeb25a_0_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629eeeb25a_0_7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g3629eeeb25a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629eeeb25a_0_7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3629eeeb25a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629eeeb25a_0_7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3629eeeb25a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629eeeb25a_0_7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g3629eeeb25a_0_7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629eeeb25a_0_916:notes"/>
          <p:cNvSpPr txBox="1">
            <a:spLocks noGrp="1"/>
          </p:cNvSpPr>
          <p:nvPr>
            <p:ph type="body" idx="1"/>
          </p:nvPr>
        </p:nvSpPr>
        <p:spPr>
          <a:xfrm>
            <a:off x="943919" y="3429400"/>
            <a:ext cx="7551600" cy="2805900"/>
          </a:xfrm>
          <a:prstGeom prst="rect">
            <a:avLst/>
          </a:prstGeom>
          <a:noFill/>
          <a:ln>
            <a:noFill/>
          </a:ln>
        </p:spPr>
        <p:txBody>
          <a:bodyPr spcFirstLastPara="1" wrap="square" lIns="93125" tIns="93125" rIns="93125" bIns="93125" anchor="t" anchorCtr="0">
            <a:noAutofit/>
          </a:bodyPr>
          <a:lstStyle/>
          <a:p>
            <a:pPr marL="465794" lvl="0" indent="0" algn="l" rtl="0">
              <a:spcBef>
                <a:spcPts val="0"/>
              </a:spcBef>
              <a:spcAft>
                <a:spcPts val="0"/>
              </a:spcAft>
              <a:buNone/>
            </a:pPr>
            <a:endParaRPr/>
          </a:p>
        </p:txBody>
      </p:sp>
      <p:sp>
        <p:nvSpPr>
          <p:cNvPr id="584" name="Google Shape;584;g3629eeeb25a_0_916:notes"/>
          <p:cNvSpPr>
            <a:spLocks noGrp="1" noRot="1" noChangeAspect="1"/>
          </p:cNvSpPr>
          <p:nvPr>
            <p:ph type="sldImg" idx="2"/>
          </p:nvPr>
        </p:nvSpPr>
        <p:spPr>
          <a:xfrm>
            <a:off x="2582863" y="890588"/>
            <a:ext cx="4273500" cy="2405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629eeeb25a_0_921:notes"/>
          <p:cNvSpPr txBox="1">
            <a:spLocks noGrp="1"/>
          </p:cNvSpPr>
          <p:nvPr>
            <p:ph type="body" idx="1"/>
          </p:nvPr>
        </p:nvSpPr>
        <p:spPr>
          <a:xfrm>
            <a:off x="943920" y="3429401"/>
            <a:ext cx="7551300" cy="280590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r>
              <a:rPr lang="en-US"/>
              <a:t>Note - this is an image I found online.</a:t>
            </a:r>
            <a:endParaRPr/>
          </a:p>
        </p:txBody>
      </p:sp>
      <p:sp>
        <p:nvSpPr>
          <p:cNvPr id="590" name="Google Shape;590;g3629eeeb25a_0_921:notes"/>
          <p:cNvSpPr>
            <a:spLocks noGrp="1" noRot="1" noChangeAspect="1"/>
          </p:cNvSpPr>
          <p:nvPr>
            <p:ph type="sldImg" idx="2"/>
          </p:nvPr>
        </p:nvSpPr>
        <p:spPr>
          <a:xfrm>
            <a:off x="2582863" y="890588"/>
            <a:ext cx="4273500" cy="2405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629eeeb25a_0_927:notes"/>
          <p:cNvSpPr>
            <a:spLocks noGrp="1" noRot="1" noChangeAspect="1"/>
          </p:cNvSpPr>
          <p:nvPr>
            <p:ph type="sldImg" idx="2"/>
          </p:nvPr>
        </p:nvSpPr>
        <p:spPr>
          <a:xfrm>
            <a:off x="2582863" y="890588"/>
            <a:ext cx="4273500" cy="2405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3629eeeb25a_0_927:notes"/>
          <p:cNvSpPr txBox="1">
            <a:spLocks noGrp="1"/>
          </p:cNvSpPr>
          <p:nvPr>
            <p:ph type="body" idx="1"/>
          </p:nvPr>
        </p:nvSpPr>
        <p:spPr>
          <a:xfrm>
            <a:off x="943920" y="3429401"/>
            <a:ext cx="7551300" cy="2805900"/>
          </a:xfrm>
          <a:prstGeom prst="rect">
            <a:avLst/>
          </a:prstGeom>
          <a:noFill/>
          <a:ln>
            <a:noFill/>
          </a:ln>
        </p:spPr>
        <p:txBody>
          <a:bodyPr spcFirstLastPara="1" wrap="square" lIns="93125" tIns="46550" rIns="93125" bIns="46550" anchor="t" anchorCtr="0">
            <a:noAutofit/>
          </a:bodyPr>
          <a:lstStyle/>
          <a:p>
            <a:pPr marL="0" lvl="0" indent="0" algn="l" rtl="0">
              <a:spcBef>
                <a:spcPts val="600"/>
              </a:spcBef>
              <a:spcAft>
                <a:spcPts val="0"/>
              </a:spcAft>
              <a:buNone/>
            </a:pPr>
            <a:endParaRPr/>
          </a:p>
          <a:p>
            <a:pPr marL="0" lvl="0" indent="0" algn="l" rtl="0">
              <a:spcBef>
                <a:spcPts val="0"/>
              </a:spcBef>
              <a:spcAft>
                <a:spcPts val="0"/>
              </a:spcAft>
              <a:buNone/>
            </a:pPr>
            <a:endParaRPr/>
          </a:p>
        </p:txBody>
      </p:sp>
      <p:sp>
        <p:nvSpPr>
          <p:cNvPr id="598" name="Google Shape;598;g3629eeeb25a_0_927:notes"/>
          <p:cNvSpPr txBox="1">
            <a:spLocks noGrp="1"/>
          </p:cNvSpPr>
          <p:nvPr>
            <p:ph type="sldNum" idx="12"/>
          </p:nvPr>
        </p:nvSpPr>
        <p:spPr>
          <a:xfrm>
            <a:off x="5346688" y="6768487"/>
            <a:ext cx="4090200" cy="35760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solidFill>
                  <a:srgbClr val="000000"/>
                </a:solidFill>
              </a:rPr>
              <a:t>53</a:t>
            </a:fld>
            <a:endParaRPr>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629eeeb25a_0_9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629eeeb25a_0_9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3629eeeb25a_0_9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629eeeb25a_0_10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3629eeeb25a_0_10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629eeeb25a_0_10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3629eeeb25a_0_10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629eeeb25a_0_10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3629eeeb25a_0_10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629eeeb25a_0_10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g3629eeeb25a_0_10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629eeeb25a_0_1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3629eeeb25a_0_1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3629eeeb25a_0_1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59</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629eeeb25a_0_1217: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3629eeeb25a_0_121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53" name="Google Shape;653;g3629eeeb25a_0_1217: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60</a:t>
            </a:fld>
            <a:endParaRPr>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629eeeb25a_0_122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3629eeeb25a_0_122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60" name="Google Shape;660;g3629eeeb25a_0_122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61</a:t>
            </a:fld>
            <a:endParaRPr>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629eeeb25a_0_1231: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3629eeeb25a_0_123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69" name="Google Shape;669;g3629eeeb25a_0_1231: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62</a:t>
            </a:fld>
            <a:endParaRPr>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629eeeb25a_0_9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g3629eeeb25a_0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9: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59:notes"/>
          <p:cNvSpPr txBox="1">
            <a:spLocks noGrp="1"/>
          </p:cNvSpPr>
          <p:nvPr>
            <p:ph type="body" idx="1"/>
          </p:nvPr>
        </p:nvSpPr>
        <p:spPr>
          <a:xfrm>
            <a:off x="929640" y="3329940"/>
            <a:ext cx="7437120" cy="31546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solidFill>
                <a:schemeClr val="dk1"/>
              </a:solidFill>
              <a:latin typeface="Calibri"/>
              <a:ea typeface="Calibri"/>
              <a:cs typeface="Calibri"/>
              <a:sym typeface="Calibri"/>
            </a:endParaRPr>
          </a:p>
        </p:txBody>
      </p:sp>
      <p:sp>
        <p:nvSpPr>
          <p:cNvPr id="682" name="Google Shape;682;p59:notes"/>
          <p:cNvSpPr txBox="1">
            <a:spLocks noGrp="1"/>
          </p:cNvSpPr>
          <p:nvPr>
            <p:ph type="sldNum" idx="12"/>
          </p:nvPr>
        </p:nvSpPr>
        <p:spPr>
          <a:xfrm>
            <a:off x="5265809" y="6658664"/>
            <a:ext cx="4028440" cy="3505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64</a:t>
            </a:fld>
            <a:endParaRPr>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5ee7645b5c_0_5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35ee7645b5c_0_5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35ee7645b5c_0_5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5ee7645b5c_0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35ee7645b5c_0_5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g35ee7645b5c_0_5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5ee7645b5c_0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35ee7645b5c_0_5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3" name="Google Shape;723;g35ee7645b5c_0_5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5ee7645b5c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29" name="Google Shape;729;g35ee7645b5c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5ee7645b5c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g35ee7645b5c_0_5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g35ee7645b5c_0_5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ee7645b5c_0_5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1100"/>
              </a:spcAft>
              <a:buSzPts val="1400"/>
              <a:buNone/>
            </a:pPr>
            <a:endParaRPr/>
          </a:p>
        </p:txBody>
      </p:sp>
      <p:sp>
        <p:nvSpPr>
          <p:cNvPr id="752" name="Google Shape;752;g35ee7645b5c_0_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67"/>
          <p:cNvSpPr/>
          <p:nvPr/>
        </p:nvSpPr>
        <p:spPr>
          <a:xfrm>
            <a:off x="0" y="-17796"/>
            <a:ext cx="12192000" cy="2351922"/>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67"/>
          <p:cNvSpPr txBox="1">
            <a:spLocks noGrp="1"/>
          </p:cNvSpPr>
          <p:nvPr>
            <p:ph type="ctrTitle"/>
          </p:nvPr>
        </p:nvSpPr>
        <p:spPr>
          <a:xfrm>
            <a:off x="768628" y="609599"/>
            <a:ext cx="8627165" cy="157701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Century Gothic"/>
              <a:buNone/>
              <a:defRPr sz="5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7"/>
          <p:cNvSpPr txBox="1">
            <a:spLocks noGrp="1"/>
          </p:cNvSpPr>
          <p:nvPr>
            <p:ph type="subTitle" idx="1"/>
          </p:nvPr>
        </p:nvSpPr>
        <p:spPr>
          <a:xfrm>
            <a:off x="768627" y="2804355"/>
            <a:ext cx="9144000" cy="64121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67"/>
          <p:cNvPicPr preferRelativeResize="0"/>
          <p:nvPr/>
        </p:nvPicPr>
        <p:blipFill rotWithShape="1">
          <a:blip r:embed="rId2">
            <a:alphaModFix/>
          </a:blip>
          <a:srcRect/>
          <a:stretch/>
        </p:blipFill>
        <p:spPr>
          <a:xfrm>
            <a:off x="768629" y="6017665"/>
            <a:ext cx="2875723" cy="515234"/>
          </a:xfrm>
          <a:prstGeom prst="rect">
            <a:avLst/>
          </a:prstGeom>
          <a:noFill/>
          <a:ln>
            <a:noFill/>
          </a:ln>
        </p:spPr>
      </p:pic>
      <p:sp>
        <p:nvSpPr>
          <p:cNvPr id="17" name="Google Shape;17;p67"/>
          <p:cNvSpPr txBox="1"/>
          <p:nvPr/>
        </p:nvSpPr>
        <p:spPr>
          <a:xfrm>
            <a:off x="8534403" y="6083055"/>
            <a:ext cx="2756452" cy="61559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2"/>
              </a:buClr>
              <a:buSzPts val="1600"/>
              <a:buFont typeface="Arial"/>
              <a:buNone/>
            </a:pPr>
            <a:r>
              <a:rPr lang="en-US" sz="1600" b="0" i="0" u="none" strike="noStrike" cap="none">
                <a:solidFill>
                  <a:schemeClr val="dk2"/>
                </a:solidFill>
                <a:latin typeface="Century Gothic"/>
                <a:ea typeface="Century Gothic"/>
                <a:cs typeface="Century Gothic"/>
                <a:sym typeface="Century Gothic"/>
              </a:rPr>
              <a:t>rightquestion.org</a:t>
            </a:r>
            <a:endParaRPr sz="1600" b="0" i="0" u="none" strike="noStrike" cap="none">
              <a:solidFill>
                <a:schemeClr val="dk2"/>
              </a:solidFill>
              <a:latin typeface="Century Gothic"/>
              <a:ea typeface="Century Gothic"/>
              <a:cs typeface="Century Gothic"/>
              <a:sym typeface="Century Gothic"/>
            </a:endParaRPr>
          </a:p>
        </p:txBody>
      </p:sp>
      <p:cxnSp>
        <p:nvCxnSpPr>
          <p:cNvPr id="18" name="Google Shape;18;p67"/>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76"/>
          <p:cNvSpPr/>
          <p:nvPr/>
        </p:nvSpPr>
        <p:spPr>
          <a:xfrm>
            <a:off x="0" y="-17796"/>
            <a:ext cx="12192000" cy="1690688"/>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7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76"/>
          <p:cNvPicPr preferRelativeResize="0"/>
          <p:nvPr/>
        </p:nvPicPr>
        <p:blipFill rotWithShape="1">
          <a:blip r:embed="rId2">
            <a:alphaModFix/>
          </a:blip>
          <a:srcRect/>
          <a:stretch/>
        </p:blipFill>
        <p:spPr>
          <a:xfrm>
            <a:off x="768629" y="6017665"/>
            <a:ext cx="2875723" cy="515234"/>
          </a:xfrm>
          <a:prstGeom prst="rect">
            <a:avLst/>
          </a:prstGeom>
          <a:noFill/>
          <a:ln>
            <a:noFill/>
          </a:ln>
        </p:spPr>
      </p:pic>
      <p:sp>
        <p:nvSpPr>
          <p:cNvPr id="62" name="Google Shape;62;p76"/>
          <p:cNvSpPr txBox="1"/>
          <p:nvPr/>
        </p:nvSpPr>
        <p:spPr>
          <a:xfrm>
            <a:off x="8534403" y="6083055"/>
            <a:ext cx="2756452" cy="61559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2"/>
              </a:buClr>
              <a:buSzPts val="1600"/>
              <a:buFont typeface="Arial"/>
              <a:buNone/>
            </a:pPr>
            <a:r>
              <a:rPr lang="en-US" sz="1600" b="0" i="0" u="none" strike="noStrike" cap="none">
                <a:solidFill>
                  <a:schemeClr val="dk2"/>
                </a:solidFill>
                <a:latin typeface="Century Gothic"/>
                <a:ea typeface="Century Gothic"/>
                <a:cs typeface="Century Gothic"/>
                <a:sym typeface="Century Gothic"/>
              </a:rPr>
              <a:t>rightquestion.org</a:t>
            </a:r>
            <a:endParaRPr sz="1600" b="0" i="0" u="none" strike="noStrike" cap="none">
              <a:solidFill>
                <a:schemeClr val="dk2"/>
              </a:solidFill>
              <a:latin typeface="Century Gothic"/>
              <a:ea typeface="Century Gothic"/>
              <a:cs typeface="Century Gothic"/>
              <a:sym typeface="Century Gothic"/>
            </a:endParaRPr>
          </a:p>
        </p:txBody>
      </p:sp>
      <p:cxnSp>
        <p:nvCxnSpPr>
          <p:cNvPr id="63" name="Google Shape;63;p76"/>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w/ Footer 1">
  <p:cSld name="2_Title and Content w/ Footer">
    <p:spTree>
      <p:nvGrpSpPr>
        <p:cNvPr id="1" name="Shape 64"/>
        <p:cNvGrpSpPr/>
        <p:nvPr/>
      </p:nvGrpSpPr>
      <p:grpSpPr>
        <a:xfrm>
          <a:off x="0" y="0"/>
          <a:ext cx="0" cy="0"/>
          <a:chOff x="0" y="0"/>
          <a:chExt cx="0" cy="0"/>
        </a:xfrm>
      </p:grpSpPr>
      <p:sp>
        <p:nvSpPr>
          <p:cNvPr id="65" name="Google Shape;65;g148d7f473ea_0_248"/>
          <p:cNvSpPr txBox="1">
            <a:spLocks noGrp="1"/>
          </p:cNvSpPr>
          <p:nvPr>
            <p:ph type="title"/>
          </p:nvPr>
        </p:nvSpPr>
        <p:spPr>
          <a:xfrm>
            <a:off x="838200" y="92754"/>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48d7f473ea_0_2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67" name="Google Shape;67;g148d7f473ea_0_248"/>
          <p:cNvCxnSpPr/>
          <p:nvPr/>
        </p:nvCxnSpPr>
        <p:spPr>
          <a:xfrm>
            <a:off x="728523" y="1227818"/>
            <a:ext cx="106254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77"/>
          <p:cNvSpPr/>
          <p:nvPr/>
        </p:nvSpPr>
        <p:spPr>
          <a:xfrm>
            <a:off x="0" y="-17796"/>
            <a:ext cx="12192000" cy="1690688"/>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0" name="Google Shape;70;p77"/>
          <p:cNvSpPr txBox="1">
            <a:spLocks noGrp="1"/>
          </p:cNvSpPr>
          <p:nvPr>
            <p:ph type="title"/>
          </p:nvPr>
        </p:nvSpPr>
        <p:spPr>
          <a:xfrm>
            <a:off x="768627" y="34733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7"/>
          <p:cNvSpPr>
            <a:spLocks noGrp="1"/>
          </p:cNvSpPr>
          <p:nvPr>
            <p:ph type="pic" idx="2"/>
          </p:nvPr>
        </p:nvSpPr>
        <p:spPr>
          <a:xfrm>
            <a:off x="838725" y="1828806"/>
            <a:ext cx="4808096" cy="2649303"/>
          </a:xfrm>
          <a:prstGeom prst="rect">
            <a:avLst/>
          </a:prstGeom>
          <a:noFill/>
          <a:ln>
            <a:noFill/>
          </a:ln>
        </p:spPr>
      </p:sp>
      <p:sp>
        <p:nvSpPr>
          <p:cNvPr id="72" name="Google Shape;72;p77"/>
          <p:cNvSpPr>
            <a:spLocks noGrp="1"/>
          </p:cNvSpPr>
          <p:nvPr>
            <p:ph type="pic" idx="3"/>
          </p:nvPr>
        </p:nvSpPr>
        <p:spPr>
          <a:xfrm>
            <a:off x="6385301" y="1828806"/>
            <a:ext cx="4968499" cy="2649303"/>
          </a:xfrm>
          <a:prstGeom prst="rect">
            <a:avLst/>
          </a:prstGeom>
          <a:noFill/>
          <a:ln>
            <a:noFill/>
          </a:ln>
        </p:spPr>
      </p:sp>
      <p:sp>
        <p:nvSpPr>
          <p:cNvPr id="73" name="Google Shape;73;p77"/>
          <p:cNvSpPr txBox="1">
            <a:spLocks noGrp="1"/>
          </p:cNvSpPr>
          <p:nvPr>
            <p:ph type="body" idx="1"/>
          </p:nvPr>
        </p:nvSpPr>
        <p:spPr>
          <a:xfrm>
            <a:off x="838200" y="4702766"/>
            <a:ext cx="10515600" cy="914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b="0"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4"/>
        <p:cNvGrpSpPr/>
        <p:nvPr/>
      </p:nvGrpSpPr>
      <p:grpSpPr>
        <a:xfrm>
          <a:off x="0" y="0"/>
          <a:ext cx="0" cy="0"/>
          <a:chOff x="0" y="0"/>
          <a:chExt cx="0" cy="0"/>
        </a:xfrm>
      </p:grpSpPr>
      <p:sp>
        <p:nvSpPr>
          <p:cNvPr id="75" name="Google Shape;75;p78"/>
          <p:cNvSpPr txBox="1">
            <a:spLocks noGrp="1"/>
          </p:cNvSpPr>
          <p:nvPr>
            <p:ph type="title"/>
          </p:nvPr>
        </p:nvSpPr>
        <p:spPr>
          <a:xfrm>
            <a:off x="831851" y="3296863"/>
            <a:ext cx="10515600" cy="9530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Century Gothic"/>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8"/>
          <p:cNvSpPr txBox="1">
            <a:spLocks noGrp="1"/>
          </p:cNvSpPr>
          <p:nvPr>
            <p:ph type="body" idx="1"/>
          </p:nvPr>
        </p:nvSpPr>
        <p:spPr>
          <a:xfrm>
            <a:off x="831851" y="4359964"/>
            <a:ext cx="10515600" cy="18152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78"/>
          <p:cNvSpPr>
            <a:spLocks noGrp="1"/>
          </p:cNvSpPr>
          <p:nvPr>
            <p:ph type="pic" idx="2"/>
          </p:nvPr>
        </p:nvSpPr>
        <p:spPr>
          <a:xfrm>
            <a:off x="831849" y="528638"/>
            <a:ext cx="6546851" cy="2871787"/>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8"/>
        <p:cNvGrpSpPr/>
        <p:nvPr/>
      </p:nvGrpSpPr>
      <p:grpSpPr>
        <a:xfrm>
          <a:off x="0" y="0"/>
          <a:ext cx="0" cy="0"/>
          <a:chOff x="0" y="0"/>
          <a:chExt cx="0" cy="0"/>
        </a:xfrm>
      </p:grpSpPr>
      <p:sp>
        <p:nvSpPr>
          <p:cNvPr id="79" name="Google Shape;79;p79"/>
          <p:cNvSpPr/>
          <p:nvPr/>
        </p:nvSpPr>
        <p:spPr>
          <a:xfrm>
            <a:off x="0" y="-17796"/>
            <a:ext cx="12192000" cy="1690688"/>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7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79"/>
          <p:cNvPicPr preferRelativeResize="0"/>
          <p:nvPr/>
        </p:nvPicPr>
        <p:blipFill rotWithShape="1">
          <a:blip r:embed="rId2">
            <a:alphaModFix/>
          </a:blip>
          <a:srcRect/>
          <a:stretch/>
        </p:blipFill>
        <p:spPr>
          <a:xfrm>
            <a:off x="768629" y="6017665"/>
            <a:ext cx="2875723" cy="515234"/>
          </a:xfrm>
          <a:prstGeom prst="rect">
            <a:avLst/>
          </a:prstGeom>
          <a:noFill/>
          <a:ln>
            <a:noFill/>
          </a:ln>
        </p:spPr>
      </p:pic>
      <p:sp>
        <p:nvSpPr>
          <p:cNvPr id="82" name="Google Shape;82;p79"/>
          <p:cNvSpPr txBox="1"/>
          <p:nvPr/>
        </p:nvSpPr>
        <p:spPr>
          <a:xfrm>
            <a:off x="8534403" y="6083055"/>
            <a:ext cx="2756452" cy="61559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2"/>
              </a:buClr>
              <a:buSzPts val="1600"/>
              <a:buFont typeface="Arial"/>
              <a:buNone/>
            </a:pPr>
            <a:r>
              <a:rPr lang="en-US" sz="1600" b="0" i="0" u="none" strike="noStrike" cap="none">
                <a:solidFill>
                  <a:schemeClr val="dk2"/>
                </a:solidFill>
                <a:latin typeface="Century Gothic"/>
                <a:ea typeface="Century Gothic"/>
                <a:cs typeface="Century Gothic"/>
                <a:sym typeface="Century Gothic"/>
              </a:rPr>
              <a:t>rightquestion.org</a:t>
            </a:r>
            <a:endParaRPr sz="1600" b="0" i="0" u="none" strike="noStrike" cap="none">
              <a:solidFill>
                <a:schemeClr val="dk2"/>
              </a:solidFill>
              <a:latin typeface="Century Gothic"/>
              <a:ea typeface="Century Gothic"/>
              <a:cs typeface="Century Gothic"/>
              <a:sym typeface="Century Gothic"/>
            </a:endParaRPr>
          </a:p>
        </p:txBody>
      </p:sp>
      <p:cxnSp>
        <p:nvCxnSpPr>
          <p:cNvPr id="83" name="Google Shape;83;p79"/>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cxnSp>
        <p:nvCxnSpPr>
          <p:cNvPr id="85" name="Google Shape;85;p80"/>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6"/>
        <p:cNvGrpSpPr/>
        <p:nvPr/>
      </p:nvGrpSpPr>
      <p:grpSpPr>
        <a:xfrm>
          <a:off x="0" y="0"/>
          <a:ext cx="0" cy="0"/>
          <a:chOff x="0" y="0"/>
          <a:chExt cx="0" cy="0"/>
        </a:xfrm>
      </p:grpSpPr>
      <p:sp>
        <p:nvSpPr>
          <p:cNvPr id="87" name="Google Shape;87;p81"/>
          <p:cNvSpPr/>
          <p:nvPr/>
        </p:nvSpPr>
        <p:spPr>
          <a:xfrm>
            <a:off x="0" y="-17796"/>
            <a:ext cx="12192000" cy="5636543"/>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82"/>
          <p:cNvSpPr txBox="1">
            <a:spLocks noGrp="1"/>
          </p:cNvSpPr>
          <p:nvPr>
            <p:ph type="title"/>
          </p:nvPr>
        </p:nvSpPr>
        <p:spPr>
          <a:xfrm>
            <a:off x="839788" y="457206"/>
            <a:ext cx="4343400" cy="5302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entury Gothic"/>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2"/>
          <p:cNvSpPr txBox="1">
            <a:spLocks noGrp="1"/>
          </p:cNvSpPr>
          <p:nvPr>
            <p:ph type="body" idx="1"/>
          </p:nvPr>
        </p:nvSpPr>
        <p:spPr>
          <a:xfrm>
            <a:off x="838204" y="1171080"/>
            <a:ext cx="4569577" cy="282749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82"/>
          <p:cNvSpPr txBox="1">
            <a:spLocks noGrp="1"/>
          </p:cNvSpPr>
          <p:nvPr>
            <p:ph type="body" idx="2"/>
          </p:nvPr>
        </p:nvSpPr>
        <p:spPr>
          <a:xfrm>
            <a:off x="839788" y="4182222"/>
            <a:ext cx="4567989" cy="1528768"/>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1000"/>
              </a:spcBef>
              <a:spcAft>
                <a:spcPts val="0"/>
              </a:spcAft>
              <a:buClr>
                <a:schemeClr val="dk1"/>
              </a:buClr>
              <a:buSzPts val="2200"/>
              <a:buFont typeface="Arial"/>
              <a:buChar char="•"/>
              <a:defRPr sz="22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82"/>
          <p:cNvSpPr txBox="1">
            <a:spLocks noGrp="1"/>
          </p:cNvSpPr>
          <p:nvPr>
            <p:ph type="body" idx="3"/>
          </p:nvPr>
        </p:nvSpPr>
        <p:spPr>
          <a:xfrm>
            <a:off x="6021388" y="1171074"/>
            <a:ext cx="4567989" cy="5101388"/>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1000"/>
              </a:spcBef>
              <a:spcAft>
                <a:spcPts val="0"/>
              </a:spcAft>
              <a:buClr>
                <a:schemeClr val="dk1"/>
              </a:buClr>
              <a:buSzPts val="2200"/>
              <a:buFont typeface="Arial"/>
              <a:buChar char="•"/>
              <a:defRPr sz="22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93"/>
        <p:cNvGrpSpPr/>
        <p:nvPr/>
      </p:nvGrpSpPr>
      <p:grpSpPr>
        <a:xfrm>
          <a:off x="0" y="0"/>
          <a:ext cx="0" cy="0"/>
          <a:chOff x="0" y="0"/>
          <a:chExt cx="0" cy="0"/>
        </a:xfrm>
      </p:grpSpPr>
      <p:sp>
        <p:nvSpPr>
          <p:cNvPr id="94" name="Google Shape;94;p83"/>
          <p:cNvSpPr txBox="1">
            <a:spLocks noGrp="1"/>
          </p:cNvSpPr>
          <p:nvPr>
            <p:ph type="title"/>
          </p:nvPr>
        </p:nvSpPr>
        <p:spPr>
          <a:xfrm>
            <a:off x="831851" y="3296858"/>
            <a:ext cx="10515600" cy="8384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Century Gothic"/>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3"/>
          <p:cNvSpPr txBox="1">
            <a:spLocks noGrp="1"/>
          </p:cNvSpPr>
          <p:nvPr>
            <p:ph type="body" idx="1"/>
          </p:nvPr>
        </p:nvSpPr>
        <p:spPr>
          <a:xfrm>
            <a:off x="831851" y="4359964"/>
            <a:ext cx="10515600" cy="18152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83"/>
          <p:cNvSpPr>
            <a:spLocks noGrp="1"/>
          </p:cNvSpPr>
          <p:nvPr>
            <p:ph type="pic" idx="2"/>
          </p:nvPr>
        </p:nvSpPr>
        <p:spPr>
          <a:xfrm>
            <a:off x="831849" y="528638"/>
            <a:ext cx="6546851" cy="2871787"/>
          </a:xfrm>
          <a:prstGeom prst="rect">
            <a:avLst/>
          </a:prstGeom>
          <a:noFill/>
          <a:ln>
            <a:noFill/>
          </a:ln>
        </p:spPr>
      </p:sp>
      <p:cxnSp>
        <p:nvCxnSpPr>
          <p:cNvPr id="97" name="Google Shape;97;p83"/>
          <p:cNvCxnSpPr/>
          <p:nvPr/>
        </p:nvCxnSpPr>
        <p:spPr>
          <a:xfrm>
            <a:off x="810480" y="4249858"/>
            <a:ext cx="10625279" cy="0"/>
          </a:xfrm>
          <a:prstGeom prst="straightConnector1">
            <a:avLst/>
          </a:prstGeom>
          <a:noFill/>
          <a:ln w="9525" cap="flat" cmpd="sng">
            <a:solidFill>
              <a:schemeClr val="accent1"/>
            </a:solidFill>
            <a:prstDash val="solid"/>
            <a:miter lim="800000"/>
            <a:headEnd type="none" w="sm" len="sm"/>
            <a:tailEnd type="none" w="sm" len="sm"/>
          </a:ln>
        </p:spPr>
      </p:cxnSp>
      <p:cxnSp>
        <p:nvCxnSpPr>
          <p:cNvPr id="98" name="Google Shape;98;p83"/>
          <p:cNvCxnSpPr/>
          <p:nvPr/>
        </p:nvCxnSpPr>
        <p:spPr>
          <a:xfrm>
            <a:off x="506103" y="6175187"/>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9"/>
        <p:cNvGrpSpPr/>
        <p:nvPr/>
      </p:nvGrpSpPr>
      <p:grpSpPr>
        <a:xfrm>
          <a:off x="0" y="0"/>
          <a:ext cx="0" cy="0"/>
          <a:chOff x="0" y="0"/>
          <a:chExt cx="0" cy="0"/>
        </a:xfrm>
      </p:grpSpPr>
      <p:sp>
        <p:nvSpPr>
          <p:cNvPr id="100" name="Google Shape;100;p8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01" name="Google Shape;101;p8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02" name="Google Shape;102;p8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800" b="0" i="0" u="none" strike="noStrike" cap="none">
              <a:solidFill>
                <a:schemeClr val="dk1"/>
              </a:solidFill>
              <a:latin typeface="Century Gothic"/>
              <a:ea typeface="Century Gothic"/>
              <a:cs typeface="Century Gothic"/>
              <a:sym typeface="Century Gothic"/>
            </a:endParaRPr>
          </a:p>
        </p:txBody>
      </p:sp>
      <p:sp>
        <p:nvSpPr>
          <p:cNvPr id="103" name="Google Shape;103;p8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accent1"/>
              </a:buClr>
              <a:buSzPts val="3600"/>
              <a:buFont typeface="Rockwell"/>
              <a:buNone/>
              <a:defRPr sz="3600" b="0" i="0" u="none" strike="noStrike" cap="none">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4" name="Google Shape;104;p84"/>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normAutofit/>
          </a:bodyPr>
          <a:lstStyle>
            <a:lvl1pPr marL="457200" marR="0" lvl="0" indent="-314325" algn="l">
              <a:lnSpc>
                <a:spcPct val="90000"/>
              </a:lnSpc>
              <a:spcBef>
                <a:spcPts val="2000"/>
              </a:spcBef>
              <a:spcAft>
                <a:spcPts val="0"/>
              </a:spcAft>
              <a:buClr>
                <a:schemeClr val="accent1"/>
              </a:buClr>
              <a:buSzPts val="1350"/>
              <a:buFont typeface="Noto Sans Symbols"/>
              <a:buChar char="■"/>
              <a:defRPr sz="1800" b="0" i="0" u="none" strike="noStrike" cap="none">
                <a:solidFill>
                  <a:srgbClr val="595959"/>
                </a:solidFill>
                <a:latin typeface="Century Gothic"/>
                <a:ea typeface="Century Gothic"/>
                <a:cs typeface="Century Gothic"/>
                <a:sym typeface="Century Gothic"/>
              </a:defRPr>
            </a:lvl1pPr>
            <a:lvl2pPr marL="914400" marR="0" lvl="1"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5" name="Google Shape;105;p84"/>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normAutofit/>
          </a:bodyPr>
          <a:lstStyle>
            <a:lvl1pPr marL="457200" marR="0" lvl="0" indent="-314325" algn="l">
              <a:lnSpc>
                <a:spcPct val="90000"/>
              </a:lnSpc>
              <a:spcBef>
                <a:spcPts val="2000"/>
              </a:spcBef>
              <a:spcAft>
                <a:spcPts val="0"/>
              </a:spcAft>
              <a:buClr>
                <a:schemeClr val="accent1"/>
              </a:buClr>
              <a:buSzPts val="1350"/>
              <a:buFont typeface="Noto Sans Symbols"/>
              <a:buChar char="■"/>
              <a:defRPr sz="1800" b="0" i="0" u="none" strike="noStrike" cap="none">
                <a:solidFill>
                  <a:srgbClr val="595959"/>
                </a:solidFill>
                <a:latin typeface="Century Gothic"/>
                <a:ea typeface="Century Gothic"/>
                <a:cs typeface="Century Gothic"/>
                <a:sym typeface="Century Gothic"/>
              </a:defRPr>
            </a:lvl1pPr>
            <a:lvl2pPr marL="914400" marR="0" lvl="1"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6" name="Google Shape;106;p8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07" name="Google Shape;107;p8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08" name="Google Shape;108;p8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chemeClr val="lt1"/>
              </a:buClr>
              <a:buSzPts val="1400"/>
              <a:buFont typeface="Rockwel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w/ Footer" type="titleOnly">
  <p:cSld name="TITLE_ONLY">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93039" y="408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 name="Google Shape;21;p68"/>
          <p:cNvCxnSpPr/>
          <p:nvPr/>
        </p:nvCxnSpPr>
        <p:spPr>
          <a:xfrm>
            <a:off x="838203" y="1174484"/>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9"/>
        <p:cNvGrpSpPr/>
        <p:nvPr/>
      </p:nvGrpSpPr>
      <p:grpSpPr>
        <a:xfrm>
          <a:off x="0" y="0"/>
          <a:ext cx="0" cy="0"/>
          <a:chOff x="0" y="0"/>
          <a:chExt cx="0" cy="0"/>
        </a:xfrm>
      </p:grpSpPr>
      <p:sp>
        <p:nvSpPr>
          <p:cNvPr id="110" name="Google Shape;110;p85"/>
          <p:cNvSpPr/>
          <p:nvPr/>
        </p:nvSpPr>
        <p:spPr>
          <a:xfrm>
            <a:off x="10947404"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111" name="Google Shape;111;p85"/>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112" name="Google Shape;112;p85"/>
          <p:cNvSpPr txBox="1"/>
          <p:nvPr/>
        </p:nvSpPr>
        <p:spPr>
          <a:xfrm>
            <a:off x="297583" y="228600"/>
            <a:ext cx="34787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9FC3E3"/>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113" name="Google Shape;113;p8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5"/>
          <p:cNvSpPr txBox="1">
            <a:spLocks noGrp="1"/>
          </p:cNvSpPr>
          <p:nvPr>
            <p:ph type="body" idx="1"/>
          </p:nvPr>
        </p:nvSpPr>
        <p:spPr>
          <a:xfrm>
            <a:off x="664691"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5" name="Google Shape;115;p85"/>
          <p:cNvSpPr txBox="1">
            <a:spLocks noGrp="1"/>
          </p:cNvSpPr>
          <p:nvPr>
            <p:ph type="body" idx="2"/>
          </p:nvPr>
        </p:nvSpPr>
        <p:spPr>
          <a:xfrm>
            <a:off x="5866504"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6" name="Google Shape;116;p85"/>
          <p:cNvSpPr txBox="1">
            <a:spLocks noGrp="1"/>
          </p:cNvSpPr>
          <p:nvPr>
            <p:ph type="dt" idx="10"/>
          </p:nvPr>
        </p:nvSpPr>
        <p:spPr>
          <a:xfrm>
            <a:off x="9060329" y="6423590"/>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85"/>
          <p:cNvSpPr txBox="1">
            <a:spLocks noGrp="1"/>
          </p:cNvSpPr>
          <p:nvPr>
            <p:ph type="ftr" idx="11"/>
          </p:nvPr>
        </p:nvSpPr>
        <p:spPr>
          <a:xfrm>
            <a:off x="268941" y="6423590"/>
            <a:ext cx="816385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Google Shape;118;p85"/>
          <p:cNvSpPr txBox="1">
            <a:spLocks noGrp="1"/>
          </p:cNvSpPr>
          <p:nvPr>
            <p:ph type="sldNum" idx="12"/>
          </p:nvPr>
        </p:nvSpPr>
        <p:spPr>
          <a:xfrm>
            <a:off x="11074400" y="242239"/>
            <a:ext cx="738717"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9"/>
        <p:cNvGrpSpPr/>
        <p:nvPr/>
      </p:nvGrpSpPr>
      <p:grpSpPr>
        <a:xfrm>
          <a:off x="0" y="0"/>
          <a:ext cx="0" cy="0"/>
          <a:chOff x="0" y="0"/>
          <a:chExt cx="0" cy="0"/>
        </a:xfrm>
      </p:grpSpPr>
      <p:sp>
        <p:nvSpPr>
          <p:cNvPr id="120" name="Google Shape;120;p86"/>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121" name="Google Shape;121;p86"/>
          <p:cNvSpPr txBox="1"/>
          <p:nvPr/>
        </p:nvSpPr>
        <p:spPr>
          <a:xfrm>
            <a:off x="297583" y="228600"/>
            <a:ext cx="34787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122" name="Google Shape;122;p8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86"/>
          <p:cNvSpPr txBox="1">
            <a:spLocks noGrp="1"/>
          </p:cNvSpPr>
          <p:nvPr>
            <p:ph type="body" idx="1"/>
          </p:nvPr>
        </p:nvSpPr>
        <p:spPr>
          <a:xfrm>
            <a:off x="663388" y="2447370"/>
            <a:ext cx="4876800" cy="367879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4" name="Google Shape;124;p86"/>
          <p:cNvSpPr txBox="1">
            <a:spLocks noGrp="1"/>
          </p:cNvSpPr>
          <p:nvPr>
            <p:ph type="body" idx="2"/>
          </p:nvPr>
        </p:nvSpPr>
        <p:spPr>
          <a:xfrm>
            <a:off x="5866504" y="2447370"/>
            <a:ext cx="4876800" cy="367879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5" name="Google Shape;125;p86"/>
          <p:cNvSpPr txBox="1">
            <a:spLocks noGrp="1"/>
          </p:cNvSpPr>
          <p:nvPr>
            <p:ph type="dt" idx="10"/>
          </p:nvPr>
        </p:nvSpPr>
        <p:spPr>
          <a:xfrm>
            <a:off x="9060329" y="6423590"/>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Google Shape;126;p86"/>
          <p:cNvSpPr txBox="1">
            <a:spLocks noGrp="1"/>
          </p:cNvSpPr>
          <p:nvPr>
            <p:ph type="ftr" idx="11"/>
          </p:nvPr>
        </p:nvSpPr>
        <p:spPr>
          <a:xfrm>
            <a:off x="268941" y="6423590"/>
            <a:ext cx="816385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86"/>
          <p:cNvSpPr txBox="1">
            <a:spLocks noGrp="1"/>
          </p:cNvSpPr>
          <p:nvPr>
            <p:ph type="sldNum" idx="12"/>
          </p:nvPr>
        </p:nvSpPr>
        <p:spPr>
          <a:xfrm>
            <a:off x="11074400" y="242239"/>
            <a:ext cx="738717"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128" name="Google Shape;128;p86"/>
          <p:cNvSpPr txBox="1">
            <a:spLocks noGrp="1"/>
          </p:cNvSpPr>
          <p:nvPr>
            <p:ph type="body" idx="3"/>
          </p:nvPr>
        </p:nvSpPr>
        <p:spPr>
          <a:xfrm>
            <a:off x="663388" y="2070852"/>
            <a:ext cx="4876800" cy="322729"/>
          </a:xfrm>
          <a:prstGeom prst="rect">
            <a:avLst/>
          </a:prstGeom>
          <a:solidFill>
            <a:schemeClr val="accent3"/>
          </a:solidFill>
          <a:ln>
            <a:noFill/>
          </a:ln>
        </p:spPr>
        <p:txBody>
          <a:bodyPr spcFirstLastPara="1" wrap="square" lIns="91425" tIns="0" rIns="91425" bIns="0" anchor="ctr" anchorCtr="0">
            <a:noAutofit/>
          </a:bodyPr>
          <a:lstStyle>
            <a:lvl1pPr marL="457200" lvl="0" indent="-228600" algn="ctr">
              <a:lnSpc>
                <a:spcPct val="90000"/>
              </a:lnSpc>
              <a:spcBef>
                <a:spcPts val="0"/>
              </a:spcBef>
              <a:spcAft>
                <a:spcPts val="0"/>
              </a:spcAft>
              <a:buClr>
                <a:schemeClr val="lt1"/>
              </a:buClr>
              <a:buSzPts val="1800"/>
              <a:buNone/>
              <a:defRPr sz="18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86"/>
          <p:cNvSpPr txBox="1">
            <a:spLocks noGrp="1"/>
          </p:cNvSpPr>
          <p:nvPr>
            <p:ph type="body" idx="4"/>
          </p:nvPr>
        </p:nvSpPr>
        <p:spPr>
          <a:xfrm>
            <a:off x="5866504" y="2070852"/>
            <a:ext cx="4876800" cy="322729"/>
          </a:xfrm>
          <a:prstGeom prst="rect">
            <a:avLst/>
          </a:prstGeom>
          <a:solidFill>
            <a:srgbClr val="AAE39E"/>
          </a:solidFill>
          <a:ln>
            <a:noFill/>
          </a:ln>
        </p:spPr>
        <p:txBody>
          <a:bodyPr spcFirstLastPara="1" wrap="square" lIns="91425" tIns="0" rIns="91425" bIns="0" anchor="ctr" anchorCtr="0">
            <a:noAutofit/>
          </a:bodyPr>
          <a:lstStyle>
            <a:lvl1pPr marL="457200" lvl="0" indent="-228600" algn="ctr">
              <a:lnSpc>
                <a:spcPct val="90000"/>
              </a:lnSpc>
              <a:spcBef>
                <a:spcPts val="0"/>
              </a:spcBef>
              <a:spcAft>
                <a:spcPts val="0"/>
              </a:spcAft>
              <a:buClr>
                <a:schemeClr val="lt1"/>
              </a:buClr>
              <a:buSzPts val="1800"/>
              <a:buNone/>
              <a:defRPr sz="18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0"/>
        <p:cNvGrpSpPr/>
        <p:nvPr/>
      </p:nvGrpSpPr>
      <p:grpSpPr>
        <a:xfrm>
          <a:off x="0" y="0"/>
          <a:ext cx="0" cy="0"/>
          <a:chOff x="0" y="0"/>
          <a:chExt cx="0" cy="0"/>
        </a:xfrm>
      </p:grpSpPr>
      <p:sp>
        <p:nvSpPr>
          <p:cNvPr id="131" name="Google Shape;131;p87"/>
          <p:cNvSpPr/>
          <p:nvPr/>
        </p:nvSpPr>
        <p:spPr>
          <a:xfrm>
            <a:off x="10947404"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132" name="Google Shape;132;p87"/>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133" name="Google Shape;133;p87"/>
          <p:cNvSpPr txBox="1"/>
          <p:nvPr/>
        </p:nvSpPr>
        <p:spPr>
          <a:xfrm>
            <a:off x="297583" y="228600"/>
            <a:ext cx="34787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134" name="Google Shape;134;p8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7"/>
          <p:cNvSpPr txBox="1">
            <a:spLocks noGrp="1"/>
          </p:cNvSpPr>
          <p:nvPr>
            <p:ph type="body" idx="1"/>
          </p:nvPr>
        </p:nvSpPr>
        <p:spPr>
          <a:xfrm>
            <a:off x="664691"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6" name="Google Shape;136;p87"/>
          <p:cNvSpPr txBox="1">
            <a:spLocks noGrp="1"/>
          </p:cNvSpPr>
          <p:nvPr>
            <p:ph type="body" idx="2"/>
          </p:nvPr>
        </p:nvSpPr>
        <p:spPr>
          <a:xfrm>
            <a:off x="5866504"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7" name="Google Shape;137;p87"/>
          <p:cNvSpPr txBox="1">
            <a:spLocks noGrp="1"/>
          </p:cNvSpPr>
          <p:nvPr>
            <p:ph type="dt" idx="10"/>
          </p:nvPr>
        </p:nvSpPr>
        <p:spPr>
          <a:xfrm>
            <a:off x="9060329" y="6423585"/>
            <a:ext cx="284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87"/>
          <p:cNvSpPr txBox="1">
            <a:spLocks noGrp="1"/>
          </p:cNvSpPr>
          <p:nvPr>
            <p:ph type="ftr" idx="11"/>
          </p:nvPr>
        </p:nvSpPr>
        <p:spPr>
          <a:xfrm>
            <a:off x="268941" y="6423585"/>
            <a:ext cx="81640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87"/>
          <p:cNvSpPr txBox="1">
            <a:spLocks noGrp="1"/>
          </p:cNvSpPr>
          <p:nvPr>
            <p:ph type="sldNum" idx="12"/>
          </p:nvPr>
        </p:nvSpPr>
        <p:spPr>
          <a:xfrm>
            <a:off x="11074400" y="242234"/>
            <a:ext cx="7388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8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dk1"/>
              </a:buClr>
              <a:buSzPts val="2400"/>
              <a:buFont typeface="Century Gothic"/>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2" name="Google Shape;142;p8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90000"/>
              </a:lnSpc>
              <a:spcBef>
                <a:spcPts val="0"/>
              </a:spcBef>
              <a:spcAft>
                <a:spcPts val="0"/>
              </a:spcAft>
              <a:buClr>
                <a:schemeClr val="dk1"/>
              </a:buClr>
              <a:buSzPts val="1200"/>
              <a:buChar char="●"/>
              <a:defRPr sz="1200"/>
            </a:lvl1pPr>
            <a:lvl2pPr marL="914400" lvl="1" indent="-304800" algn="l">
              <a:lnSpc>
                <a:spcPct val="90000"/>
              </a:lnSpc>
              <a:spcBef>
                <a:spcPts val="1600"/>
              </a:spcBef>
              <a:spcAft>
                <a:spcPts val="0"/>
              </a:spcAft>
              <a:buClr>
                <a:schemeClr val="dk1"/>
              </a:buClr>
              <a:buSzPts val="1200"/>
              <a:buChar char="○"/>
              <a:defRPr sz="1200"/>
            </a:lvl2pPr>
            <a:lvl3pPr marL="1371600" lvl="2" indent="-304800" algn="l">
              <a:lnSpc>
                <a:spcPct val="90000"/>
              </a:lnSpc>
              <a:spcBef>
                <a:spcPts val="1600"/>
              </a:spcBef>
              <a:spcAft>
                <a:spcPts val="0"/>
              </a:spcAft>
              <a:buClr>
                <a:schemeClr val="dk1"/>
              </a:buClr>
              <a:buSzPts val="1200"/>
              <a:buChar char="■"/>
              <a:defRPr sz="1200"/>
            </a:lvl3pPr>
            <a:lvl4pPr marL="1828800" lvl="3" indent="-304800" algn="l">
              <a:lnSpc>
                <a:spcPct val="90000"/>
              </a:lnSpc>
              <a:spcBef>
                <a:spcPts val="1600"/>
              </a:spcBef>
              <a:spcAft>
                <a:spcPts val="0"/>
              </a:spcAft>
              <a:buClr>
                <a:schemeClr val="dk1"/>
              </a:buClr>
              <a:buSzPts val="1200"/>
              <a:buChar char="●"/>
              <a:defRPr sz="1200"/>
            </a:lvl4pPr>
            <a:lvl5pPr marL="2286000" lvl="4" indent="-304800" algn="l">
              <a:lnSpc>
                <a:spcPct val="90000"/>
              </a:lnSpc>
              <a:spcBef>
                <a:spcPts val="1600"/>
              </a:spcBef>
              <a:spcAft>
                <a:spcPts val="0"/>
              </a:spcAft>
              <a:buClr>
                <a:schemeClr val="dk1"/>
              </a:buClr>
              <a:buSzPts val="1200"/>
              <a:buChar char="○"/>
              <a:defRPr sz="1200"/>
            </a:lvl5pPr>
            <a:lvl6pPr marL="2743200" lvl="5" indent="-304800" algn="l">
              <a:lnSpc>
                <a:spcPct val="90000"/>
              </a:lnSpc>
              <a:spcBef>
                <a:spcPts val="1600"/>
              </a:spcBef>
              <a:spcAft>
                <a:spcPts val="0"/>
              </a:spcAft>
              <a:buClr>
                <a:schemeClr val="dk1"/>
              </a:buClr>
              <a:buSzPts val="1200"/>
              <a:buChar char="■"/>
              <a:defRPr sz="1200"/>
            </a:lvl6pPr>
            <a:lvl7pPr marL="3200400" lvl="6" indent="-304800" algn="l">
              <a:lnSpc>
                <a:spcPct val="90000"/>
              </a:lnSpc>
              <a:spcBef>
                <a:spcPts val="1600"/>
              </a:spcBef>
              <a:spcAft>
                <a:spcPts val="0"/>
              </a:spcAft>
              <a:buClr>
                <a:schemeClr val="dk1"/>
              </a:buClr>
              <a:buSzPts val="1200"/>
              <a:buChar char="●"/>
              <a:defRPr sz="1200"/>
            </a:lvl7pPr>
            <a:lvl8pPr marL="3657600" lvl="7" indent="-304800" algn="l">
              <a:lnSpc>
                <a:spcPct val="90000"/>
              </a:lnSpc>
              <a:spcBef>
                <a:spcPts val="1600"/>
              </a:spcBef>
              <a:spcAft>
                <a:spcPts val="0"/>
              </a:spcAft>
              <a:buClr>
                <a:schemeClr val="dk1"/>
              </a:buClr>
              <a:buSzPts val="1200"/>
              <a:buChar char="○"/>
              <a:defRPr sz="1200"/>
            </a:lvl8pPr>
            <a:lvl9pPr marL="4114800" lvl="8" indent="-304800" algn="l">
              <a:lnSpc>
                <a:spcPct val="90000"/>
              </a:lnSpc>
              <a:spcBef>
                <a:spcPts val="1600"/>
              </a:spcBef>
              <a:spcAft>
                <a:spcPts val="1600"/>
              </a:spcAft>
              <a:buClr>
                <a:schemeClr val="dk1"/>
              </a:buClr>
              <a:buSzPts val="1200"/>
              <a:buChar char="■"/>
              <a:defRPr sz="1200"/>
            </a:lvl9pPr>
          </a:lstStyle>
          <a:p>
            <a:endParaRPr/>
          </a:p>
        </p:txBody>
      </p:sp>
      <p:sp>
        <p:nvSpPr>
          <p:cNvPr id="143" name="Google Shape;143;p8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4"/>
        <p:cNvGrpSpPr/>
        <p:nvPr/>
      </p:nvGrpSpPr>
      <p:grpSpPr>
        <a:xfrm>
          <a:off x="0" y="0"/>
          <a:ext cx="0" cy="0"/>
          <a:chOff x="0" y="0"/>
          <a:chExt cx="0" cy="0"/>
        </a:xfrm>
      </p:grpSpPr>
      <p:sp>
        <p:nvSpPr>
          <p:cNvPr id="145" name="Google Shape;145;p89"/>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46" name="Google Shape;146;p89"/>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7" name="Google Shape;147;p89"/>
          <p:cNvSpPr txBox="1">
            <a:spLocks noGrp="1"/>
          </p:cNvSpPr>
          <p:nvPr>
            <p:ph type="body" idx="1"/>
          </p:nvPr>
        </p:nvSpPr>
        <p:spPr>
          <a:xfrm>
            <a:off x="664632" y="1981200"/>
            <a:ext cx="10075200" cy="4145100"/>
          </a:xfrm>
          <a:prstGeom prst="rect">
            <a:avLst/>
          </a:prstGeom>
          <a:noFill/>
          <a:ln>
            <a:noFill/>
          </a:ln>
        </p:spPr>
        <p:txBody>
          <a:bodyPr spcFirstLastPara="1" wrap="square" lIns="91425" tIns="45700" rIns="91425" bIns="45700" anchor="t" anchorCtr="0">
            <a:noAutofit/>
          </a:bodyPr>
          <a:lstStyle>
            <a:lvl1pPr marL="457200" marR="0" lvl="0" indent="-323850" algn="l">
              <a:lnSpc>
                <a:spcPct val="100000"/>
              </a:lnSpc>
              <a:spcBef>
                <a:spcPts val="2000"/>
              </a:spcBef>
              <a:spcAft>
                <a:spcPts val="0"/>
              </a:spcAft>
              <a:buClr>
                <a:schemeClr val="accent1"/>
              </a:buClr>
              <a:buSzPts val="1500"/>
              <a:buFont typeface="Noto Sans Symbols"/>
              <a:buChar char="■"/>
              <a:defRPr sz="2000" b="0" i="0" u="none" strike="noStrike" cap="none">
                <a:solidFill>
                  <a:srgbClr val="595959"/>
                </a:solidFill>
                <a:latin typeface="Century Gothic"/>
                <a:ea typeface="Century Gothic"/>
                <a:cs typeface="Century Gothic"/>
                <a:sym typeface="Century Gothic"/>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48" name="Google Shape;148;p89"/>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49" name="Google Shape;149;p89"/>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50" name="Google Shape;150;p89"/>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89"/>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152" name="Google Shape;152;p89"/>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153"/>
        <p:cNvGrpSpPr/>
        <p:nvPr/>
      </p:nvGrpSpPr>
      <p:grpSpPr>
        <a:xfrm>
          <a:off x="0" y="0"/>
          <a:ext cx="0" cy="0"/>
          <a:chOff x="0" y="0"/>
          <a:chExt cx="0" cy="0"/>
        </a:xfrm>
      </p:grpSpPr>
      <p:sp>
        <p:nvSpPr>
          <p:cNvPr id="154" name="Google Shape;154;p90"/>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55" name="Google Shape;155;p90"/>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156" name="Google Shape;156;p90"/>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7" name="Google Shape;157;p90"/>
          <p:cNvSpPr txBox="1">
            <a:spLocks noGrp="1"/>
          </p:cNvSpPr>
          <p:nvPr>
            <p:ph type="body" idx="1"/>
          </p:nvPr>
        </p:nvSpPr>
        <p:spPr>
          <a:xfrm>
            <a:off x="663388"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Century Gothic"/>
                <a:ea typeface="Century Gothic"/>
                <a:cs typeface="Century Gothic"/>
                <a:sym typeface="Century Gothic"/>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158" name="Google Shape;158;p90"/>
          <p:cNvSpPr txBox="1">
            <a:spLocks noGrp="1"/>
          </p:cNvSpPr>
          <p:nvPr>
            <p:ph type="body" idx="2"/>
          </p:nvPr>
        </p:nvSpPr>
        <p:spPr>
          <a:xfrm>
            <a:off x="5866504"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Century Gothic"/>
                <a:ea typeface="Century Gothic"/>
                <a:cs typeface="Century Gothic"/>
                <a:sym typeface="Century Gothic"/>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159" name="Google Shape;159;p90"/>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60" name="Google Shape;160;p90"/>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61" name="Google Shape;161;p90"/>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90"/>
          <p:cNvSpPr txBox="1">
            <a:spLocks noGrp="1"/>
          </p:cNvSpPr>
          <p:nvPr>
            <p:ph type="body" idx="3"/>
          </p:nvPr>
        </p:nvSpPr>
        <p:spPr>
          <a:xfrm>
            <a:off x="663388" y="2070848"/>
            <a:ext cx="4876800" cy="322729"/>
          </a:xfrm>
          <a:prstGeom prst="rect">
            <a:avLst/>
          </a:prstGeom>
          <a:solidFill>
            <a:schemeClr val="accent3"/>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
        <p:nvSpPr>
          <p:cNvPr id="163" name="Google Shape;163;p90"/>
          <p:cNvSpPr txBox="1">
            <a:spLocks noGrp="1"/>
          </p:cNvSpPr>
          <p:nvPr>
            <p:ph type="body" idx="4"/>
          </p:nvPr>
        </p:nvSpPr>
        <p:spPr>
          <a:xfrm>
            <a:off x="5866504" y="2070848"/>
            <a:ext cx="4876800" cy="322729"/>
          </a:xfrm>
          <a:prstGeom prst="rect">
            <a:avLst/>
          </a:prstGeom>
          <a:solidFill>
            <a:srgbClr val="B1BBCB"/>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w/ Footer" type="obj">
  <p:cSld name="OBJECT">
    <p:spTree>
      <p:nvGrpSpPr>
        <p:cNvPr id="1" name="Shape 22"/>
        <p:cNvGrpSpPr/>
        <p:nvPr/>
      </p:nvGrpSpPr>
      <p:grpSpPr>
        <a:xfrm>
          <a:off x="0" y="0"/>
          <a:ext cx="0" cy="0"/>
          <a:chOff x="0" y="0"/>
          <a:chExt cx="0" cy="0"/>
        </a:xfrm>
      </p:grpSpPr>
      <p:sp>
        <p:nvSpPr>
          <p:cNvPr id="23" name="Google Shape;23;p69"/>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 name="Google Shape;25;p69"/>
          <p:cNvCxnSpPr/>
          <p:nvPr/>
        </p:nvCxnSpPr>
        <p:spPr>
          <a:xfrm>
            <a:off x="728525" y="1227818"/>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wo Photo w/ Text and Footer">
  <p:cSld name="3_Two Photo w/ Text and Footer">
    <p:spTree>
      <p:nvGrpSpPr>
        <p:cNvPr id="1" name="Shape 26"/>
        <p:cNvGrpSpPr/>
        <p:nvPr/>
      </p:nvGrpSpPr>
      <p:grpSpPr>
        <a:xfrm>
          <a:off x="0" y="0"/>
          <a:ext cx="0" cy="0"/>
          <a:chOff x="0" y="0"/>
          <a:chExt cx="0" cy="0"/>
        </a:xfrm>
      </p:grpSpPr>
      <p:sp>
        <p:nvSpPr>
          <p:cNvPr id="27" name="Google Shape;27;p70"/>
          <p:cNvSpPr txBox="1">
            <a:spLocks noGrp="1"/>
          </p:cNvSpPr>
          <p:nvPr>
            <p:ph type="title"/>
          </p:nvPr>
        </p:nvSpPr>
        <p:spPr>
          <a:xfrm>
            <a:off x="838725" y="18329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0"/>
          <p:cNvSpPr>
            <a:spLocks noGrp="1"/>
          </p:cNvSpPr>
          <p:nvPr>
            <p:ph type="pic" idx="2"/>
          </p:nvPr>
        </p:nvSpPr>
        <p:spPr>
          <a:xfrm>
            <a:off x="838725" y="1828806"/>
            <a:ext cx="4808096" cy="2649303"/>
          </a:xfrm>
          <a:prstGeom prst="rect">
            <a:avLst/>
          </a:prstGeom>
          <a:noFill/>
          <a:ln>
            <a:noFill/>
          </a:ln>
        </p:spPr>
      </p:sp>
      <p:sp>
        <p:nvSpPr>
          <p:cNvPr id="29" name="Google Shape;29;p70"/>
          <p:cNvSpPr>
            <a:spLocks noGrp="1"/>
          </p:cNvSpPr>
          <p:nvPr>
            <p:ph type="pic" idx="3"/>
          </p:nvPr>
        </p:nvSpPr>
        <p:spPr>
          <a:xfrm>
            <a:off x="6385301" y="1828806"/>
            <a:ext cx="4968499" cy="2649303"/>
          </a:xfrm>
          <a:prstGeom prst="rect">
            <a:avLst/>
          </a:prstGeom>
          <a:noFill/>
          <a:ln>
            <a:noFill/>
          </a:ln>
        </p:spPr>
      </p:sp>
      <p:sp>
        <p:nvSpPr>
          <p:cNvPr id="30" name="Google Shape;30;p70"/>
          <p:cNvSpPr txBox="1">
            <a:spLocks noGrp="1"/>
          </p:cNvSpPr>
          <p:nvPr>
            <p:ph type="body" idx="1"/>
          </p:nvPr>
        </p:nvSpPr>
        <p:spPr>
          <a:xfrm>
            <a:off x="838200" y="4702766"/>
            <a:ext cx="10515600" cy="914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b="0"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 name="Google Shape;31;p70"/>
          <p:cNvCxnSpPr/>
          <p:nvPr/>
        </p:nvCxnSpPr>
        <p:spPr>
          <a:xfrm>
            <a:off x="838729" y="1188907"/>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32"/>
        <p:cNvGrpSpPr/>
        <p:nvPr/>
      </p:nvGrpSpPr>
      <p:grpSpPr>
        <a:xfrm>
          <a:off x="0" y="0"/>
          <a:ext cx="0" cy="0"/>
          <a:chOff x="0" y="0"/>
          <a:chExt cx="0" cy="0"/>
        </a:xfrm>
      </p:grpSpPr>
      <p:sp>
        <p:nvSpPr>
          <p:cNvPr id="33" name="Google Shape;33;p72"/>
          <p:cNvSpPr txBox="1">
            <a:spLocks noGrp="1"/>
          </p:cNvSpPr>
          <p:nvPr>
            <p:ph type="title"/>
          </p:nvPr>
        </p:nvSpPr>
        <p:spPr>
          <a:xfrm>
            <a:off x="675343" y="4424082"/>
            <a:ext cx="8254876" cy="8337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Century Gothic"/>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2"/>
          <p:cNvSpPr>
            <a:spLocks noGrp="1"/>
          </p:cNvSpPr>
          <p:nvPr>
            <p:ph type="pic" idx="2"/>
          </p:nvPr>
        </p:nvSpPr>
        <p:spPr>
          <a:xfrm>
            <a:off x="370546" y="228600"/>
            <a:ext cx="8504519" cy="4187952"/>
          </a:xfrm>
          <a:prstGeom prst="rect">
            <a:avLst/>
          </a:prstGeom>
          <a:noFill/>
          <a:ln>
            <a:noFill/>
          </a:ln>
        </p:spPr>
      </p:sp>
      <p:sp>
        <p:nvSpPr>
          <p:cNvPr id="35" name="Google Shape;35;p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7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7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72"/>
          <p:cNvSpPr/>
          <p:nvPr/>
        </p:nvSpPr>
        <p:spPr>
          <a:xfrm>
            <a:off x="9069917" y="228600"/>
            <a:ext cx="27432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39" name="Google Shape;39;p72"/>
          <p:cNvSpPr/>
          <p:nvPr/>
        </p:nvSpPr>
        <p:spPr>
          <a:xfrm>
            <a:off x="9069917" y="2377440"/>
            <a:ext cx="27432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40" name="Google Shape;40;p72"/>
          <p:cNvSpPr txBox="1"/>
          <p:nvPr/>
        </p:nvSpPr>
        <p:spPr>
          <a:xfrm>
            <a:off x="436285" y="4632792"/>
            <a:ext cx="294091"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FC3E3"/>
              </a:buClr>
              <a:buSzPts val="2400"/>
              <a:buFont typeface="Rockwell"/>
              <a:buNone/>
            </a:pPr>
            <a:r>
              <a:rPr lang="en-US" sz="2400" b="1" i="0" u="none" strike="noStrike" cap="none">
                <a:solidFill>
                  <a:srgbClr val="9FC3E3"/>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w/ Footer">
  <p:cSld name="3_Title and Content w/ Footer">
    <p:spTree>
      <p:nvGrpSpPr>
        <p:cNvPr id="1" name="Shape 41"/>
        <p:cNvGrpSpPr/>
        <p:nvPr/>
      </p:nvGrpSpPr>
      <p:grpSpPr>
        <a:xfrm>
          <a:off x="0" y="0"/>
          <a:ext cx="0" cy="0"/>
          <a:chOff x="0" y="0"/>
          <a:chExt cx="0" cy="0"/>
        </a:xfrm>
      </p:grpSpPr>
      <p:sp>
        <p:nvSpPr>
          <p:cNvPr id="42" name="Google Shape;42;p73"/>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73"/>
          <p:cNvCxnSpPr/>
          <p:nvPr/>
        </p:nvCxnSpPr>
        <p:spPr>
          <a:xfrm>
            <a:off x="728523" y="1662320"/>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5"/>
        <p:cNvGrpSpPr/>
        <p:nvPr/>
      </p:nvGrpSpPr>
      <p:grpSpPr>
        <a:xfrm>
          <a:off x="0" y="0"/>
          <a:ext cx="0" cy="0"/>
          <a:chOff x="0" y="0"/>
          <a:chExt cx="0" cy="0"/>
        </a:xfrm>
      </p:grpSpPr>
      <p:sp>
        <p:nvSpPr>
          <p:cNvPr id="46" name="Google Shape;46;p74"/>
          <p:cNvSpPr>
            <a:spLocks noGrp="1"/>
          </p:cNvSpPr>
          <p:nvPr>
            <p:ph type="pic" idx="2"/>
          </p:nvPr>
        </p:nvSpPr>
        <p:spPr>
          <a:xfrm>
            <a:off x="707441" y="987431"/>
            <a:ext cx="6172200" cy="4873625"/>
          </a:xfrm>
          <a:prstGeom prst="rect">
            <a:avLst/>
          </a:prstGeom>
          <a:noFill/>
          <a:ln>
            <a:noFill/>
          </a:ln>
        </p:spPr>
      </p:sp>
      <p:sp>
        <p:nvSpPr>
          <p:cNvPr id="47" name="Google Shape;47;p74"/>
          <p:cNvSpPr txBox="1">
            <a:spLocks noGrp="1"/>
          </p:cNvSpPr>
          <p:nvPr>
            <p:ph type="body" idx="1"/>
          </p:nvPr>
        </p:nvSpPr>
        <p:spPr>
          <a:xfrm>
            <a:off x="7423152" y="1303421"/>
            <a:ext cx="3932237" cy="25787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2800"/>
              <a:buNone/>
              <a:defRPr sz="2800" b="0" i="0">
                <a:solidFill>
                  <a:schemeClr val="dk2"/>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74"/>
          <p:cNvSpPr txBox="1">
            <a:spLocks noGrp="1"/>
          </p:cNvSpPr>
          <p:nvPr>
            <p:ph type="body" idx="3"/>
          </p:nvPr>
        </p:nvSpPr>
        <p:spPr>
          <a:xfrm>
            <a:off x="7423152" y="4070685"/>
            <a:ext cx="3932237" cy="2578768"/>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Clr>
                <a:schemeClr val="dk1"/>
              </a:buClr>
              <a:buSzPts val="2200"/>
              <a:buNone/>
              <a:defRPr sz="2200" b="0" i="0">
                <a:solidFill>
                  <a:schemeClr val="dk1"/>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49" name="Google Shape;49;p74"/>
          <p:cNvCxnSpPr/>
          <p:nvPr/>
        </p:nvCxnSpPr>
        <p:spPr>
          <a:xfrm>
            <a:off x="604957" y="6059309"/>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Picture with Caption w/ footer">
  <p:cSld name="4_Picture with Caption w/ footer">
    <p:spTree>
      <p:nvGrpSpPr>
        <p:cNvPr id="1" name="Shape 50"/>
        <p:cNvGrpSpPr/>
        <p:nvPr/>
      </p:nvGrpSpPr>
      <p:grpSpPr>
        <a:xfrm>
          <a:off x="0" y="0"/>
          <a:ext cx="0" cy="0"/>
          <a:chOff x="0" y="0"/>
          <a:chExt cx="0" cy="0"/>
        </a:xfrm>
      </p:grpSpPr>
      <p:sp>
        <p:nvSpPr>
          <p:cNvPr id="51" name="Google Shape;51;p75"/>
          <p:cNvSpPr>
            <a:spLocks noGrp="1"/>
          </p:cNvSpPr>
          <p:nvPr>
            <p:ph type="pic" idx="2"/>
          </p:nvPr>
        </p:nvSpPr>
        <p:spPr>
          <a:xfrm>
            <a:off x="707441" y="987431"/>
            <a:ext cx="6172200" cy="4873625"/>
          </a:xfrm>
          <a:prstGeom prst="rect">
            <a:avLst/>
          </a:prstGeom>
          <a:noFill/>
          <a:ln>
            <a:noFill/>
          </a:ln>
        </p:spPr>
      </p:sp>
      <p:sp>
        <p:nvSpPr>
          <p:cNvPr id="52" name="Google Shape;52;p75"/>
          <p:cNvSpPr txBox="1">
            <a:spLocks noGrp="1"/>
          </p:cNvSpPr>
          <p:nvPr>
            <p:ph type="body" idx="1"/>
          </p:nvPr>
        </p:nvSpPr>
        <p:spPr>
          <a:xfrm>
            <a:off x="7423152" y="1303421"/>
            <a:ext cx="3932237" cy="25787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2800"/>
              <a:buNone/>
              <a:defRPr sz="2800" b="0" i="0">
                <a:solidFill>
                  <a:schemeClr val="dk2"/>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75"/>
          <p:cNvSpPr txBox="1">
            <a:spLocks noGrp="1"/>
          </p:cNvSpPr>
          <p:nvPr>
            <p:ph type="body" idx="3"/>
          </p:nvPr>
        </p:nvSpPr>
        <p:spPr>
          <a:xfrm>
            <a:off x="7423152" y="4070685"/>
            <a:ext cx="3932237" cy="2578768"/>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Clr>
                <a:schemeClr val="dk1"/>
              </a:buClr>
              <a:buSzPts val="2200"/>
              <a:buNone/>
              <a:defRPr sz="2200" b="0" i="0">
                <a:solidFill>
                  <a:schemeClr val="dk1"/>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54" name="Google Shape;54;p75"/>
          <p:cNvCxnSpPr/>
          <p:nvPr/>
        </p:nvCxnSpPr>
        <p:spPr>
          <a:xfrm>
            <a:off x="598779" y="6065489"/>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5"/>
        <p:cNvGrpSpPr/>
        <p:nvPr/>
      </p:nvGrpSpPr>
      <p:grpSpPr>
        <a:xfrm>
          <a:off x="0" y="0"/>
          <a:ext cx="0" cy="0"/>
          <a:chOff x="0" y="0"/>
          <a:chExt cx="0" cy="0"/>
        </a:xfrm>
      </p:grpSpPr>
      <p:cxnSp>
        <p:nvCxnSpPr>
          <p:cNvPr id="56" name="Google Shape;56;p71"/>
          <p:cNvCxnSpPr/>
          <p:nvPr/>
        </p:nvCxnSpPr>
        <p:spPr>
          <a:xfrm>
            <a:off x="481390" y="6071667"/>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QFTatPLAT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ightquestion.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rightquestion.org/resources/an-introduction-to-question-focus-design/" TargetMode="External"/><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hyperlink" Target="https://rightquestion.org/resources/qft-card-template/" TargetMode="External"/><Relationship Id="rId4" Type="http://schemas.openxmlformats.org/officeDocument/2006/relationships/hyperlink" Target="https://rightquestion.org/resources/lesson-planning-workboo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https://rightquestion.org/primary-sources/online-modules/" TargetMode="External"/><Relationship Id="rId7"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rightquestion.org/primary-source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communities.gse.harvard.edu/ppe/s/program/a0x1Q0000082LdBQAU"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41.jpg"/><Relationship Id="rId5" Type="http://schemas.openxmlformats.org/officeDocument/2006/relationships/hyperlink" Target="https://www.gse.harvard.edu/professional-education/program/teaching-students-ask-their-own-questions-best-practices-question" TargetMode="External"/><Relationship Id="rId4" Type="http://schemas.openxmlformats.org/officeDocument/2006/relationships/hyperlink" Target="https://rightquestion.org/register"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hyperlink" Target="mailto:education@rightquestion.org"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a:spLocks noGrp="1"/>
          </p:cNvSpPr>
          <p:nvPr>
            <p:ph type="ctrTitle"/>
          </p:nvPr>
        </p:nvSpPr>
        <p:spPr>
          <a:xfrm>
            <a:off x="185525" y="575375"/>
            <a:ext cx="11367000" cy="15771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latin typeface="Proxima Nova"/>
                <a:ea typeface="Proxima Nova"/>
                <a:cs typeface="Proxima Nova"/>
                <a:sym typeface="Proxima Nova"/>
              </a:rPr>
              <a:t> </a:t>
            </a:r>
            <a:r>
              <a:rPr lang="en-US" sz="3600" dirty="0"/>
              <a:t>Using Curiosity to Converse:</a:t>
            </a:r>
            <a:r>
              <a:rPr lang="en-US" sz="3600" b="0" dirty="0"/>
              <a:t> </a:t>
            </a:r>
            <a:br>
              <a:rPr lang="en-US" sz="3600" b="0" dirty="0"/>
            </a:br>
            <a:r>
              <a:rPr lang="en-US" sz="3400" b="0" dirty="0"/>
              <a:t>How teaching students to ask questions can spur productive dialogue on difficult topics</a:t>
            </a:r>
            <a:endParaRPr sz="3400" b="0" dirty="0"/>
          </a:p>
        </p:txBody>
      </p:sp>
      <p:sp>
        <p:nvSpPr>
          <p:cNvPr id="170" name="Google Shape;170;p1"/>
          <p:cNvSpPr txBox="1">
            <a:spLocks noGrp="1"/>
          </p:cNvSpPr>
          <p:nvPr>
            <p:ph type="subTitle" idx="1"/>
          </p:nvPr>
        </p:nvSpPr>
        <p:spPr>
          <a:xfrm>
            <a:off x="738875" y="3429000"/>
            <a:ext cx="5175600" cy="135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None/>
            </a:pPr>
            <a:r>
              <a:rPr lang="en-US" sz="3600"/>
              <a:t>Katy Connolly</a:t>
            </a:r>
            <a:endParaRPr sz="3600"/>
          </a:p>
          <a:p>
            <a:pPr marL="0" lvl="0" indent="0" algn="l" rtl="0">
              <a:lnSpc>
                <a:spcPct val="100000"/>
              </a:lnSpc>
              <a:spcBef>
                <a:spcPts val="0"/>
              </a:spcBef>
              <a:spcAft>
                <a:spcPts val="0"/>
              </a:spcAft>
              <a:buClr>
                <a:schemeClr val="dk1"/>
              </a:buClr>
              <a:buSzPts val="3600"/>
              <a:buNone/>
            </a:pPr>
            <a:r>
              <a:rPr lang="en-US" sz="2400"/>
              <a:t>Education Program Coordinator</a:t>
            </a:r>
            <a:endParaRPr sz="2400"/>
          </a:p>
          <a:p>
            <a:pPr marL="0" lvl="0" indent="0" algn="l" rtl="0">
              <a:lnSpc>
                <a:spcPct val="100000"/>
              </a:lnSpc>
              <a:spcBef>
                <a:spcPts val="0"/>
              </a:spcBef>
              <a:spcAft>
                <a:spcPts val="0"/>
              </a:spcAft>
              <a:buClr>
                <a:schemeClr val="dk1"/>
              </a:buClr>
              <a:buSzPts val="2800"/>
              <a:buNone/>
            </a:pPr>
            <a:r>
              <a:rPr lang="en-US" sz="2400">
                <a:latin typeface="Century Gothic"/>
                <a:ea typeface="Century Gothic"/>
                <a:cs typeface="Century Gothic"/>
                <a:sym typeface="Century Gothic"/>
              </a:rPr>
              <a:t>The Right Question Institute</a:t>
            </a:r>
            <a:endParaRPr sz="24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p:cNvPicPr preferRelativeResize="0">
            <a:picLocks noGrp="1"/>
          </p:cNvPicPr>
          <p:nvPr>
            <p:ph type="pic" idx="2"/>
          </p:nvPr>
        </p:nvPicPr>
        <p:blipFill rotWithShape="1">
          <a:blip r:embed="rId3">
            <a:alphaModFix/>
          </a:blip>
          <a:srcRect/>
          <a:stretch/>
        </p:blipFill>
        <p:spPr>
          <a:xfrm>
            <a:off x="1538395" y="535688"/>
            <a:ext cx="3418617" cy="5164074"/>
          </a:xfrm>
          <a:prstGeom prst="rect">
            <a:avLst/>
          </a:prstGeom>
          <a:noFill/>
          <a:ln>
            <a:noFill/>
          </a:ln>
        </p:spPr>
      </p:pic>
      <p:sp>
        <p:nvSpPr>
          <p:cNvPr id="238" name="Google Shape;238;p12"/>
          <p:cNvSpPr txBox="1">
            <a:spLocks noGrp="1"/>
          </p:cNvSpPr>
          <p:nvPr>
            <p:ph type="body" idx="1"/>
          </p:nvPr>
        </p:nvSpPr>
        <p:spPr>
          <a:xfrm>
            <a:off x="4198435" y="4000583"/>
            <a:ext cx="7092136" cy="1699183"/>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chemeClr val="dk1"/>
              </a:buClr>
              <a:buSzPts val="3600"/>
              <a:buNone/>
            </a:pPr>
            <a:r>
              <a:rPr lang="en-US" sz="3600">
                <a:solidFill>
                  <a:schemeClr val="dk1"/>
                </a:solidFill>
              </a:rPr>
              <a:t>– Stuart Firestein</a:t>
            </a:r>
            <a:endParaRPr sz="3600">
              <a:solidFill>
                <a:schemeClr val="dk1"/>
              </a:solidFill>
            </a:endParaRPr>
          </a:p>
          <a:p>
            <a:pPr marL="0" lvl="0" indent="0" algn="r" rtl="0">
              <a:lnSpc>
                <a:spcPct val="100000"/>
              </a:lnSpc>
              <a:spcBef>
                <a:spcPts val="1000"/>
              </a:spcBef>
              <a:spcAft>
                <a:spcPts val="0"/>
              </a:spcAft>
              <a:buClr>
                <a:schemeClr val="dk1"/>
              </a:buClr>
              <a:buSzPts val="2000"/>
              <a:buNone/>
            </a:pPr>
            <a:r>
              <a:rPr lang="en-US" sz="2000">
                <a:solidFill>
                  <a:schemeClr val="dk1"/>
                </a:solidFill>
              </a:rPr>
              <a:t>Former chair, Department of Biology, </a:t>
            </a:r>
            <a:endParaRPr/>
          </a:p>
          <a:p>
            <a:pPr marL="0" lvl="0" indent="0" algn="r" rtl="0">
              <a:lnSpc>
                <a:spcPct val="100000"/>
              </a:lnSpc>
              <a:spcBef>
                <a:spcPts val="1000"/>
              </a:spcBef>
              <a:spcAft>
                <a:spcPts val="0"/>
              </a:spcAft>
              <a:buClr>
                <a:schemeClr val="dk1"/>
              </a:buClr>
              <a:buSzPts val="2000"/>
              <a:buNone/>
            </a:pPr>
            <a:r>
              <a:rPr lang="en-US" sz="2000">
                <a:solidFill>
                  <a:schemeClr val="dk1"/>
                </a:solidFill>
              </a:rPr>
              <a:t>Columbia University</a:t>
            </a:r>
            <a:endParaRPr/>
          </a:p>
        </p:txBody>
      </p:sp>
      <p:sp>
        <p:nvSpPr>
          <p:cNvPr id="239" name="Google Shape;239;p12"/>
          <p:cNvSpPr txBox="1">
            <a:spLocks noGrp="1"/>
          </p:cNvSpPr>
          <p:nvPr>
            <p:ph type="body" idx="3"/>
          </p:nvPr>
        </p:nvSpPr>
        <p:spPr>
          <a:xfrm>
            <a:off x="5754861" y="1048626"/>
            <a:ext cx="6104611" cy="25787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None/>
            </a:pPr>
            <a:r>
              <a:rPr lang="en-US" sz="3600"/>
              <a:t>“We must teach students how to think in questions, how to manage ignorance.”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629eeeb25a_0_4"/>
          <p:cNvSpPr txBox="1">
            <a:spLocks noGrp="1"/>
          </p:cNvSpPr>
          <p:nvPr>
            <p:ph type="title"/>
          </p:nvPr>
        </p:nvSpPr>
        <p:spPr>
          <a:xfrm>
            <a:off x="605170" y="199078"/>
            <a:ext cx="10981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a:t>Importance of Questions in the Workplace</a:t>
            </a:r>
            <a:endParaRPr/>
          </a:p>
        </p:txBody>
      </p:sp>
      <p:sp>
        <p:nvSpPr>
          <p:cNvPr id="245" name="Google Shape;245;g3629eeeb25a_0_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“It has always bothered me how even ordinary conversations tend to be defined by what we </a:t>
            </a:r>
            <a:r>
              <a:rPr lang="en-US" i="1"/>
              <a:t>tell </a:t>
            </a:r>
            <a:r>
              <a:rPr lang="en-US"/>
              <a:t>rather than by what we </a:t>
            </a:r>
            <a:r>
              <a:rPr lang="en-US" i="1"/>
              <a:t>ask</a:t>
            </a:r>
            <a:r>
              <a:rPr lang="en-US"/>
              <a:t>. Questions are taken for granted rather than given a starring role in the human drama. Yet all my teaching and consulting experience has taught me that what builds a relationship, what solves problems, what moves things forward is </a:t>
            </a:r>
            <a:r>
              <a:rPr lang="en-US" i="1"/>
              <a:t>asking the right questions</a:t>
            </a:r>
            <a:r>
              <a:rPr lang="en-US"/>
              <a:t>.”</a:t>
            </a:r>
            <a:endParaRPr/>
          </a:p>
          <a:p>
            <a:pPr marL="0" lvl="0" indent="0" algn="l" rtl="0">
              <a:lnSpc>
                <a:spcPct val="90000"/>
              </a:lnSpc>
              <a:spcBef>
                <a:spcPts val="1000"/>
              </a:spcBef>
              <a:spcAft>
                <a:spcPts val="0"/>
              </a:spcAft>
              <a:buClr>
                <a:schemeClr val="dk1"/>
              </a:buClr>
              <a:buSzPts val="2800"/>
              <a:buNone/>
            </a:pPr>
            <a:r>
              <a:rPr lang="en-US"/>
              <a:t>								</a:t>
            </a:r>
            <a:endParaRPr/>
          </a:p>
        </p:txBody>
      </p:sp>
      <p:cxnSp>
        <p:nvCxnSpPr>
          <p:cNvPr id="246" name="Google Shape;246;g3629eeeb25a_0_4"/>
          <p:cNvCxnSpPr/>
          <p:nvPr/>
        </p:nvCxnSpPr>
        <p:spPr>
          <a:xfrm>
            <a:off x="728522" y="5977988"/>
            <a:ext cx="10625400" cy="0"/>
          </a:xfrm>
          <a:prstGeom prst="straightConnector1">
            <a:avLst/>
          </a:prstGeom>
          <a:noFill/>
          <a:ln w="9525" cap="flat" cmpd="sng">
            <a:solidFill>
              <a:schemeClr val="dk2"/>
            </a:solidFill>
            <a:prstDash val="solid"/>
            <a:miter lim="800000"/>
            <a:headEnd type="none" w="sm" len="sm"/>
            <a:tailEnd type="none" w="sm" len="sm"/>
          </a:ln>
        </p:spPr>
      </p:cxnSp>
      <p:sp>
        <p:nvSpPr>
          <p:cNvPr id="247" name="Google Shape;247;g3629eeeb25a_0_4"/>
          <p:cNvSpPr txBox="1"/>
          <p:nvPr/>
        </p:nvSpPr>
        <p:spPr>
          <a:xfrm>
            <a:off x="931235" y="2920318"/>
            <a:ext cx="10655700" cy="224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a:t>
            </a:r>
            <a:r>
              <a:rPr lang="en-US" sz="2800">
                <a:solidFill>
                  <a:schemeClr val="dk1"/>
                </a:solidFill>
                <a:latin typeface="Century Gothic"/>
                <a:ea typeface="Century Gothic"/>
                <a:cs typeface="Century Gothic"/>
                <a:sym typeface="Century Gothic"/>
              </a:rPr>
              <a:t>What we choose to ask, when we ask, what our underlying attitude is as we ask—all are key to relationship building, to communication, and to task performance.”</a:t>
            </a:r>
            <a:endParaRPr>
              <a:latin typeface="Century Gothic"/>
              <a:ea typeface="Century Gothic"/>
              <a:cs typeface="Century Gothic"/>
              <a:sym typeface="Century Gothic"/>
            </a:endParaRPr>
          </a:p>
          <a:p>
            <a:pPr marL="0" marR="0" lvl="0" indent="0" algn="l" rtl="0">
              <a:spcBef>
                <a:spcPts val="0"/>
              </a:spcBef>
              <a:spcAft>
                <a:spcPts val="0"/>
              </a:spcAft>
              <a:buNone/>
            </a:pPr>
            <a:endParaRPr sz="2800">
              <a:solidFill>
                <a:schemeClr val="dk1"/>
              </a:solidFill>
              <a:latin typeface="Rockwell"/>
              <a:ea typeface="Rockwell"/>
              <a:cs typeface="Rockwell"/>
              <a:sym typeface="Rockwell"/>
            </a:endParaRPr>
          </a:p>
          <a:p>
            <a:pPr marL="0" marR="0" lvl="0" indent="0" algn="l" rtl="0">
              <a:spcBef>
                <a:spcPts val="0"/>
              </a:spcBef>
              <a:spcAft>
                <a:spcPts val="0"/>
              </a:spcAft>
              <a:buNone/>
            </a:pPr>
            <a:r>
              <a:rPr lang="en-US" sz="28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p:txBody>
      </p:sp>
      <p:sp>
        <p:nvSpPr>
          <p:cNvPr id="248" name="Google Shape;248;g3629eeeb25a_0_4"/>
          <p:cNvSpPr txBox="1"/>
          <p:nvPr/>
        </p:nvSpPr>
        <p:spPr>
          <a:xfrm>
            <a:off x="4686051" y="4731500"/>
            <a:ext cx="69006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Rockwell"/>
                <a:ea typeface="Rockwell"/>
                <a:cs typeface="Rockwell"/>
                <a:sym typeface="Rockwell"/>
              </a:rPr>
              <a:t>									</a:t>
            </a:r>
            <a:r>
              <a:rPr lang="en-US" sz="2800">
                <a:solidFill>
                  <a:schemeClr val="dk1"/>
                </a:solidFill>
                <a:latin typeface="Century Gothic"/>
                <a:ea typeface="Century Gothic"/>
                <a:cs typeface="Century Gothic"/>
                <a:sym typeface="Century Gothic"/>
              </a:rPr>
              <a:t>- Edgar Schein</a:t>
            </a:r>
            <a:endParaRPr>
              <a:latin typeface="Century Gothic"/>
              <a:ea typeface="Century Gothic"/>
              <a:cs typeface="Century Gothic"/>
              <a:sym typeface="Century Gothic"/>
            </a:endParaRPr>
          </a:p>
          <a:p>
            <a:pPr marL="0" marR="0" lvl="0" indent="0" algn="r" rtl="0">
              <a:spcBef>
                <a:spcPts val="0"/>
              </a:spcBef>
              <a:spcAft>
                <a:spcPts val="0"/>
              </a:spcAft>
              <a:buNone/>
            </a:pPr>
            <a:r>
              <a:rPr lang="en-US" sz="1800">
                <a:solidFill>
                  <a:schemeClr val="dk1"/>
                </a:solidFill>
                <a:latin typeface="Century Gothic"/>
                <a:ea typeface="Century Gothic"/>
                <a:cs typeface="Century Gothic"/>
                <a:sym typeface="Century Gothic"/>
              </a:rPr>
              <a:t>Professor Emeritus at the MIT Sloan School of Management</a:t>
            </a:r>
            <a:endParaRPr>
              <a:latin typeface="Century Gothic"/>
              <a:ea typeface="Century Gothic"/>
              <a:cs typeface="Century Gothic"/>
              <a:sym typeface="Century Gothic"/>
            </a:endParaRPr>
          </a:p>
          <a:p>
            <a:pPr marL="0" marR="0" lvl="0" indent="0" algn="r" rtl="0">
              <a:spcBef>
                <a:spcPts val="0"/>
              </a:spcBef>
              <a:spcAft>
                <a:spcPts val="0"/>
              </a:spcAft>
              <a:buNone/>
            </a:pPr>
            <a:r>
              <a:rPr lang="en-US" sz="1800" i="1">
                <a:solidFill>
                  <a:schemeClr val="dk1"/>
                </a:solidFill>
                <a:latin typeface="Century Gothic"/>
                <a:ea typeface="Century Gothic"/>
                <a:cs typeface="Century Gothic"/>
                <a:sym typeface="Century Gothic"/>
              </a:rPr>
              <a:t>Humble Inquiry</a:t>
            </a:r>
            <a:r>
              <a:rPr lang="en-US" sz="1800">
                <a:solidFill>
                  <a:schemeClr val="dk1"/>
                </a:solidFill>
                <a:latin typeface="Century Gothic"/>
                <a:ea typeface="Century Gothic"/>
                <a:cs typeface="Century Gothic"/>
                <a:sym typeface="Century Gothic"/>
              </a:rPr>
              <a:t> (2013</a:t>
            </a:r>
            <a:r>
              <a:rPr lang="en-US" sz="1800">
                <a:solidFill>
                  <a:schemeClr val="dk1"/>
                </a:solidFill>
                <a:latin typeface="Rockwell"/>
                <a:ea typeface="Rockwell"/>
                <a:cs typeface="Rockwell"/>
                <a:sym typeface="Rockwell"/>
              </a:rPr>
              <a:t>)</a:t>
            </a:r>
            <a:endParaRPr/>
          </a:p>
          <a:p>
            <a:pPr marL="0" marR="0" lvl="0" indent="0" algn="l" rtl="0">
              <a:spcBef>
                <a:spcPts val="0"/>
              </a:spcBef>
              <a:spcAft>
                <a:spcPts val="0"/>
              </a:spcAft>
              <a:buNone/>
            </a:pPr>
            <a:endParaRPr sz="1800">
              <a:solidFill>
                <a:schemeClr val="dk1"/>
              </a:solidFill>
              <a:latin typeface="Rockwell"/>
              <a:ea typeface="Rockwell"/>
              <a:cs typeface="Rockwell"/>
              <a:sym typeface="Rockwell"/>
            </a:endParaRPr>
          </a:p>
          <a:p>
            <a:pPr marL="0" marR="0" lvl="0" indent="0" algn="l" rtl="0">
              <a:spcBef>
                <a:spcPts val="0"/>
              </a:spcBef>
              <a:spcAft>
                <a:spcPts val="0"/>
              </a:spcAft>
              <a:buNone/>
            </a:pPr>
            <a:endParaRPr sz="2800">
              <a:solidFill>
                <a:schemeClr val="dk1"/>
              </a:solidFill>
              <a:latin typeface="Rockwell"/>
              <a:ea typeface="Rockwell"/>
              <a:cs typeface="Rockwell"/>
              <a:sym typeface="Rockwell"/>
            </a:endParaRPr>
          </a:p>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5">
                                            <p:txEl>
                                              <p:pRg st="0" end="0"/>
                                            </p:txEl>
                                          </p:spTgt>
                                        </p:tgtEl>
                                      </p:cBhvr>
                                    </p:animEffect>
                                    <p:set>
                                      <p:cBhvr>
                                        <p:cTn id="7" dur="1" fill="hold">
                                          <p:stCondLst>
                                            <p:cond delay="500"/>
                                          </p:stCondLst>
                                        </p:cTn>
                                        <p:tgtEl>
                                          <p:spTgt spid="24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5">
                                            <p:txEl>
                                              <p:pRg st="1" end="1"/>
                                            </p:txEl>
                                          </p:spTgt>
                                        </p:tgtEl>
                                      </p:cBhvr>
                                    </p:animEffect>
                                    <p:set>
                                      <p:cBhvr>
                                        <p:cTn id="12" dur="1" fill="hold">
                                          <p:stCondLst>
                                            <p:cond delay="500"/>
                                          </p:stCondLst>
                                        </p:cTn>
                                        <p:tgtEl>
                                          <p:spTgt spid="245">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786320" y="393096"/>
            <a:ext cx="10515600" cy="11848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Century Gothic"/>
              <a:buNone/>
            </a:pPr>
            <a:r>
              <a:rPr lang="en-US" sz="4000"/>
              <a:t>College Presidents on</a:t>
            </a:r>
            <a:br>
              <a:rPr lang="en-US" sz="4000"/>
            </a:br>
            <a:r>
              <a:rPr lang="en-US" sz="4000"/>
              <a:t>What College Students Should Learn</a:t>
            </a:r>
            <a:endParaRPr/>
          </a:p>
        </p:txBody>
      </p:sp>
      <p:sp>
        <p:nvSpPr>
          <p:cNvPr id="254" name="Google Shape;254;p13"/>
          <p:cNvSpPr txBox="1">
            <a:spLocks noGrp="1"/>
          </p:cNvSpPr>
          <p:nvPr>
            <p:ph type="body" idx="1"/>
          </p:nvPr>
        </p:nvSpPr>
        <p:spPr>
          <a:xfrm>
            <a:off x="1194025" y="2161974"/>
            <a:ext cx="9700200" cy="182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“The primary skills should be analytical skills of interpretation and inquiry. In other words, know how to frame a question.” </a:t>
            </a:r>
            <a:endParaRPr/>
          </a:p>
          <a:p>
            <a:pPr marL="0" lvl="0" indent="0" algn="r" rtl="0">
              <a:lnSpc>
                <a:spcPct val="90000"/>
              </a:lnSpc>
              <a:spcBef>
                <a:spcPts val="1000"/>
              </a:spcBef>
              <a:spcAft>
                <a:spcPts val="0"/>
              </a:spcAft>
              <a:buClr>
                <a:schemeClr val="dk1"/>
              </a:buClr>
              <a:buSzPts val="2800"/>
              <a:buNone/>
            </a:pPr>
            <a:r>
              <a:rPr lang="en-US"/>
              <a:t>	</a:t>
            </a:r>
            <a:r>
              <a:rPr lang="en-US" sz="2400"/>
              <a:t>- Leon Botstein, President of Bard College</a:t>
            </a:r>
            <a:endParaRPr/>
          </a:p>
        </p:txBody>
      </p:sp>
      <p:sp>
        <p:nvSpPr>
          <p:cNvPr id="255" name="Google Shape;255;p13"/>
          <p:cNvSpPr txBox="1">
            <a:spLocks noGrp="1"/>
          </p:cNvSpPr>
          <p:nvPr>
            <p:ph type="body" idx="1"/>
          </p:nvPr>
        </p:nvSpPr>
        <p:spPr>
          <a:xfrm>
            <a:off x="1194025" y="4369074"/>
            <a:ext cx="9700200" cy="199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a:t>“…the best we can do for students is have them ask the right questions.” </a:t>
            </a:r>
            <a:endParaRPr/>
          </a:p>
          <a:p>
            <a:pPr marL="0" lvl="0" indent="0" algn="r" rtl="0">
              <a:lnSpc>
                <a:spcPct val="90000"/>
              </a:lnSpc>
              <a:spcBef>
                <a:spcPts val="1000"/>
              </a:spcBef>
              <a:spcAft>
                <a:spcPts val="0"/>
              </a:spcAft>
              <a:buClr>
                <a:schemeClr val="dk1"/>
              </a:buClr>
              <a:buSzPts val="2400"/>
              <a:buNone/>
            </a:pPr>
            <a:r>
              <a:rPr lang="en-US" sz="2400"/>
              <a:t>	- Nancy Cantor, Former Chancellor of University of Illinois</a:t>
            </a:r>
            <a:endParaRPr/>
          </a:p>
          <a:p>
            <a:pPr marL="0" lvl="0" indent="0" algn="r" rtl="0">
              <a:lnSpc>
                <a:spcPct val="90000"/>
              </a:lnSpc>
              <a:spcBef>
                <a:spcPts val="1000"/>
              </a:spcBef>
              <a:spcAft>
                <a:spcPts val="0"/>
              </a:spcAft>
              <a:buClr>
                <a:schemeClr val="dk1"/>
              </a:buClr>
              <a:buSzPts val="3600"/>
              <a:buNone/>
            </a:pPr>
            <a:r>
              <a:rPr lang="en-US" sz="3600"/>
              <a:t>						</a:t>
            </a:r>
            <a:r>
              <a:rPr lang="en-US" sz="1600" i="1"/>
              <a:t>The New York Times</a:t>
            </a:r>
            <a:r>
              <a:rPr lang="en-US" sz="1600"/>
              <a:t>, August 4, 2002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entury Gothic"/>
              <a:buNone/>
            </a:pPr>
            <a:r>
              <a:rPr lang="en-US" sz="3600"/>
              <a:t>Yet, Only 27% of Graduates Believe College Taught Them How to Ask Their Own Questions</a:t>
            </a:r>
            <a:endParaRPr/>
          </a:p>
        </p:txBody>
      </p:sp>
      <p:sp>
        <p:nvSpPr>
          <p:cNvPr id="262" name="Google Shape;262;p14"/>
          <p:cNvSpPr txBox="1">
            <a:spLocks noGrp="1"/>
          </p:cNvSpPr>
          <p:nvPr>
            <p:ph type="body" idx="1"/>
          </p:nvPr>
        </p:nvSpPr>
        <p:spPr>
          <a:xfrm>
            <a:off x="1533439" y="6554380"/>
            <a:ext cx="10515600" cy="435133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900"/>
              <a:buNone/>
            </a:pPr>
            <a:r>
              <a:rPr lang="en-US" sz="900"/>
              <a:t>Alison Head, Project Information Literacy at University of Washington, 2016</a:t>
            </a:r>
            <a:endParaRPr/>
          </a:p>
          <a:p>
            <a:pPr marL="228600" lvl="0" indent="-171450" algn="r" rtl="0">
              <a:lnSpc>
                <a:spcPct val="90000"/>
              </a:lnSpc>
              <a:spcBef>
                <a:spcPts val="1000"/>
              </a:spcBef>
              <a:spcAft>
                <a:spcPts val="0"/>
              </a:spcAft>
              <a:buClr>
                <a:schemeClr val="dk1"/>
              </a:buClr>
              <a:buSzPts val="900"/>
              <a:buNone/>
            </a:pPr>
            <a:endParaRPr sz="900"/>
          </a:p>
        </p:txBody>
      </p:sp>
      <p:pic>
        <p:nvPicPr>
          <p:cNvPr id="263" name="Google Shape;263;p14"/>
          <p:cNvPicPr preferRelativeResize="0"/>
          <p:nvPr/>
        </p:nvPicPr>
        <p:blipFill rotWithShape="1">
          <a:blip r:embed="rId3">
            <a:alphaModFix/>
          </a:blip>
          <a:srcRect/>
          <a:stretch/>
        </p:blipFill>
        <p:spPr>
          <a:xfrm>
            <a:off x="2769327" y="1467240"/>
            <a:ext cx="6364928" cy="4316320"/>
          </a:xfrm>
          <a:prstGeom prst="rect">
            <a:avLst/>
          </a:prstGeom>
          <a:noFill/>
          <a:ln>
            <a:noFill/>
          </a:ln>
        </p:spPr>
      </p:pic>
      <p:pic>
        <p:nvPicPr>
          <p:cNvPr id="264" name="Google Shape;264;p14"/>
          <p:cNvPicPr preferRelativeResize="0"/>
          <p:nvPr/>
        </p:nvPicPr>
        <p:blipFill rotWithShape="1">
          <a:blip r:embed="rId4">
            <a:alphaModFix/>
          </a:blip>
          <a:srcRect/>
          <a:stretch/>
        </p:blipFill>
        <p:spPr>
          <a:xfrm>
            <a:off x="5294812" y="5908766"/>
            <a:ext cx="1409341" cy="1834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title"/>
          </p:nvPr>
        </p:nvSpPr>
        <p:spPr>
          <a:xfrm>
            <a:off x="999874" y="2719757"/>
            <a:ext cx="9493135" cy="11019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n-US" sz="4900" b="0">
                <a:solidFill>
                  <a:schemeClr val="dk1"/>
                </a:solidFill>
                <a:latin typeface="Century Gothic"/>
                <a:ea typeface="Century Gothic"/>
                <a:cs typeface="Century Gothic"/>
                <a:sym typeface="Century Gothic"/>
              </a:rPr>
              <a:t>But, the problem begins long before college…</a:t>
            </a:r>
            <a:br>
              <a:rPr lang="en-US">
                <a:latin typeface="Rockwell"/>
                <a:ea typeface="Rockwell"/>
                <a:cs typeface="Rockwell"/>
                <a:sym typeface="Rockwell"/>
              </a:rPr>
            </a:br>
            <a:endParaRPr/>
          </a:p>
        </p:txBody>
      </p:sp>
      <p:cxnSp>
        <p:nvCxnSpPr>
          <p:cNvPr id="270" name="Google Shape;270;p15"/>
          <p:cNvCxnSpPr/>
          <p:nvPr/>
        </p:nvCxnSpPr>
        <p:spPr>
          <a:xfrm>
            <a:off x="728523" y="5977988"/>
            <a:ext cx="10625279"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txBox="1">
            <a:spLocks noGrp="1"/>
          </p:cNvSpPr>
          <p:nvPr>
            <p:ph type="title"/>
          </p:nvPr>
        </p:nvSpPr>
        <p:spPr>
          <a:xfrm>
            <a:off x="838200" y="20220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Question Asking Declines with Age</a:t>
            </a:r>
            <a:endParaRPr/>
          </a:p>
        </p:txBody>
      </p:sp>
      <p:pic>
        <p:nvPicPr>
          <p:cNvPr id="277" name="Google Shape;277;p16"/>
          <p:cNvPicPr preferRelativeResize="0"/>
          <p:nvPr/>
        </p:nvPicPr>
        <p:blipFill rotWithShape="1">
          <a:blip r:embed="rId3">
            <a:alphaModFix/>
          </a:blip>
          <a:srcRect/>
          <a:stretch/>
        </p:blipFill>
        <p:spPr>
          <a:xfrm>
            <a:off x="1255918" y="5013496"/>
            <a:ext cx="1149531" cy="1505949"/>
          </a:xfrm>
          <a:prstGeom prst="rect">
            <a:avLst/>
          </a:prstGeom>
          <a:noFill/>
          <a:ln>
            <a:noFill/>
          </a:ln>
        </p:spPr>
      </p:pic>
      <p:pic>
        <p:nvPicPr>
          <p:cNvPr id="278" name="Google Shape;278;p16"/>
          <p:cNvPicPr preferRelativeResize="0"/>
          <p:nvPr/>
        </p:nvPicPr>
        <p:blipFill rotWithShape="1">
          <a:blip r:embed="rId4">
            <a:alphaModFix/>
          </a:blip>
          <a:srcRect/>
          <a:stretch/>
        </p:blipFill>
        <p:spPr>
          <a:xfrm>
            <a:off x="6314532" y="3417117"/>
            <a:ext cx="1154996" cy="3100251"/>
          </a:xfrm>
          <a:prstGeom prst="rect">
            <a:avLst/>
          </a:prstGeom>
          <a:noFill/>
          <a:ln>
            <a:noFill/>
          </a:ln>
        </p:spPr>
      </p:pic>
      <p:sp>
        <p:nvSpPr>
          <p:cNvPr id="279" name="Google Shape;279;p16"/>
          <p:cNvSpPr txBox="1"/>
          <p:nvPr/>
        </p:nvSpPr>
        <p:spPr>
          <a:xfrm>
            <a:off x="9611591" y="6246198"/>
            <a:ext cx="2580409"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Century Gothic"/>
              <a:buNone/>
            </a:pPr>
            <a:r>
              <a:rPr lang="en-US" sz="900" b="0" i="0" u="none" strike="noStrike" cap="none">
                <a:solidFill>
                  <a:srgbClr val="000000"/>
                </a:solidFill>
                <a:latin typeface="Century Gothic"/>
                <a:ea typeface="Century Gothic"/>
                <a:cs typeface="Century Gothic"/>
                <a:sym typeface="Century Gothic"/>
              </a:rPr>
              <a:t>Tizard, B., Hughes, M., Carmichael, H., &amp; Pinkerton, G. (1983).</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Century Gothic"/>
              <a:buNone/>
            </a:pPr>
            <a:r>
              <a:rPr lang="en-US" sz="900" b="0" i="0" u="none" strike="noStrike" cap="none">
                <a:solidFill>
                  <a:srgbClr val="000000"/>
                </a:solidFill>
                <a:latin typeface="Century Gothic"/>
                <a:ea typeface="Century Gothic"/>
                <a:cs typeface="Century Gothic"/>
                <a:sym typeface="Century Gothic"/>
              </a:rPr>
              <a:t>Pearson, J.C. &amp; West, R. (2009)</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Century Gothic"/>
              <a:buNone/>
            </a:pPr>
            <a:r>
              <a:rPr lang="en-US" sz="900" b="0" i="0" u="none" strike="noStrike" cap="none">
                <a:solidFill>
                  <a:srgbClr val="00000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280" name="Google Shape;280;p16"/>
          <p:cNvPicPr preferRelativeResize="0"/>
          <p:nvPr/>
        </p:nvPicPr>
        <p:blipFill rotWithShape="1">
          <a:blip r:embed="rId5">
            <a:alphaModFix/>
          </a:blip>
          <a:srcRect l="25000" r="51756"/>
          <a:stretch/>
        </p:blipFill>
        <p:spPr>
          <a:xfrm>
            <a:off x="2649682" y="1325882"/>
            <a:ext cx="2285999" cy="5532118"/>
          </a:xfrm>
          <a:prstGeom prst="rect">
            <a:avLst/>
          </a:prstGeom>
          <a:noFill/>
          <a:ln>
            <a:noFill/>
          </a:ln>
        </p:spPr>
      </p:pic>
      <p:pic>
        <p:nvPicPr>
          <p:cNvPr id="281" name="Google Shape;281;p16"/>
          <p:cNvPicPr preferRelativeResize="0"/>
          <p:nvPr/>
        </p:nvPicPr>
        <p:blipFill rotWithShape="1">
          <a:blip r:embed="rId5">
            <a:alphaModFix/>
          </a:blip>
          <a:srcRect l="50699" r="29752"/>
          <a:stretch/>
        </p:blipFill>
        <p:spPr>
          <a:xfrm>
            <a:off x="7896704" y="1325882"/>
            <a:ext cx="1922704" cy="5532118"/>
          </a:xfrm>
          <a:prstGeom prst="rect">
            <a:avLst/>
          </a:prstGeom>
          <a:noFill/>
          <a:ln>
            <a:noFill/>
          </a:ln>
        </p:spPr>
      </p:pic>
      <p:pic>
        <p:nvPicPr>
          <p:cNvPr id="282" name="Google Shape;282;p16"/>
          <p:cNvPicPr preferRelativeResize="0"/>
          <p:nvPr/>
        </p:nvPicPr>
        <p:blipFill rotWithShape="1">
          <a:blip r:embed="rId5">
            <a:alphaModFix/>
          </a:blip>
          <a:srcRect l="25000" r="71476"/>
          <a:stretch/>
        </p:blipFill>
        <p:spPr>
          <a:xfrm>
            <a:off x="7550341" y="1325882"/>
            <a:ext cx="346363" cy="54849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629eeeb25a_0_139"/>
          <p:cNvSpPr txBox="1">
            <a:spLocks noGrp="1"/>
          </p:cNvSpPr>
          <p:nvPr>
            <p:ph type="title" idx="4294967295"/>
          </p:nvPr>
        </p:nvSpPr>
        <p:spPr>
          <a:xfrm>
            <a:off x="1129480" y="2335296"/>
            <a:ext cx="9471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Rockwell"/>
              <a:buNone/>
            </a:pPr>
            <a:br>
              <a:rPr lang="en-US" sz="3200"/>
            </a:br>
            <a:r>
              <a:rPr lang="en-US" sz="3600"/>
              <a:t>What happens when our students grow up and become…us?</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629eeeb25a_0_144"/>
          <p:cNvSpPr txBox="1">
            <a:spLocks noGrp="1"/>
          </p:cNvSpPr>
          <p:nvPr>
            <p:ph type="title"/>
          </p:nvPr>
        </p:nvSpPr>
        <p:spPr>
          <a:xfrm>
            <a:off x="698863" y="197254"/>
            <a:ext cx="10430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Rockwell"/>
              <a:buNone/>
            </a:pPr>
            <a:r>
              <a:rPr lang="en-US" sz="4000"/>
              <a:t>The Uneven Communication Problem </a:t>
            </a:r>
            <a:endParaRPr sz="4000"/>
          </a:p>
        </p:txBody>
      </p:sp>
      <p:pic>
        <p:nvPicPr>
          <p:cNvPr id="294" name="Google Shape;294;g3629eeeb25a_0_144"/>
          <p:cNvPicPr preferRelativeResize="0"/>
          <p:nvPr/>
        </p:nvPicPr>
        <p:blipFill rotWithShape="1">
          <a:blip r:embed="rId3">
            <a:alphaModFix/>
          </a:blip>
          <a:srcRect t="6068"/>
          <a:stretch/>
        </p:blipFill>
        <p:spPr>
          <a:xfrm>
            <a:off x="1800723" y="1522817"/>
            <a:ext cx="8100923" cy="4959906"/>
          </a:xfrm>
          <a:prstGeom prst="rect">
            <a:avLst/>
          </a:prstGeom>
          <a:noFill/>
          <a:ln>
            <a:noFill/>
          </a:ln>
        </p:spPr>
      </p:pic>
      <p:sp>
        <p:nvSpPr>
          <p:cNvPr id="295" name="Google Shape;295;g3629eeeb25a_0_144"/>
          <p:cNvSpPr txBox="1"/>
          <p:nvPr/>
        </p:nvSpPr>
        <p:spPr>
          <a:xfrm>
            <a:off x="6932429" y="6506796"/>
            <a:ext cx="52596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chemeClr val="dk1"/>
                </a:solidFill>
                <a:latin typeface="Rockwell"/>
                <a:ea typeface="Rockwell"/>
                <a:cs typeface="Rockwell"/>
                <a:sym typeface="Rockwell"/>
              </a:rPr>
              <a:t>Leigh Thompson, </a:t>
            </a:r>
            <a:r>
              <a:rPr lang="en-US" sz="900" i="1">
                <a:solidFill>
                  <a:schemeClr val="dk1"/>
                </a:solidFill>
                <a:latin typeface="Rockwell"/>
                <a:ea typeface="Rockwell"/>
                <a:cs typeface="Rockwell"/>
                <a:sym typeface="Rockwell"/>
              </a:rPr>
              <a:t>Creative Conspiracy: The New Rules of Breakthrough Collaboration </a:t>
            </a:r>
            <a:r>
              <a:rPr lang="en-US" sz="900">
                <a:solidFill>
                  <a:schemeClr val="dk1"/>
                </a:solidFill>
                <a:latin typeface="Rockwell"/>
                <a:ea typeface="Rockwell"/>
                <a:cs typeface="Rockwell"/>
                <a:sym typeface="Rockwell"/>
              </a:rPr>
              <a:t>(2013)</a:t>
            </a:r>
            <a:endParaRPr sz="900">
              <a:solidFill>
                <a:schemeClr val="dk1"/>
              </a:solidFill>
              <a:latin typeface="Rockwell"/>
              <a:ea typeface="Rockwell"/>
              <a:cs typeface="Rockwell"/>
              <a:sym typeface="Rockwell"/>
            </a:endParaRPr>
          </a:p>
          <a:p>
            <a:pPr marL="0" marR="0" lvl="0" indent="0" algn="r" rtl="0">
              <a:spcBef>
                <a:spcPts val="0"/>
              </a:spcBef>
              <a:spcAft>
                <a:spcPts val="0"/>
              </a:spcAft>
              <a:buNone/>
            </a:pPr>
            <a:endParaRPr sz="900" i="1">
              <a:solidFill>
                <a:schemeClr val="dk1"/>
              </a:solidFill>
              <a:latin typeface="Rockwell"/>
              <a:ea typeface="Rockwell"/>
              <a:cs typeface="Rockwell"/>
              <a:sym typeface="Rockwe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629eeeb25a_0_150"/>
          <p:cNvSpPr txBox="1">
            <a:spLocks noGrp="1"/>
          </p:cNvSpPr>
          <p:nvPr>
            <p:ph type="title"/>
          </p:nvPr>
        </p:nvSpPr>
        <p:spPr>
          <a:xfrm>
            <a:off x="698863" y="197254"/>
            <a:ext cx="10430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Rockwell"/>
              <a:buNone/>
            </a:pPr>
            <a:r>
              <a:rPr lang="en-US" sz="4000"/>
              <a:t>The Uneven Communication Problem </a:t>
            </a:r>
            <a:endParaRPr sz="4000"/>
          </a:p>
        </p:txBody>
      </p:sp>
      <p:sp>
        <p:nvSpPr>
          <p:cNvPr id="301" name="Google Shape;301;g3629eeeb25a_0_150"/>
          <p:cNvSpPr txBox="1"/>
          <p:nvPr/>
        </p:nvSpPr>
        <p:spPr>
          <a:xfrm>
            <a:off x="6379536" y="6548947"/>
            <a:ext cx="57336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chemeClr val="dk1"/>
                </a:solidFill>
                <a:latin typeface="Rockwell"/>
                <a:ea typeface="Rockwell"/>
                <a:cs typeface="Rockwell"/>
                <a:sym typeface="Rockwell"/>
              </a:rPr>
              <a:t>Leigh Thompson, </a:t>
            </a:r>
            <a:r>
              <a:rPr lang="en-US" sz="900" i="1">
                <a:solidFill>
                  <a:schemeClr val="dk1"/>
                </a:solidFill>
                <a:latin typeface="Rockwell"/>
                <a:ea typeface="Rockwell"/>
                <a:cs typeface="Rockwell"/>
                <a:sym typeface="Rockwell"/>
              </a:rPr>
              <a:t>Creative Conspiracy: The New Rules of Breakthrough Collaboration </a:t>
            </a:r>
            <a:r>
              <a:rPr lang="en-US" sz="900">
                <a:solidFill>
                  <a:schemeClr val="dk1"/>
                </a:solidFill>
                <a:latin typeface="Rockwell"/>
                <a:ea typeface="Rockwell"/>
                <a:cs typeface="Rockwell"/>
                <a:sym typeface="Rockwell"/>
              </a:rPr>
              <a:t>(2013)</a:t>
            </a:r>
            <a:endParaRPr sz="900">
              <a:solidFill>
                <a:schemeClr val="dk1"/>
              </a:solidFill>
              <a:latin typeface="Rockwell"/>
              <a:ea typeface="Rockwell"/>
              <a:cs typeface="Rockwell"/>
              <a:sym typeface="Rockwell"/>
            </a:endParaRPr>
          </a:p>
        </p:txBody>
      </p:sp>
      <p:pic>
        <p:nvPicPr>
          <p:cNvPr id="302" name="Google Shape;302;g3629eeeb25a_0_150"/>
          <p:cNvPicPr preferRelativeResize="0"/>
          <p:nvPr/>
        </p:nvPicPr>
        <p:blipFill rotWithShape="1">
          <a:blip r:embed="rId3">
            <a:alphaModFix/>
          </a:blip>
          <a:srcRect/>
          <a:stretch/>
        </p:blipFill>
        <p:spPr>
          <a:xfrm>
            <a:off x="1995043" y="1332317"/>
            <a:ext cx="8044788" cy="48684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102031" y="2590904"/>
            <a:ext cx="10023169"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n-US" sz="4900" b="0">
                <a:solidFill>
                  <a:schemeClr val="dk1"/>
                </a:solidFill>
                <a:latin typeface="Century Gothic"/>
                <a:ea typeface="Century Gothic"/>
                <a:cs typeface="Century Gothic"/>
                <a:sym typeface="Century Gothic"/>
              </a:rPr>
              <a:t>We can work together on </a:t>
            </a:r>
            <a:r>
              <a:rPr lang="en-US" sz="4900" b="0">
                <a:solidFill>
                  <a:schemeClr val="dk1"/>
                </a:solidFill>
              </a:rPr>
              <a:t>changing these dynamics</a:t>
            </a:r>
            <a:br>
              <a:rPr lang="en-US">
                <a:latin typeface="Rockwell"/>
                <a:ea typeface="Rockwell"/>
                <a:cs typeface="Rockwell"/>
                <a:sym typeface="Rockwell"/>
              </a:rPr>
            </a:br>
            <a:endParaRPr/>
          </a:p>
        </p:txBody>
      </p:sp>
      <p:cxnSp>
        <p:nvCxnSpPr>
          <p:cNvPr id="308" name="Google Shape;308;p18"/>
          <p:cNvCxnSpPr/>
          <p:nvPr/>
        </p:nvCxnSpPr>
        <p:spPr>
          <a:xfrm>
            <a:off x="728523" y="5977988"/>
            <a:ext cx="10625279"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title"/>
          </p:nvPr>
        </p:nvSpPr>
        <p:spPr>
          <a:xfrm>
            <a:off x="802247" y="1251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b="0"/>
              <a:t>Who is in the room?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534429" y="176419"/>
            <a:ext cx="1165757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Century Gothic"/>
              <a:buNone/>
            </a:pPr>
            <a:r>
              <a:rPr lang="en-US" sz="4400">
                <a:latin typeface="Century Gothic"/>
                <a:ea typeface="Century Gothic"/>
                <a:cs typeface="Century Gothic"/>
                <a:sym typeface="Century Gothic"/>
              </a:rPr>
              <a:t>We Are Not Alone </a:t>
            </a:r>
            <a:endParaRPr/>
          </a:p>
        </p:txBody>
      </p:sp>
      <p:sp>
        <p:nvSpPr>
          <p:cNvPr id="315" name="Google Shape;315;p19"/>
          <p:cNvSpPr txBox="1">
            <a:spLocks noGrp="1"/>
          </p:cNvSpPr>
          <p:nvPr>
            <p:ph type="body" idx="1"/>
          </p:nvPr>
        </p:nvSpPr>
        <p:spPr>
          <a:xfrm>
            <a:off x="577595" y="1099549"/>
            <a:ext cx="10515600" cy="8839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None/>
            </a:pPr>
            <a:r>
              <a:rPr lang="en-US" sz="3200">
                <a:solidFill>
                  <a:schemeClr val="dk2"/>
                </a:solidFill>
              </a:rPr>
              <a:t>More than 1 million classrooms worldwide</a:t>
            </a:r>
            <a:endParaRPr/>
          </a:p>
        </p:txBody>
      </p:sp>
      <p:pic>
        <p:nvPicPr>
          <p:cNvPr id="316" name="Google Shape;316;p19" descr="41LhkEaVA5L.jpg"/>
          <p:cNvPicPr preferRelativeResize="0"/>
          <p:nvPr/>
        </p:nvPicPr>
        <p:blipFill rotWithShape="1">
          <a:blip r:embed="rId3">
            <a:alphaModFix/>
          </a:blip>
          <a:srcRect/>
          <a:stretch/>
        </p:blipFill>
        <p:spPr>
          <a:xfrm>
            <a:off x="1363196" y="2069661"/>
            <a:ext cx="3559856" cy="4460944"/>
          </a:xfrm>
          <a:prstGeom prst="rect">
            <a:avLst/>
          </a:prstGeom>
          <a:noFill/>
          <a:ln>
            <a:noFill/>
          </a:ln>
        </p:spPr>
      </p:pic>
      <p:pic>
        <p:nvPicPr>
          <p:cNvPr id="317" name="Google Shape;317;p19"/>
          <p:cNvPicPr preferRelativeResize="0"/>
          <p:nvPr/>
        </p:nvPicPr>
        <p:blipFill rotWithShape="1">
          <a:blip r:embed="rId4">
            <a:alphaModFix/>
          </a:blip>
          <a:srcRect/>
          <a:stretch/>
        </p:blipFill>
        <p:spPr>
          <a:xfrm>
            <a:off x="6005839" y="2906598"/>
            <a:ext cx="1847635" cy="2719673"/>
          </a:xfrm>
          <a:prstGeom prst="rect">
            <a:avLst/>
          </a:prstGeom>
          <a:noFill/>
          <a:ln>
            <a:noFill/>
          </a:ln>
        </p:spPr>
      </p:pic>
      <p:pic>
        <p:nvPicPr>
          <p:cNvPr id="318" name="Google Shape;318;p19"/>
          <p:cNvPicPr preferRelativeResize="0"/>
          <p:nvPr/>
        </p:nvPicPr>
        <p:blipFill rotWithShape="1">
          <a:blip r:embed="rId5">
            <a:alphaModFix/>
          </a:blip>
          <a:srcRect l="17916" t="7998" r="-17916" b="-7998"/>
          <a:stretch/>
        </p:blipFill>
        <p:spPr>
          <a:xfrm>
            <a:off x="8091591" y="2946894"/>
            <a:ext cx="3001604" cy="31024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fade">
                                      <p:cBhvr>
                                        <p:cTn id="7" dur="500"/>
                                        <p:tgtEl>
                                          <p:spTgt spid="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500"/>
                                        <p:tgtEl>
                                          <p:spTgt spid="317"/>
                                        </p:tgtEl>
                                      </p:cBhvr>
                                    </p:animEffect>
                                  </p:childTnLst>
                                </p:cTn>
                              </p:par>
                              <p:par>
                                <p:cTn id="13" presetID="10" presetClass="entr" presetSubtype="0" fill="hold" nodeType="withEffect">
                                  <p:stCondLst>
                                    <p:cond delay="0"/>
                                  </p:stCondLst>
                                  <p:childTnLst>
                                    <p:set>
                                      <p:cBhvr>
                                        <p:cTn id="14" dur="1" fill="hold">
                                          <p:stCondLst>
                                            <p:cond delay="0"/>
                                          </p:stCondLst>
                                        </p:cTn>
                                        <p:tgtEl>
                                          <p:spTgt spid="318"/>
                                        </p:tgtEl>
                                        <p:attrNameLst>
                                          <p:attrName>style.visibility</p:attrName>
                                        </p:attrNameLst>
                                      </p:cBhvr>
                                      <p:to>
                                        <p:strVal val="visible"/>
                                      </p:to>
                                    </p:set>
                                    <p:animEffect transition="in" filter="fade">
                                      <p:cBhvr>
                                        <p:cTn id="15"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855351" y="246098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n-US" sz="4900">
                <a:solidFill>
                  <a:schemeClr val="dk1"/>
                </a:solidFill>
                <a:latin typeface="Century Gothic"/>
                <a:ea typeface="Century Gothic"/>
                <a:cs typeface="Century Gothic"/>
                <a:sym typeface="Century Gothic"/>
              </a:rPr>
              <a:t>What happens when students do learn to ask their own questions?</a:t>
            </a:r>
            <a:br>
              <a:rPr lang="en-US">
                <a:latin typeface="Rockwell"/>
                <a:ea typeface="Rockwell"/>
                <a:cs typeface="Rockwell"/>
                <a:sym typeface="Rockwell"/>
              </a:rPr>
            </a:br>
            <a:endParaRPr/>
          </a:p>
        </p:txBody>
      </p:sp>
      <p:cxnSp>
        <p:nvCxnSpPr>
          <p:cNvPr id="324" name="Google Shape;324;p20"/>
          <p:cNvCxnSpPr/>
          <p:nvPr/>
        </p:nvCxnSpPr>
        <p:spPr>
          <a:xfrm>
            <a:off x="728523" y="5977988"/>
            <a:ext cx="10625279"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803343" y="4040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entury Gothic"/>
              <a:buNone/>
            </a:pPr>
            <a:r>
              <a:rPr lang="en-US" sz="4000">
                <a:latin typeface="Century Gothic"/>
                <a:ea typeface="Century Gothic"/>
                <a:cs typeface="Century Gothic"/>
                <a:sym typeface="Century Gothic"/>
              </a:rPr>
              <a:t>Research Confirms </a:t>
            </a:r>
            <a:br>
              <a:rPr lang="en-US" sz="4000">
                <a:latin typeface="Century Gothic"/>
                <a:ea typeface="Century Gothic"/>
                <a:cs typeface="Century Gothic"/>
                <a:sym typeface="Century Gothic"/>
              </a:rPr>
            </a:br>
            <a:r>
              <a:rPr lang="en-US" sz="4000">
                <a:latin typeface="Century Gothic"/>
                <a:ea typeface="Century Gothic"/>
                <a:cs typeface="Century Gothic"/>
                <a:sym typeface="Century Gothic"/>
              </a:rPr>
              <a:t>the Importance of Questioning</a:t>
            </a:r>
            <a:endParaRPr/>
          </a:p>
        </p:txBody>
      </p:sp>
      <p:sp>
        <p:nvSpPr>
          <p:cNvPr id="331" name="Google Shape;331;p21"/>
          <p:cNvSpPr txBox="1">
            <a:spLocks noGrp="1"/>
          </p:cNvSpPr>
          <p:nvPr>
            <p:ph type="body" idx="1"/>
          </p:nvPr>
        </p:nvSpPr>
        <p:spPr>
          <a:xfrm>
            <a:off x="1006814" y="2088204"/>
            <a:ext cx="10108660" cy="399482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3600"/>
              <a:t>Self-questioning (metacognitive strategy):</a:t>
            </a:r>
            <a:endParaRPr/>
          </a:p>
          <a:p>
            <a:pPr marL="0" lvl="0" indent="0" algn="l" rtl="0">
              <a:lnSpc>
                <a:spcPct val="90000"/>
              </a:lnSpc>
              <a:spcBef>
                <a:spcPts val="1000"/>
              </a:spcBef>
              <a:spcAft>
                <a:spcPts val="0"/>
              </a:spcAft>
              <a:buClr>
                <a:schemeClr val="dk1"/>
              </a:buClr>
              <a:buSzPct val="100000"/>
              <a:buNone/>
            </a:pPr>
            <a:endParaRPr sz="3500"/>
          </a:p>
          <a:p>
            <a:pPr marL="228600" lvl="0" indent="-228600" algn="l" rtl="0">
              <a:lnSpc>
                <a:spcPct val="120000"/>
              </a:lnSpc>
              <a:spcBef>
                <a:spcPts val="1000"/>
              </a:spcBef>
              <a:spcAft>
                <a:spcPts val="0"/>
              </a:spcAft>
              <a:buClr>
                <a:schemeClr val="dk1"/>
              </a:buClr>
              <a:buSzPct val="100000"/>
              <a:buChar char="•"/>
            </a:pPr>
            <a:r>
              <a:rPr lang="en-US"/>
              <a:t>Student formulation of their own questions is one of the most effective metacognitive strategies </a:t>
            </a:r>
            <a:endParaRPr/>
          </a:p>
          <a:p>
            <a:pPr marL="228600" lvl="0" indent="-228600" algn="l" rtl="0">
              <a:lnSpc>
                <a:spcPct val="120000"/>
              </a:lnSpc>
              <a:spcBef>
                <a:spcPts val="1000"/>
              </a:spcBef>
              <a:spcAft>
                <a:spcPts val="0"/>
              </a:spcAft>
              <a:buClr>
                <a:schemeClr val="dk1"/>
              </a:buClr>
              <a:buSzPct val="100000"/>
              <a:buChar char="•"/>
            </a:pPr>
            <a:r>
              <a:rPr lang="en-US"/>
              <a:t>Engaging in pre-lesson self-questioning improved students rate of learning by nearly 50% (Hattie, p.193)</a:t>
            </a:r>
            <a:endParaRPr/>
          </a:p>
          <a:p>
            <a:pPr marL="0" lvl="0" indent="0" algn="r" rtl="0">
              <a:lnSpc>
                <a:spcPct val="90000"/>
              </a:lnSpc>
              <a:spcBef>
                <a:spcPts val="1000"/>
              </a:spcBef>
              <a:spcAft>
                <a:spcPts val="0"/>
              </a:spcAft>
              <a:buClr>
                <a:schemeClr val="dk1"/>
              </a:buClr>
              <a:buSzPct val="100000"/>
              <a:buNone/>
            </a:pPr>
            <a:endParaRPr sz="2400" i="1"/>
          </a:p>
          <a:p>
            <a:pPr marL="0" lvl="0" indent="0" algn="r" rtl="0">
              <a:lnSpc>
                <a:spcPct val="120000"/>
              </a:lnSpc>
              <a:spcBef>
                <a:spcPts val="0"/>
              </a:spcBef>
              <a:spcAft>
                <a:spcPts val="0"/>
              </a:spcAft>
              <a:buClr>
                <a:schemeClr val="dk1"/>
              </a:buClr>
              <a:buSzPct val="100000"/>
              <a:buNone/>
            </a:pPr>
            <a:r>
              <a:rPr lang="en-US" sz="3000"/>
              <a:t>John Hattie</a:t>
            </a:r>
            <a:endParaRPr/>
          </a:p>
          <a:p>
            <a:pPr marL="0" lvl="0" indent="0" algn="r" rtl="0">
              <a:lnSpc>
                <a:spcPct val="120000"/>
              </a:lnSpc>
              <a:spcBef>
                <a:spcPts val="600"/>
              </a:spcBef>
              <a:spcAft>
                <a:spcPts val="0"/>
              </a:spcAft>
              <a:buClr>
                <a:schemeClr val="dk1"/>
              </a:buClr>
              <a:buSzPct val="100000"/>
              <a:buNone/>
            </a:pPr>
            <a:r>
              <a:rPr lang="en-US" sz="2000" i="1"/>
              <a:t>Visible Learning: A Synthesis of Over 800 </a:t>
            </a:r>
            <a:endParaRPr/>
          </a:p>
          <a:p>
            <a:pPr marL="0" lvl="0" indent="0" algn="r" rtl="0">
              <a:lnSpc>
                <a:spcPct val="120000"/>
              </a:lnSpc>
              <a:spcBef>
                <a:spcPts val="0"/>
              </a:spcBef>
              <a:spcAft>
                <a:spcPts val="0"/>
              </a:spcAft>
              <a:buClr>
                <a:schemeClr val="dk1"/>
              </a:buClr>
              <a:buSzPct val="100000"/>
              <a:buNone/>
            </a:pPr>
            <a:r>
              <a:rPr lang="en-US" sz="2000" i="1"/>
              <a:t>meta-Analyses Relating to Achievement, 2008</a:t>
            </a:r>
            <a:endParaRPr/>
          </a:p>
          <a:p>
            <a:pPr marL="0" lvl="0" indent="0" algn="l" rtl="0">
              <a:lnSpc>
                <a:spcPct val="90000"/>
              </a:lnSpc>
              <a:spcBef>
                <a:spcPts val="1000"/>
              </a:spcBef>
              <a:spcAft>
                <a:spcPts val="0"/>
              </a:spcAft>
              <a:buClr>
                <a:schemeClr val="dk1"/>
              </a:buClr>
              <a:buSzPct val="100000"/>
              <a:buNone/>
            </a:pP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latin typeface="Century Gothic"/>
                <a:ea typeface="Century Gothic"/>
                <a:cs typeface="Century Gothic"/>
                <a:sym typeface="Century Gothic"/>
              </a:rPr>
              <a:t>Student Reflection</a:t>
            </a:r>
            <a:endParaRPr/>
          </a:p>
        </p:txBody>
      </p:sp>
      <p:pic>
        <p:nvPicPr>
          <p:cNvPr id="338" name="Google Shape;338;p22"/>
          <p:cNvPicPr preferRelativeResize="0"/>
          <p:nvPr/>
        </p:nvPicPr>
        <p:blipFill rotWithShape="1">
          <a:blip r:embed="rId3">
            <a:alphaModFix/>
          </a:blip>
          <a:srcRect/>
          <a:stretch/>
        </p:blipFill>
        <p:spPr>
          <a:xfrm>
            <a:off x="2183257" y="1632914"/>
            <a:ext cx="7968971" cy="3173548"/>
          </a:xfrm>
          <a:prstGeom prst="rect">
            <a:avLst/>
          </a:prstGeom>
          <a:noFill/>
          <a:ln>
            <a:noFill/>
          </a:ln>
        </p:spPr>
      </p:pic>
      <p:sp>
        <p:nvSpPr>
          <p:cNvPr id="339" name="Google Shape;339;p22"/>
          <p:cNvSpPr txBox="1"/>
          <p:nvPr/>
        </p:nvSpPr>
        <p:spPr>
          <a:xfrm>
            <a:off x="1843089" y="4816345"/>
            <a:ext cx="927829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entury Gothic"/>
                <a:ea typeface="Century Gothic"/>
                <a:cs typeface="Century Gothic"/>
                <a:sym typeface="Century Gothic"/>
              </a:rPr>
              <a:t>“The way it made me feel was smart because I was asking good questions and giving good answers.”</a:t>
            </a:r>
            <a:endParaRPr sz="1400" b="0" i="0" u="none" strike="noStrike" cap="none">
              <a:solidFill>
                <a:srgbClr val="000000"/>
              </a:solidFill>
              <a:latin typeface="Arial"/>
              <a:ea typeface="Arial"/>
              <a:cs typeface="Arial"/>
              <a:sym typeface="Arial"/>
            </a:endParaRPr>
          </a:p>
        </p:txBody>
      </p:sp>
      <p:sp>
        <p:nvSpPr>
          <p:cNvPr id="340" name="Google Shape;340;p22"/>
          <p:cNvSpPr txBox="1"/>
          <p:nvPr/>
        </p:nvSpPr>
        <p:spPr>
          <a:xfrm>
            <a:off x="3897392" y="5683201"/>
            <a:ext cx="6254837"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-Boston 9</a:t>
            </a:r>
            <a:r>
              <a:rPr lang="en-US" sz="2000" b="0" i="0" u="none" strike="noStrike" cap="none" baseline="30000">
                <a:solidFill>
                  <a:srgbClr val="000000"/>
                </a:solidFill>
                <a:latin typeface="Century Gothic"/>
                <a:ea typeface="Century Gothic"/>
                <a:cs typeface="Century Gothic"/>
                <a:sym typeface="Century Gothic"/>
              </a:rPr>
              <a:t>th</a:t>
            </a:r>
            <a:r>
              <a:rPr lang="en-US" sz="2000" b="0" i="0" u="none" strike="noStrike" cap="none">
                <a:solidFill>
                  <a:srgbClr val="000000"/>
                </a:solidFill>
                <a:latin typeface="Century Gothic"/>
                <a:ea typeface="Century Gothic"/>
                <a:cs typeface="Century Gothic"/>
                <a:sym typeface="Century Gothic"/>
              </a:rPr>
              <a:t> grade summer school student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629eeeb25a_0_283"/>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a:t>Student Reflection</a:t>
            </a:r>
            <a:endParaRPr/>
          </a:p>
        </p:txBody>
      </p:sp>
      <p:sp>
        <p:nvSpPr>
          <p:cNvPr id="346" name="Google Shape;346;g3629eeeb25a_0_283"/>
          <p:cNvSpPr txBox="1">
            <a:spLocks noGrp="1"/>
          </p:cNvSpPr>
          <p:nvPr>
            <p:ph type="body" idx="1"/>
          </p:nvPr>
        </p:nvSpPr>
        <p:spPr>
          <a:xfrm>
            <a:off x="1131275" y="2400050"/>
            <a:ext cx="10515600" cy="19140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"Knowing the answers are a roadblock while questions lead to unexpected adventures and a new way of thinking. Question asking helps us guide our own adventure and helps us find new interests. </a:t>
            </a:r>
            <a:r>
              <a:rPr lang="en-US" b="1"/>
              <a:t>Everything starts with a question, even if you don't realize it.</a:t>
            </a:r>
            <a:r>
              <a:rPr lang="en-US"/>
              <a:t>”  </a:t>
            </a:r>
            <a:endParaRPr/>
          </a:p>
        </p:txBody>
      </p:sp>
      <p:sp>
        <p:nvSpPr>
          <p:cNvPr id="347" name="Google Shape;347;g3629eeeb25a_0_283"/>
          <p:cNvSpPr txBox="1"/>
          <p:nvPr/>
        </p:nvSpPr>
        <p:spPr>
          <a:xfrm>
            <a:off x="6699739" y="4314092"/>
            <a:ext cx="4894500" cy="4368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chemeClr val="dk1"/>
              </a:buClr>
              <a:buSzPct val="100000"/>
              <a:buFont typeface="Arial"/>
              <a:buNone/>
            </a:pPr>
            <a:r>
              <a:rPr lang="en-US" sz="2400" b="0" i="0" u="none" strike="noStrike" cap="none">
                <a:solidFill>
                  <a:schemeClr val="dk1"/>
                </a:solidFill>
                <a:latin typeface="Rockwell"/>
                <a:ea typeface="Rockwell"/>
                <a:cs typeface="Rockwell"/>
                <a:sym typeface="Rockwell"/>
              </a:rPr>
              <a:t>–</a:t>
            </a:r>
            <a:r>
              <a:rPr lang="en-US" sz="2400" b="0" i="0" u="none" strike="noStrike" cap="none">
                <a:solidFill>
                  <a:schemeClr val="dk1"/>
                </a:solidFill>
                <a:latin typeface="Century Gothic"/>
                <a:ea typeface="Century Gothic"/>
                <a:cs typeface="Century Gothic"/>
                <a:sym typeface="Century Gothic"/>
              </a:rPr>
              <a:t>9</a:t>
            </a:r>
            <a:r>
              <a:rPr lang="en-US" sz="2400" b="0" i="0" u="none" strike="noStrike" cap="none" baseline="30000">
                <a:solidFill>
                  <a:schemeClr val="dk1"/>
                </a:solidFill>
                <a:latin typeface="Century Gothic"/>
                <a:ea typeface="Century Gothic"/>
                <a:cs typeface="Century Gothic"/>
                <a:sym typeface="Century Gothic"/>
              </a:rPr>
              <a:t>th</a:t>
            </a:r>
            <a:r>
              <a:rPr lang="en-US" sz="2400" b="0" i="0" u="none" strike="noStrike" cap="none">
                <a:solidFill>
                  <a:schemeClr val="dk1"/>
                </a:solidFill>
                <a:latin typeface="Century Gothic"/>
                <a:ea typeface="Century Gothic"/>
                <a:cs typeface="Century Gothic"/>
                <a:sym typeface="Century Gothic"/>
              </a:rPr>
              <a:t> grade student, Fitchburg, MA</a:t>
            </a: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a:spLocks noGrp="1"/>
          </p:cNvSpPr>
          <p:nvPr>
            <p:ph type="title"/>
          </p:nvPr>
        </p:nvSpPr>
        <p:spPr>
          <a:xfrm>
            <a:off x="774915" y="4797333"/>
            <a:ext cx="11046644" cy="138112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sz="4400">
                <a:solidFill>
                  <a:schemeClr val="dk2"/>
                </a:solidFill>
              </a:rPr>
              <a:t>Collaborative Learning with the Question Formulation Technique (QFT)</a:t>
            </a:r>
            <a:endParaRPr/>
          </a:p>
        </p:txBody>
      </p:sp>
      <p:pic>
        <p:nvPicPr>
          <p:cNvPr id="354" name="Google Shape;354;p24"/>
          <p:cNvPicPr preferRelativeResize="0"/>
          <p:nvPr/>
        </p:nvPicPr>
        <p:blipFill rotWithShape="1">
          <a:blip r:embed="rId3">
            <a:alphaModFix/>
          </a:blip>
          <a:srcRect/>
          <a:stretch/>
        </p:blipFill>
        <p:spPr>
          <a:xfrm>
            <a:off x="1828802" y="467722"/>
            <a:ext cx="5818217" cy="3822932"/>
          </a:xfrm>
          <a:prstGeom prst="rect">
            <a:avLst/>
          </a:prstGeom>
          <a:noFill/>
          <a:ln>
            <a:noFill/>
          </a:ln>
        </p:spPr>
      </p:pic>
      <p:cxnSp>
        <p:nvCxnSpPr>
          <p:cNvPr id="355" name="Google Shape;355;p24"/>
          <p:cNvCxnSpPr/>
          <p:nvPr/>
        </p:nvCxnSpPr>
        <p:spPr>
          <a:xfrm>
            <a:off x="774917" y="6310497"/>
            <a:ext cx="10625279"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697891" y="137747"/>
            <a:ext cx="1110738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entury Gothic"/>
              <a:buNone/>
            </a:pPr>
            <a:r>
              <a:rPr lang="en-US" sz="3600">
                <a:latin typeface="Century Gothic"/>
                <a:ea typeface="Century Gothic"/>
                <a:cs typeface="Century Gothic"/>
                <a:sym typeface="Century Gothic"/>
              </a:rPr>
              <a:t>The Question Formulation Technique (QFT)</a:t>
            </a:r>
            <a:endParaRPr sz="3600">
              <a:latin typeface="Century Gothic"/>
              <a:ea typeface="Century Gothic"/>
              <a:cs typeface="Century Gothic"/>
              <a:sym typeface="Century Gothic"/>
            </a:endParaRPr>
          </a:p>
        </p:txBody>
      </p:sp>
      <p:sp>
        <p:nvSpPr>
          <p:cNvPr id="361" name="Google Shape;361;p26"/>
          <p:cNvSpPr txBox="1">
            <a:spLocks noGrp="1"/>
          </p:cNvSpPr>
          <p:nvPr>
            <p:ph type="body" idx="1"/>
          </p:nvPr>
        </p:nvSpPr>
        <p:spPr>
          <a:xfrm>
            <a:off x="841975" y="1647380"/>
            <a:ext cx="10440788" cy="3306892"/>
          </a:xfrm>
          <a:prstGeom prst="rect">
            <a:avLst/>
          </a:prstGeom>
          <a:noFill/>
          <a:ln>
            <a:noFill/>
          </a:ln>
        </p:spPr>
        <p:txBody>
          <a:bodyPr spcFirstLastPara="1" wrap="square" lIns="91425" tIns="45700" rIns="91425" bIns="45700" anchor="t" anchorCtr="0">
            <a:noAutofit/>
          </a:bodyPr>
          <a:lstStyle/>
          <a:p>
            <a:pPr marL="228600" lvl="1" indent="0" algn="l" rtl="0">
              <a:lnSpc>
                <a:spcPct val="90000"/>
              </a:lnSpc>
              <a:spcBef>
                <a:spcPts val="0"/>
              </a:spcBef>
              <a:spcAft>
                <a:spcPts val="0"/>
              </a:spcAft>
              <a:buClr>
                <a:srgbClr val="297FD5"/>
              </a:buClr>
              <a:buSzPts val="3200"/>
              <a:buNone/>
            </a:pPr>
            <a:r>
              <a:rPr lang="en-US" sz="3200" b="1"/>
              <a:t>Individuals learn to:</a:t>
            </a:r>
            <a:endParaRPr/>
          </a:p>
          <a:p>
            <a:pPr marL="685800" lvl="1" indent="-228600" algn="l" rtl="0">
              <a:lnSpc>
                <a:spcPct val="90000"/>
              </a:lnSpc>
              <a:spcBef>
                <a:spcPts val="2300"/>
              </a:spcBef>
              <a:spcAft>
                <a:spcPts val="0"/>
              </a:spcAft>
              <a:buClr>
                <a:schemeClr val="dk2"/>
              </a:buClr>
              <a:buSzPts val="3200"/>
              <a:buFont typeface="Noto Sans Symbols"/>
              <a:buChar char="▪"/>
            </a:pPr>
            <a:r>
              <a:rPr lang="en-US" sz="3200" b="1"/>
              <a:t>Produce</a:t>
            </a:r>
            <a:r>
              <a:rPr lang="en-US" sz="3200"/>
              <a:t> their own questions</a:t>
            </a:r>
            <a:endParaRPr/>
          </a:p>
          <a:p>
            <a:pPr marL="685800" lvl="1" indent="-228600" algn="l" rtl="0">
              <a:lnSpc>
                <a:spcPct val="90000"/>
              </a:lnSpc>
              <a:spcBef>
                <a:spcPts val="2300"/>
              </a:spcBef>
              <a:spcAft>
                <a:spcPts val="0"/>
              </a:spcAft>
              <a:buClr>
                <a:schemeClr val="dk2"/>
              </a:buClr>
              <a:buSzPts val="3200"/>
              <a:buFont typeface="Noto Sans Symbols"/>
              <a:buChar char="▪"/>
            </a:pPr>
            <a:r>
              <a:rPr lang="en-US" sz="3200" b="1"/>
              <a:t>Improve</a:t>
            </a:r>
            <a:r>
              <a:rPr lang="en-US" sz="3200"/>
              <a:t> their questions </a:t>
            </a:r>
            <a:endParaRPr/>
          </a:p>
          <a:p>
            <a:pPr marL="685800" lvl="1" indent="-228600" algn="l" rtl="0">
              <a:lnSpc>
                <a:spcPct val="90000"/>
              </a:lnSpc>
              <a:spcBef>
                <a:spcPts val="2300"/>
              </a:spcBef>
              <a:spcAft>
                <a:spcPts val="0"/>
              </a:spcAft>
              <a:buClr>
                <a:schemeClr val="dk2"/>
              </a:buClr>
              <a:buSzPts val="3200"/>
              <a:buFont typeface="Noto Sans Symbols"/>
              <a:buChar char="▪"/>
            </a:pPr>
            <a:r>
              <a:rPr lang="en-US" sz="3200" b="1"/>
              <a:t>Strategize</a:t>
            </a:r>
            <a:r>
              <a:rPr lang="en-US" sz="3200"/>
              <a:t> on how to use their questions</a:t>
            </a:r>
            <a:endParaRPr/>
          </a:p>
          <a:p>
            <a:pPr marL="685800" lvl="1" indent="-228600" algn="l" rtl="0">
              <a:lnSpc>
                <a:spcPct val="90000"/>
              </a:lnSpc>
              <a:spcBef>
                <a:spcPts val="2300"/>
              </a:spcBef>
              <a:spcAft>
                <a:spcPts val="0"/>
              </a:spcAft>
              <a:buClr>
                <a:schemeClr val="dk2"/>
              </a:buClr>
              <a:buSzPts val="3200"/>
              <a:buFont typeface="Noto Sans Symbols"/>
              <a:buChar char="▪"/>
            </a:pPr>
            <a:r>
              <a:rPr lang="en-US" sz="3200" b="1"/>
              <a:t>Reflect</a:t>
            </a:r>
            <a:r>
              <a:rPr lang="en-US" sz="3200"/>
              <a:t> on what they have learned and how they learned it</a:t>
            </a:r>
            <a:endParaRPr/>
          </a:p>
          <a:p>
            <a:pPr marL="228600" lvl="0" indent="-25400" algn="l" rtl="0">
              <a:lnSpc>
                <a:spcPct val="90000"/>
              </a:lnSpc>
              <a:spcBef>
                <a:spcPts val="2800"/>
              </a:spcBef>
              <a:spcAft>
                <a:spcPts val="0"/>
              </a:spcAft>
              <a:buClr>
                <a:schemeClr val="dk1"/>
              </a:buClr>
              <a:buSzPts val="3200"/>
              <a:buNone/>
            </a:pPr>
            <a:endParaRPr sz="3200">
              <a:latin typeface="Rockwell"/>
              <a:ea typeface="Rockwell"/>
              <a:cs typeface="Rockwell"/>
              <a:sym typeface="Rockwell"/>
            </a:endParaRPr>
          </a:p>
          <a:p>
            <a:pPr marL="228600" lvl="0" indent="-25400" algn="l" rtl="0">
              <a:lnSpc>
                <a:spcPct val="90000"/>
              </a:lnSpc>
              <a:spcBef>
                <a:spcPts val="1000"/>
              </a:spcBef>
              <a:spcAft>
                <a:spcPts val="0"/>
              </a:spcAft>
              <a:buClr>
                <a:schemeClr val="dk1"/>
              </a:buClr>
              <a:buSzPts val="3200"/>
              <a:buNone/>
            </a:pPr>
            <a:endParaRPr sz="3200">
              <a:latin typeface="Rockwell"/>
              <a:ea typeface="Rockwell"/>
              <a:cs typeface="Rockwell"/>
              <a:sym typeface="Rockwe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7"/>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latin typeface="Century Gothic"/>
                <a:ea typeface="Century Gothic"/>
                <a:cs typeface="Century Gothic"/>
                <a:sym typeface="Century Gothic"/>
              </a:rPr>
              <a:t>Rules for Producing Questions</a:t>
            </a:r>
            <a:endParaRPr/>
          </a:p>
        </p:txBody>
      </p:sp>
      <p:sp>
        <p:nvSpPr>
          <p:cNvPr id="368" name="Google Shape;368;p27"/>
          <p:cNvSpPr/>
          <p:nvPr/>
        </p:nvSpPr>
        <p:spPr>
          <a:xfrm>
            <a:off x="838203" y="2161791"/>
            <a:ext cx="10515599" cy="3044690"/>
          </a:xfrm>
          <a:prstGeom prst="roundRect">
            <a:avLst>
              <a:gd name="adj" fmla="val 16667"/>
            </a:avLst>
          </a:prstGeom>
          <a:solidFill>
            <a:srgbClr val="DDF3F3"/>
          </a:solidFill>
          <a:ln w="12700" cap="flat" cmpd="sng">
            <a:solidFill>
              <a:srgbClr val="549746"/>
            </a:solidFill>
            <a:prstDash val="solid"/>
            <a:miter lim="800000"/>
            <a:headEnd type="none" w="sm" len="sm"/>
            <a:tailEnd type="none" w="sm" len="sm"/>
          </a:ln>
        </p:spPr>
        <p:txBody>
          <a:bodyPr spcFirstLastPara="1" wrap="square" lIns="91425" tIns="45700" rIns="91425" bIns="45700" anchor="t" anchorCtr="0">
            <a:noAutofit/>
          </a:bodyPr>
          <a:lstStyle/>
          <a:p>
            <a:pPr marL="222250" marR="0" lvl="0" indent="-22225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entury Gothic"/>
                <a:ea typeface="Century Gothic"/>
                <a:cs typeface="Century Gothic"/>
                <a:sym typeface="Century Gothic"/>
              </a:rPr>
              <a:t>1. Ask as many questions as you can</a:t>
            </a:r>
            <a:endParaRPr sz="1400" b="0" i="0" u="none" strike="noStrike" cap="none">
              <a:solidFill>
                <a:srgbClr val="000000"/>
              </a:solidFill>
              <a:latin typeface="Arial"/>
              <a:ea typeface="Arial"/>
              <a:cs typeface="Arial"/>
              <a:sym typeface="Arial"/>
            </a:endParaRPr>
          </a:p>
          <a:p>
            <a:pPr marL="222250" marR="0" lvl="0" indent="-222250" algn="l" rtl="0">
              <a:lnSpc>
                <a:spcPct val="100000"/>
              </a:lnSpc>
              <a:spcBef>
                <a:spcPts val="1800"/>
              </a:spcBef>
              <a:spcAft>
                <a:spcPts val="0"/>
              </a:spcAft>
              <a:buClr>
                <a:srgbClr val="000000"/>
              </a:buClr>
              <a:buSzPts val="3200"/>
              <a:buFont typeface="Arial"/>
              <a:buNone/>
            </a:pPr>
            <a:r>
              <a:rPr lang="en-US" sz="3200" b="0" i="0" u="none" strike="noStrike" cap="none">
                <a:solidFill>
                  <a:schemeClr val="dk1"/>
                </a:solidFill>
                <a:latin typeface="Century Gothic"/>
                <a:ea typeface="Century Gothic"/>
                <a:cs typeface="Century Gothic"/>
                <a:sym typeface="Century Gothic"/>
              </a:rPr>
              <a:t>2. Do not stop to answer, judge, or discuss</a:t>
            </a:r>
            <a:endParaRPr sz="1400" b="0" i="0" u="none" strike="noStrike" cap="none">
              <a:solidFill>
                <a:srgbClr val="000000"/>
              </a:solidFill>
              <a:latin typeface="Arial"/>
              <a:ea typeface="Arial"/>
              <a:cs typeface="Arial"/>
              <a:sym typeface="Arial"/>
            </a:endParaRPr>
          </a:p>
          <a:p>
            <a:pPr marL="222250" marR="0" lvl="0" indent="-222250" algn="l" rtl="0">
              <a:lnSpc>
                <a:spcPct val="100000"/>
              </a:lnSpc>
              <a:spcBef>
                <a:spcPts val="1800"/>
              </a:spcBef>
              <a:spcAft>
                <a:spcPts val="0"/>
              </a:spcAft>
              <a:buClr>
                <a:srgbClr val="000000"/>
              </a:buClr>
              <a:buSzPts val="3200"/>
              <a:buFont typeface="Arial"/>
              <a:buNone/>
            </a:pPr>
            <a:r>
              <a:rPr lang="en-US" sz="3200" b="0" i="0" u="none" strike="noStrike" cap="none">
                <a:solidFill>
                  <a:schemeClr val="dk1"/>
                </a:solidFill>
                <a:latin typeface="Century Gothic"/>
                <a:ea typeface="Century Gothic"/>
                <a:cs typeface="Century Gothic"/>
                <a:sym typeface="Century Gothic"/>
              </a:rPr>
              <a:t>3. Write down every question exactly as stated</a:t>
            </a:r>
            <a:endParaRPr sz="1400" b="0" i="0" u="none" strike="noStrike" cap="none">
              <a:solidFill>
                <a:srgbClr val="000000"/>
              </a:solidFill>
              <a:latin typeface="Arial"/>
              <a:ea typeface="Arial"/>
              <a:cs typeface="Arial"/>
              <a:sym typeface="Arial"/>
            </a:endParaRPr>
          </a:p>
          <a:p>
            <a:pPr marL="222250" marR="0" lvl="0" indent="-222250" algn="l" rtl="0">
              <a:lnSpc>
                <a:spcPct val="100000"/>
              </a:lnSpc>
              <a:spcBef>
                <a:spcPts val="1800"/>
              </a:spcBef>
              <a:spcAft>
                <a:spcPts val="0"/>
              </a:spcAft>
              <a:buClr>
                <a:srgbClr val="000000"/>
              </a:buClr>
              <a:buSzPts val="3200"/>
              <a:buFont typeface="Arial"/>
              <a:buNone/>
            </a:pPr>
            <a:r>
              <a:rPr lang="en-US" sz="3200" b="0" i="0" u="none" strike="noStrike" cap="none">
                <a:solidFill>
                  <a:schemeClr val="dk1"/>
                </a:solidFill>
                <a:latin typeface="Century Gothic"/>
                <a:ea typeface="Century Gothic"/>
                <a:cs typeface="Century Gothic"/>
                <a:sym typeface="Century Gothic"/>
              </a:rPr>
              <a:t>4. Change any statements into questions</a:t>
            </a:r>
            <a:endParaRPr sz="1400" b="0" i="0" u="none" strike="noStrike" cap="none">
              <a:solidFill>
                <a:srgbClr val="000000"/>
              </a:solidFill>
              <a:latin typeface="Arial"/>
              <a:ea typeface="Arial"/>
              <a:cs typeface="Arial"/>
              <a:sym typeface="Arial"/>
            </a:endParaRPr>
          </a:p>
          <a:p>
            <a:pPr marL="222250" marR="0" lvl="0" indent="-222250" algn="ctr" rtl="0">
              <a:lnSpc>
                <a:spcPct val="100000"/>
              </a:lnSpc>
              <a:spcBef>
                <a:spcPts val="1800"/>
              </a:spcBef>
              <a:spcAft>
                <a:spcPts val="0"/>
              </a:spcAft>
              <a:buClr>
                <a:srgbClr val="000000"/>
              </a:buClr>
              <a:buSzPts val="3200"/>
              <a:buFont typeface="Arial"/>
              <a:buNone/>
            </a:pPr>
            <a:endParaRPr sz="32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txBox="1">
            <a:spLocks noGrp="1"/>
          </p:cNvSpPr>
          <p:nvPr>
            <p:ph type="title"/>
          </p:nvPr>
        </p:nvSpPr>
        <p:spPr>
          <a:xfrm>
            <a:off x="747408" y="2490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latin typeface="Century Gothic"/>
                <a:ea typeface="Century Gothic"/>
                <a:cs typeface="Century Gothic"/>
                <a:sym typeface="Century Gothic"/>
              </a:rPr>
              <a:t>Produce Questions</a:t>
            </a:r>
            <a:endParaRPr/>
          </a:p>
        </p:txBody>
      </p:sp>
      <p:sp>
        <p:nvSpPr>
          <p:cNvPr id="375" name="Google Shape;375;p28"/>
          <p:cNvSpPr txBox="1">
            <a:spLocks noGrp="1"/>
          </p:cNvSpPr>
          <p:nvPr>
            <p:ph type="body" idx="1"/>
          </p:nvPr>
        </p:nvSpPr>
        <p:spPr>
          <a:xfrm>
            <a:off x="838200" y="1825625"/>
            <a:ext cx="10515600" cy="3746016"/>
          </a:xfrm>
          <a:prstGeom prst="rect">
            <a:avLst/>
          </a:prstGeom>
          <a:noFill/>
          <a:ln>
            <a:noFill/>
          </a:ln>
        </p:spPr>
        <p:txBody>
          <a:bodyPr spcFirstLastPara="1" wrap="square" lIns="91425" tIns="45700" rIns="91425" bIns="45700" anchor="t" anchorCtr="0">
            <a:normAutofit fontScale="85000" lnSpcReduction="20000"/>
          </a:bodyPr>
          <a:lstStyle/>
          <a:p>
            <a:pPr marL="514350" lvl="0" indent="-495808" algn="l" rtl="0">
              <a:lnSpc>
                <a:spcPct val="90000"/>
              </a:lnSpc>
              <a:spcBef>
                <a:spcPts val="0"/>
              </a:spcBef>
              <a:spcAft>
                <a:spcPts val="0"/>
              </a:spcAft>
              <a:buClr>
                <a:srgbClr val="000000"/>
              </a:buClr>
              <a:buSzPct val="100000"/>
              <a:buFont typeface="Century Gothic"/>
              <a:buAutoNum type="arabicPeriod"/>
            </a:pPr>
            <a:r>
              <a:rPr lang="en-US" sz="3900">
                <a:solidFill>
                  <a:srgbClr val="000000"/>
                </a:solidFill>
              </a:rPr>
              <a:t>Ask Questions</a:t>
            </a:r>
            <a:endParaRPr/>
          </a:p>
          <a:p>
            <a:pPr marL="514350" lvl="0" indent="-495808" algn="l" rtl="0">
              <a:lnSpc>
                <a:spcPct val="90000"/>
              </a:lnSpc>
              <a:spcBef>
                <a:spcPts val="1000"/>
              </a:spcBef>
              <a:spcAft>
                <a:spcPts val="0"/>
              </a:spcAft>
              <a:buClr>
                <a:srgbClr val="000000"/>
              </a:buClr>
              <a:buSzPct val="100000"/>
              <a:buFont typeface="Century Gothic"/>
              <a:buAutoNum type="arabicPeriod"/>
            </a:pPr>
            <a:r>
              <a:rPr lang="en-US" sz="3900">
                <a:solidFill>
                  <a:srgbClr val="000000"/>
                </a:solidFill>
              </a:rPr>
              <a:t>Follow the Rules</a:t>
            </a:r>
            <a:endParaRPr/>
          </a:p>
          <a:p>
            <a:pPr marL="1600200" lvl="3" indent="-212025" algn="l" rtl="0">
              <a:lnSpc>
                <a:spcPct val="90000"/>
              </a:lnSpc>
              <a:spcBef>
                <a:spcPts val="500"/>
              </a:spcBef>
              <a:spcAft>
                <a:spcPts val="0"/>
              </a:spcAft>
              <a:buClr>
                <a:schemeClr val="dk1"/>
              </a:buClr>
              <a:buSzPct val="100000"/>
              <a:buChar char="•"/>
            </a:pPr>
            <a:r>
              <a:rPr lang="en-US" sz="3500"/>
              <a:t>Ask as many questions as you can.</a:t>
            </a:r>
            <a:endParaRPr/>
          </a:p>
          <a:p>
            <a:pPr marL="1600200" lvl="3" indent="-212025" algn="l" rtl="0">
              <a:lnSpc>
                <a:spcPct val="90000"/>
              </a:lnSpc>
              <a:spcBef>
                <a:spcPts val="500"/>
              </a:spcBef>
              <a:spcAft>
                <a:spcPts val="0"/>
              </a:spcAft>
              <a:buClr>
                <a:schemeClr val="dk1"/>
              </a:buClr>
              <a:buSzPct val="100000"/>
              <a:buChar char="•"/>
            </a:pPr>
            <a:r>
              <a:rPr lang="en-US" sz="3500"/>
              <a:t>Do not stop to answer, judge, or discuss.</a:t>
            </a:r>
            <a:endParaRPr/>
          </a:p>
          <a:p>
            <a:pPr marL="1600200" lvl="3" indent="-212025" algn="l" rtl="0">
              <a:lnSpc>
                <a:spcPct val="90000"/>
              </a:lnSpc>
              <a:spcBef>
                <a:spcPts val="500"/>
              </a:spcBef>
              <a:spcAft>
                <a:spcPts val="0"/>
              </a:spcAft>
              <a:buClr>
                <a:schemeClr val="dk1"/>
              </a:buClr>
              <a:buSzPct val="100000"/>
              <a:buChar char="•"/>
            </a:pPr>
            <a:r>
              <a:rPr lang="en-US" sz="3500"/>
              <a:t>Write down every question exactly as it was stated.</a:t>
            </a:r>
            <a:endParaRPr/>
          </a:p>
          <a:p>
            <a:pPr marL="1600200" lvl="3" indent="-212025" algn="l" rtl="0">
              <a:lnSpc>
                <a:spcPct val="90000"/>
              </a:lnSpc>
              <a:spcBef>
                <a:spcPts val="500"/>
              </a:spcBef>
              <a:spcAft>
                <a:spcPts val="0"/>
              </a:spcAft>
              <a:buClr>
                <a:schemeClr val="dk1"/>
              </a:buClr>
              <a:buSzPct val="100000"/>
              <a:buChar char="•"/>
            </a:pPr>
            <a:r>
              <a:rPr lang="en-US" sz="3500"/>
              <a:t>Change any statements into questions.</a:t>
            </a:r>
            <a:endParaRPr/>
          </a:p>
          <a:p>
            <a:pPr marL="514350" lvl="0" indent="-495808" algn="l" rtl="0">
              <a:lnSpc>
                <a:spcPct val="90000"/>
              </a:lnSpc>
              <a:spcBef>
                <a:spcPts val="1000"/>
              </a:spcBef>
              <a:spcAft>
                <a:spcPts val="0"/>
              </a:spcAft>
              <a:buClr>
                <a:srgbClr val="000000"/>
              </a:buClr>
              <a:buSzPct val="100000"/>
              <a:buFont typeface="Century Gothic"/>
              <a:buAutoNum type="arabicPeriod"/>
            </a:pPr>
            <a:r>
              <a:rPr lang="en-US" sz="3900">
                <a:solidFill>
                  <a:srgbClr val="000000"/>
                </a:solidFill>
              </a:rPr>
              <a:t>Number the Questions</a:t>
            </a:r>
            <a:endParaRPr/>
          </a:p>
          <a:p>
            <a:pPr marL="514350" lvl="0" indent="-349885" algn="ctr" rtl="0">
              <a:lnSpc>
                <a:spcPct val="90000"/>
              </a:lnSpc>
              <a:spcBef>
                <a:spcPts val="1000"/>
              </a:spcBef>
              <a:spcAft>
                <a:spcPts val="0"/>
              </a:spcAft>
              <a:buClr>
                <a:schemeClr val="dk1"/>
              </a:buClr>
              <a:buSzPct val="100000"/>
              <a:buFont typeface="Noto Sans Symbols"/>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txBox="1">
            <a:spLocks noGrp="1"/>
          </p:cNvSpPr>
          <p:nvPr>
            <p:ph type="title"/>
          </p:nvPr>
        </p:nvSpPr>
        <p:spPr>
          <a:xfrm>
            <a:off x="736503" y="2224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latin typeface="Century Gothic"/>
                <a:ea typeface="Century Gothic"/>
                <a:cs typeface="Century Gothic"/>
                <a:sym typeface="Century Gothic"/>
              </a:rPr>
              <a:t>Question Focus</a:t>
            </a:r>
            <a:endParaRPr/>
          </a:p>
        </p:txBody>
      </p:sp>
      <p:sp>
        <p:nvSpPr>
          <p:cNvPr id="382" name="Google Shape;382;p29"/>
          <p:cNvSpPr txBox="1"/>
          <p:nvPr/>
        </p:nvSpPr>
        <p:spPr>
          <a:xfrm>
            <a:off x="857250" y="4787205"/>
            <a:ext cx="111444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entury Gothic"/>
                <a:ea typeface="Century Gothic"/>
                <a:cs typeface="Century Gothic"/>
                <a:sym typeface="Century Gothic"/>
              </a:rPr>
              <a:t>🡪Now, ask questions. Number the questions. Follow the rules: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Rockwell"/>
                <a:ea typeface="Rockwell"/>
                <a:cs typeface="Rockwell"/>
                <a:sym typeface="Rockwell"/>
              </a:rPr>
              <a:t>		</a:t>
            </a:r>
            <a:r>
              <a:rPr lang="en-US" sz="2800" b="0" i="0" u="none" strike="noStrike" cap="none">
                <a:solidFill>
                  <a:srgbClr val="000000"/>
                </a:solidFill>
                <a:latin typeface="Century Gothic"/>
                <a:ea typeface="Century Gothic"/>
                <a:cs typeface="Century Gothic"/>
                <a:sym typeface="Century Gothic"/>
              </a:rPr>
              <a:t>	</a:t>
            </a:r>
            <a:r>
              <a:rPr lang="en-US" sz="2000" b="0" i="0" u="none" strike="noStrike" cap="none">
                <a:solidFill>
                  <a:srgbClr val="000000"/>
                </a:solidFill>
                <a:latin typeface="Century Gothic"/>
                <a:ea typeface="Century Gothic"/>
                <a:cs typeface="Century Gothic"/>
                <a:sym typeface="Century Gothic"/>
              </a:rPr>
              <a:t>Ask as many questions as you can.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			Don’t stop to answer, judge, or discuss.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			Record each question exactly as it was stated (or first came to mind).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			Change any statements into questions.</a:t>
            </a:r>
            <a:endParaRPr sz="2000" b="0" i="0" u="none" strike="noStrike" cap="none">
              <a:solidFill>
                <a:srgbClr val="000000"/>
              </a:solidFill>
              <a:latin typeface="Century Gothic"/>
              <a:ea typeface="Century Gothic"/>
              <a:cs typeface="Century Gothic"/>
              <a:sym typeface="Century Gothic"/>
            </a:endParaRPr>
          </a:p>
        </p:txBody>
      </p:sp>
      <p:sp>
        <p:nvSpPr>
          <p:cNvPr id="383" name="Google Shape;383;p29"/>
          <p:cNvSpPr txBox="1"/>
          <p:nvPr/>
        </p:nvSpPr>
        <p:spPr>
          <a:xfrm>
            <a:off x="1614488" y="2328863"/>
            <a:ext cx="9358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entury Gothic"/>
                <a:ea typeface="Century Gothic"/>
                <a:cs typeface="Century Gothic"/>
                <a:sym typeface="Century Gothic"/>
              </a:rPr>
              <a:t>Some students are not participating in classroom conversations.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p:nvPr/>
        </p:nvSpPr>
        <p:spPr>
          <a:xfrm>
            <a:off x="693299" y="554069"/>
            <a:ext cx="9914106" cy="7017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000"/>
              <a:buFont typeface="Century Gothic"/>
              <a:buNone/>
            </a:pPr>
            <a:r>
              <a:rPr lang="en-US" sz="4000" b="0" i="0" u="none" strike="noStrike" cap="none">
                <a:solidFill>
                  <a:srgbClr val="000000"/>
                </a:solidFill>
                <a:latin typeface="Century Gothic"/>
                <a:ea typeface="Century Gothic"/>
                <a:cs typeface="Century Gothic"/>
                <a:sym typeface="Century Gothic"/>
              </a:rPr>
              <a:t>To Access Today’s Materials:</a:t>
            </a:r>
            <a:endParaRPr sz="4000" b="0" i="0" u="none" strike="noStrike" cap="none">
              <a:solidFill>
                <a:srgbClr val="000000"/>
              </a:solidFill>
              <a:latin typeface="Century Gothic"/>
              <a:ea typeface="Century Gothic"/>
              <a:cs typeface="Century Gothic"/>
              <a:sym typeface="Century Gothic"/>
            </a:endParaRPr>
          </a:p>
        </p:txBody>
      </p:sp>
      <p:sp>
        <p:nvSpPr>
          <p:cNvPr id="183" name="Google Shape;183;p3"/>
          <p:cNvSpPr txBox="1"/>
          <p:nvPr/>
        </p:nvSpPr>
        <p:spPr>
          <a:xfrm>
            <a:off x="3183450" y="1853075"/>
            <a:ext cx="5825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u="sng">
                <a:solidFill>
                  <a:schemeClr val="hlink"/>
                </a:solidFill>
                <a:latin typeface="Century Gothic"/>
                <a:ea typeface="Century Gothic"/>
                <a:cs typeface="Century Gothic"/>
                <a:sym typeface="Century Gothic"/>
                <a:hlinkClick r:id="rId3"/>
              </a:rPr>
              <a:t>https://bit.ly/QFTatPLATO</a:t>
            </a:r>
            <a:r>
              <a:rPr lang="en-US" sz="3600">
                <a:latin typeface="Century Gothic"/>
                <a:ea typeface="Century Gothic"/>
                <a:cs typeface="Century Gothic"/>
                <a:sym typeface="Century Gothic"/>
              </a:rPr>
              <a:t> </a:t>
            </a:r>
            <a:endParaRPr sz="3600">
              <a:latin typeface="Century Gothic"/>
              <a:ea typeface="Century Gothic"/>
              <a:cs typeface="Century Gothic"/>
              <a:sym typeface="Century Gothic"/>
            </a:endParaRPr>
          </a:p>
        </p:txBody>
      </p:sp>
      <p:pic>
        <p:nvPicPr>
          <p:cNvPr id="184" name="Google Shape;184;p3" title="bit.ly_QFTatPLATO.png"/>
          <p:cNvPicPr preferRelativeResize="0"/>
          <p:nvPr/>
        </p:nvPicPr>
        <p:blipFill>
          <a:blip r:embed="rId4">
            <a:alphaModFix/>
          </a:blip>
          <a:stretch>
            <a:fillRect/>
          </a:stretch>
        </p:blipFill>
        <p:spPr>
          <a:xfrm>
            <a:off x="4656675" y="3061075"/>
            <a:ext cx="2878650" cy="2878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0"/>
          <p:cNvSpPr txBox="1">
            <a:spLocks noGrp="1"/>
          </p:cNvSpPr>
          <p:nvPr>
            <p:ph type="title"/>
          </p:nvPr>
        </p:nvSpPr>
        <p:spPr>
          <a:xfrm>
            <a:off x="714375" y="2070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latin typeface="Century Gothic"/>
                <a:ea typeface="Century Gothic"/>
                <a:cs typeface="Century Gothic"/>
                <a:sym typeface="Century Gothic"/>
              </a:rPr>
              <a:t>Categorize Questions: Closed/Open</a:t>
            </a:r>
            <a:endParaRPr/>
          </a:p>
        </p:txBody>
      </p:sp>
      <p:sp>
        <p:nvSpPr>
          <p:cNvPr id="390" name="Google Shape;390;p30"/>
          <p:cNvSpPr txBox="1">
            <a:spLocks noGrp="1"/>
          </p:cNvSpPr>
          <p:nvPr>
            <p:ph type="body" idx="1"/>
          </p:nvPr>
        </p:nvSpPr>
        <p:spPr>
          <a:xfrm>
            <a:off x="838200" y="1825630"/>
            <a:ext cx="10515600" cy="362202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000000"/>
              </a:buClr>
              <a:buSzPct val="100000"/>
              <a:buNone/>
            </a:pPr>
            <a:r>
              <a:rPr lang="en-US" sz="3500" u="sng">
                <a:solidFill>
                  <a:srgbClr val="000000"/>
                </a:solidFill>
              </a:rPr>
              <a:t>Definitions</a:t>
            </a:r>
            <a:r>
              <a:rPr lang="en-US" sz="3500">
                <a:solidFill>
                  <a:srgbClr val="000000"/>
                </a:solidFill>
              </a:rPr>
              <a:t>: </a:t>
            </a:r>
            <a:endParaRPr sz="3500" b="1">
              <a:solidFill>
                <a:srgbClr val="000000"/>
              </a:solidFill>
            </a:endParaRPr>
          </a:p>
          <a:p>
            <a:pPr marL="685800" lvl="1" indent="-228600" algn="l" rtl="0">
              <a:lnSpc>
                <a:spcPct val="90000"/>
              </a:lnSpc>
              <a:spcBef>
                <a:spcPts val="500"/>
              </a:spcBef>
              <a:spcAft>
                <a:spcPts val="0"/>
              </a:spcAft>
              <a:buClr>
                <a:srgbClr val="000000"/>
              </a:buClr>
              <a:buSzPct val="100000"/>
              <a:buChar char="•"/>
            </a:pPr>
            <a:r>
              <a:rPr lang="en-US" sz="3500" b="1">
                <a:solidFill>
                  <a:srgbClr val="000000"/>
                </a:solidFill>
              </a:rPr>
              <a:t>Closed-ended </a:t>
            </a:r>
            <a:r>
              <a:rPr lang="en-US" sz="3500">
                <a:solidFill>
                  <a:srgbClr val="000000"/>
                </a:solidFill>
              </a:rPr>
              <a:t>questions can be answered with a “yes” or  “no” or with a </a:t>
            </a:r>
            <a:r>
              <a:rPr lang="en-US" sz="3500" b="1">
                <a:solidFill>
                  <a:srgbClr val="000000"/>
                </a:solidFill>
              </a:rPr>
              <a:t>one-word </a:t>
            </a:r>
            <a:r>
              <a:rPr lang="en-US" sz="3500">
                <a:solidFill>
                  <a:srgbClr val="000000"/>
                </a:solidFill>
              </a:rPr>
              <a:t>answer.</a:t>
            </a:r>
            <a:endParaRPr/>
          </a:p>
          <a:p>
            <a:pPr marL="685800" lvl="1" indent="-228600" algn="l" rtl="0">
              <a:lnSpc>
                <a:spcPct val="90000"/>
              </a:lnSpc>
              <a:spcBef>
                <a:spcPts val="1800"/>
              </a:spcBef>
              <a:spcAft>
                <a:spcPts val="0"/>
              </a:spcAft>
              <a:buClr>
                <a:srgbClr val="000000"/>
              </a:buClr>
              <a:buSzPct val="100000"/>
              <a:buChar char="•"/>
            </a:pPr>
            <a:r>
              <a:rPr lang="en-US" sz="3500" b="1">
                <a:solidFill>
                  <a:srgbClr val="000000"/>
                </a:solidFill>
              </a:rPr>
              <a:t>Open-ended</a:t>
            </a:r>
            <a:r>
              <a:rPr lang="en-US" sz="3500">
                <a:solidFill>
                  <a:srgbClr val="000000"/>
                </a:solidFill>
              </a:rPr>
              <a:t> questions require </a:t>
            </a:r>
            <a:endParaRPr/>
          </a:p>
          <a:p>
            <a:pPr marL="685800" lvl="1" indent="-228600" algn="l" rtl="0">
              <a:lnSpc>
                <a:spcPct val="90000"/>
              </a:lnSpc>
              <a:spcBef>
                <a:spcPts val="0"/>
              </a:spcBef>
              <a:spcAft>
                <a:spcPts val="0"/>
              </a:spcAft>
              <a:buClr>
                <a:srgbClr val="000000"/>
              </a:buClr>
              <a:buSzPct val="100000"/>
              <a:buNone/>
            </a:pPr>
            <a:r>
              <a:rPr lang="en-US" sz="3500">
                <a:solidFill>
                  <a:srgbClr val="000000"/>
                </a:solidFill>
              </a:rPr>
              <a:t>  more </a:t>
            </a:r>
            <a:r>
              <a:rPr lang="en-US" sz="3500" b="1">
                <a:solidFill>
                  <a:srgbClr val="000000"/>
                </a:solidFill>
              </a:rPr>
              <a:t>explanation</a:t>
            </a:r>
            <a:r>
              <a:rPr lang="en-US" sz="3500">
                <a:solidFill>
                  <a:srgbClr val="000000"/>
                </a:solidFill>
              </a:rPr>
              <a:t>. </a:t>
            </a:r>
            <a:endParaRPr/>
          </a:p>
          <a:p>
            <a:pPr marL="685800" lvl="1" indent="-228600" algn="l" rtl="0">
              <a:lnSpc>
                <a:spcPct val="90000"/>
              </a:lnSpc>
              <a:spcBef>
                <a:spcPts val="1800"/>
              </a:spcBef>
              <a:spcAft>
                <a:spcPts val="0"/>
              </a:spcAft>
              <a:buClr>
                <a:schemeClr val="dk1"/>
              </a:buClr>
              <a:buSzPct val="100000"/>
              <a:buNone/>
            </a:pPr>
            <a:endParaRPr sz="1000">
              <a:solidFill>
                <a:srgbClr val="000000"/>
              </a:solidFill>
            </a:endParaRPr>
          </a:p>
          <a:p>
            <a:pPr marL="0" lvl="0" indent="0" algn="l" rtl="0">
              <a:lnSpc>
                <a:spcPct val="90000"/>
              </a:lnSpc>
              <a:spcBef>
                <a:spcPts val="1800"/>
              </a:spcBef>
              <a:spcAft>
                <a:spcPts val="0"/>
              </a:spcAft>
              <a:buClr>
                <a:srgbClr val="000000"/>
              </a:buClr>
              <a:buSzPct val="100000"/>
              <a:buNone/>
            </a:pPr>
            <a:r>
              <a:rPr lang="en-US" sz="3500" u="sng">
                <a:solidFill>
                  <a:srgbClr val="000000"/>
                </a:solidFill>
              </a:rPr>
              <a:t>Directions</a:t>
            </a:r>
            <a:r>
              <a:rPr lang="en-US" sz="3500">
                <a:solidFill>
                  <a:srgbClr val="000000"/>
                </a:solidFill>
              </a:rPr>
              <a:t>: Identify your questions as closed-ended or open-ended by </a:t>
            </a:r>
            <a:r>
              <a:rPr lang="en-US" sz="3500" b="1">
                <a:solidFill>
                  <a:srgbClr val="000000"/>
                </a:solidFill>
              </a:rPr>
              <a:t>marking them </a:t>
            </a:r>
            <a:r>
              <a:rPr lang="en-US" sz="3500">
                <a:solidFill>
                  <a:srgbClr val="000000"/>
                </a:solidFill>
              </a:rPr>
              <a:t>with a </a:t>
            </a:r>
            <a:r>
              <a:rPr lang="en-US" sz="3500" b="1">
                <a:solidFill>
                  <a:srgbClr val="000000"/>
                </a:solidFill>
              </a:rPr>
              <a:t>“C”</a:t>
            </a:r>
            <a:r>
              <a:rPr lang="en-US" sz="3500">
                <a:solidFill>
                  <a:srgbClr val="000000"/>
                </a:solidFill>
              </a:rPr>
              <a:t> or an </a:t>
            </a:r>
            <a:r>
              <a:rPr lang="en-US" sz="3500" b="1">
                <a:solidFill>
                  <a:srgbClr val="000000"/>
                </a:solidFill>
              </a:rPr>
              <a:t>“O.”</a:t>
            </a:r>
            <a:endParaRPr sz="35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1"/>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Discuss</a:t>
            </a:r>
            <a:endParaRPr/>
          </a:p>
        </p:txBody>
      </p:sp>
      <p:grpSp>
        <p:nvGrpSpPr>
          <p:cNvPr id="397" name="Google Shape;397;p31"/>
          <p:cNvGrpSpPr/>
          <p:nvPr/>
        </p:nvGrpSpPr>
        <p:grpSpPr>
          <a:xfrm>
            <a:off x="2341125" y="1893654"/>
            <a:ext cx="7075803" cy="3499477"/>
            <a:chOff x="0" y="0"/>
            <a:chExt cx="7075803" cy="3499477"/>
          </a:xfrm>
        </p:grpSpPr>
        <p:sp>
          <p:nvSpPr>
            <p:cNvPr id="398" name="Google Shape;398;p31"/>
            <p:cNvSpPr/>
            <p:nvPr/>
          </p:nvSpPr>
          <p:spPr>
            <a:xfrm>
              <a:off x="0" y="0"/>
              <a:ext cx="7075803" cy="1121260"/>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1"/>
            <p:cNvSpPr txBox="1"/>
            <p:nvPr/>
          </p:nvSpPr>
          <p:spPr>
            <a:xfrm>
              <a:off x="0" y="0"/>
              <a:ext cx="7075803" cy="1121260"/>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Century Gothic"/>
                <a:buNone/>
              </a:pPr>
              <a:r>
                <a:rPr lang="en-US" sz="4400" b="0" i="0" u="none" strike="noStrike" cap="none">
                  <a:solidFill>
                    <a:schemeClr val="lt1"/>
                  </a:solidFill>
                  <a:latin typeface="Century Gothic"/>
                  <a:ea typeface="Century Gothic"/>
                  <a:cs typeface="Century Gothic"/>
                  <a:sym typeface="Century Gothic"/>
                </a:rPr>
                <a:t>Closed-ended Questions</a:t>
              </a:r>
              <a:endParaRPr sz="1400" b="0" i="0" u="none" strike="noStrike" cap="none">
                <a:solidFill>
                  <a:srgbClr val="000000"/>
                </a:solidFill>
                <a:latin typeface="Arial"/>
                <a:ea typeface="Arial"/>
                <a:cs typeface="Arial"/>
                <a:sym typeface="Arial"/>
              </a:endParaRPr>
            </a:p>
          </p:txBody>
        </p:sp>
        <p:sp>
          <p:nvSpPr>
            <p:cNvPr id="400" name="Google Shape;400;p31"/>
            <p:cNvSpPr/>
            <p:nvPr/>
          </p:nvSpPr>
          <p:spPr>
            <a:xfrm>
              <a:off x="0" y="1144830"/>
              <a:ext cx="3537901" cy="2354647"/>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1"/>
            <p:cNvSpPr txBox="1"/>
            <p:nvPr/>
          </p:nvSpPr>
          <p:spPr>
            <a:xfrm>
              <a:off x="0" y="1144830"/>
              <a:ext cx="3537901" cy="2354647"/>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dk1"/>
                </a:buClr>
                <a:buSzPts val="3800"/>
                <a:buFont typeface="Century Gothic"/>
                <a:buNone/>
              </a:pPr>
              <a:r>
                <a:rPr lang="en-US" sz="3800" b="0" i="0" u="none" strike="noStrike" cap="none">
                  <a:solidFill>
                    <a:schemeClr val="dk1"/>
                  </a:solidFill>
                  <a:latin typeface="Century Gothic"/>
                  <a:ea typeface="Century Gothic"/>
                  <a:cs typeface="Century Gothic"/>
                  <a:sym typeface="Century Gothic"/>
                </a:rPr>
                <a:t>Advantages</a:t>
              </a:r>
              <a:endParaRPr sz="1400" b="0" i="0" u="none" strike="noStrike" cap="none">
                <a:solidFill>
                  <a:srgbClr val="000000"/>
                </a:solidFill>
                <a:latin typeface="Arial"/>
                <a:ea typeface="Arial"/>
                <a:cs typeface="Arial"/>
                <a:sym typeface="Arial"/>
              </a:endParaRPr>
            </a:p>
          </p:txBody>
        </p:sp>
        <p:sp>
          <p:nvSpPr>
            <p:cNvPr id="402" name="Google Shape;402;p31"/>
            <p:cNvSpPr/>
            <p:nvPr/>
          </p:nvSpPr>
          <p:spPr>
            <a:xfrm>
              <a:off x="3537901" y="1144830"/>
              <a:ext cx="3537901" cy="2354647"/>
            </a:xfrm>
            <a:prstGeom prst="rect">
              <a:avLst/>
            </a:prstGeom>
            <a:blipFill rotWithShape="1">
              <a:blip r:embed="rId3">
                <a:alphaModFix/>
              </a:blip>
              <a:tile tx="0" ty="0" sx="100000" sy="100000" flip="none" algn="tl"/>
            </a:blipFill>
            <a:ln w="9525" cap="flat" cmpd="sng">
              <a:solidFill>
                <a:srgbClr val="DDF3F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1"/>
            <p:cNvSpPr txBox="1"/>
            <p:nvPr/>
          </p:nvSpPr>
          <p:spPr>
            <a:xfrm>
              <a:off x="3537901" y="1144830"/>
              <a:ext cx="3537901" cy="2354647"/>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dk1"/>
                </a:buClr>
                <a:buSzPts val="3800"/>
                <a:buFont typeface="Rockwell"/>
                <a:buNone/>
              </a:pPr>
              <a:r>
                <a:rPr lang="en-US" sz="3500" b="0" i="0" u="none" strike="noStrike" cap="none">
                  <a:solidFill>
                    <a:schemeClr val="dk1"/>
                  </a:solidFill>
                  <a:latin typeface="Century Gothic"/>
                  <a:ea typeface="Century Gothic"/>
                  <a:cs typeface="Century Gothic"/>
                  <a:sym typeface="Century Gothic"/>
                </a:rPr>
                <a:t>Disadvantages</a:t>
              </a:r>
              <a:r>
                <a:rPr lang="en-US" sz="3800" b="0" i="0" u="none" strike="noStrike" cap="none">
                  <a:solidFill>
                    <a:schemeClr val="dk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404" name="Google Shape;404;p31"/>
            <p:cNvSpPr/>
            <p:nvPr/>
          </p:nvSpPr>
          <p:spPr>
            <a:xfrm>
              <a:off x="0" y="2968405"/>
              <a:ext cx="7075803" cy="261627"/>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5" name="Google Shape;405;p31"/>
          <p:cNvSpPr/>
          <p:nvPr/>
        </p:nvSpPr>
        <p:spPr>
          <a:xfrm>
            <a:off x="5900313" y="3071416"/>
            <a:ext cx="3516600" cy="23217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title"/>
          </p:nvPr>
        </p:nvSpPr>
        <p:spPr>
          <a:xfrm>
            <a:off x="838200" y="26590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Discuss</a:t>
            </a:r>
            <a:endParaRPr/>
          </a:p>
        </p:txBody>
      </p:sp>
      <p:grpSp>
        <p:nvGrpSpPr>
          <p:cNvPr id="412" name="Google Shape;412;p32"/>
          <p:cNvGrpSpPr/>
          <p:nvPr/>
        </p:nvGrpSpPr>
        <p:grpSpPr>
          <a:xfrm>
            <a:off x="2425433" y="1868968"/>
            <a:ext cx="7107623" cy="3596193"/>
            <a:chOff x="0" y="14228"/>
            <a:chExt cx="7107623" cy="3596193"/>
          </a:xfrm>
        </p:grpSpPr>
        <p:sp>
          <p:nvSpPr>
            <p:cNvPr id="413" name="Google Shape;413;p32"/>
            <p:cNvSpPr/>
            <p:nvPr/>
          </p:nvSpPr>
          <p:spPr>
            <a:xfrm>
              <a:off x="0" y="14228"/>
              <a:ext cx="7107623" cy="1156807"/>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2"/>
            <p:cNvSpPr txBox="1"/>
            <p:nvPr/>
          </p:nvSpPr>
          <p:spPr>
            <a:xfrm>
              <a:off x="0" y="14228"/>
              <a:ext cx="7107623" cy="1156807"/>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Century Gothic"/>
                <a:buNone/>
              </a:pPr>
              <a:r>
                <a:rPr lang="en-US" sz="4400" b="0" i="0" u="none" strike="noStrike" cap="none">
                  <a:solidFill>
                    <a:schemeClr val="lt1"/>
                  </a:solidFill>
                  <a:latin typeface="Century Gothic"/>
                  <a:ea typeface="Century Gothic"/>
                  <a:cs typeface="Century Gothic"/>
                  <a:sym typeface="Century Gothic"/>
                </a:rPr>
                <a:t>Open-ended Questions</a:t>
              </a:r>
              <a:endParaRPr sz="1400" b="0" i="0" u="none" strike="noStrike" cap="none">
                <a:solidFill>
                  <a:srgbClr val="000000"/>
                </a:solidFill>
                <a:latin typeface="Arial"/>
                <a:ea typeface="Arial"/>
                <a:cs typeface="Arial"/>
                <a:sym typeface="Arial"/>
              </a:endParaRPr>
            </a:p>
          </p:txBody>
        </p:sp>
        <p:sp>
          <p:nvSpPr>
            <p:cNvPr id="415" name="Google Shape;415;p32"/>
            <p:cNvSpPr/>
            <p:nvPr/>
          </p:nvSpPr>
          <p:spPr>
            <a:xfrm>
              <a:off x="0" y="1181125"/>
              <a:ext cx="3553811" cy="2429296"/>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2"/>
            <p:cNvSpPr txBox="1"/>
            <p:nvPr/>
          </p:nvSpPr>
          <p:spPr>
            <a:xfrm>
              <a:off x="0" y="1181125"/>
              <a:ext cx="3553811" cy="2429296"/>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chemeClr val="dk1"/>
                </a:buClr>
                <a:buSzPts val="3500"/>
                <a:buFont typeface="Century Gothic"/>
                <a:buNone/>
              </a:pPr>
              <a:r>
                <a:rPr lang="en-US" sz="3500" b="0" i="0" u="none" strike="noStrike" cap="none">
                  <a:solidFill>
                    <a:schemeClr val="dk1"/>
                  </a:solidFill>
                  <a:latin typeface="Century Gothic"/>
                  <a:ea typeface="Century Gothic"/>
                  <a:cs typeface="Century Gothic"/>
                  <a:sym typeface="Century Gothic"/>
                </a:rPr>
                <a:t>Advantages</a:t>
              </a:r>
              <a:endParaRPr sz="1400" b="0" i="0" u="none" strike="noStrike" cap="none">
                <a:solidFill>
                  <a:srgbClr val="000000"/>
                </a:solidFill>
                <a:latin typeface="Arial"/>
                <a:ea typeface="Arial"/>
                <a:cs typeface="Arial"/>
                <a:sym typeface="Arial"/>
              </a:endParaRPr>
            </a:p>
          </p:txBody>
        </p:sp>
        <p:sp>
          <p:nvSpPr>
            <p:cNvPr id="417" name="Google Shape;417;p32"/>
            <p:cNvSpPr/>
            <p:nvPr/>
          </p:nvSpPr>
          <p:spPr>
            <a:xfrm>
              <a:off x="3553811" y="1181125"/>
              <a:ext cx="3553811" cy="2429296"/>
            </a:xfrm>
            <a:prstGeom prst="rect">
              <a:avLst/>
            </a:prstGeom>
            <a:blipFill rotWithShape="1">
              <a:blip r:embed="rId3">
                <a:alphaModFix/>
              </a:blip>
              <a:tile tx="0" ty="0" sx="100000" sy="100000" flip="none" algn="tl"/>
            </a:blipFill>
            <a:ln w="9525" cap="flat" cmpd="sng">
              <a:solidFill>
                <a:srgbClr val="DDF3F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2"/>
            <p:cNvSpPr txBox="1"/>
            <p:nvPr/>
          </p:nvSpPr>
          <p:spPr>
            <a:xfrm>
              <a:off x="3553811" y="1181125"/>
              <a:ext cx="3553811" cy="2429296"/>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chemeClr val="dk1"/>
                </a:buClr>
                <a:buSzPts val="3500"/>
                <a:buFont typeface="Century Gothic"/>
                <a:buNone/>
              </a:pPr>
              <a:r>
                <a:rPr lang="en-US" sz="3500" b="0" i="0" u="none" strike="noStrike" cap="none">
                  <a:solidFill>
                    <a:schemeClr val="dk1"/>
                  </a:solidFill>
                  <a:latin typeface="Century Gothic"/>
                  <a:ea typeface="Century Gothic"/>
                  <a:cs typeface="Century Gothic"/>
                  <a:sym typeface="Century Gothic"/>
                </a:rPr>
                <a:t>Disadvantages </a:t>
              </a:r>
              <a:endParaRPr sz="1400" b="0" i="0" u="none" strike="noStrike" cap="none">
                <a:solidFill>
                  <a:srgbClr val="000000"/>
                </a:solidFill>
                <a:latin typeface="Arial"/>
                <a:ea typeface="Arial"/>
                <a:cs typeface="Arial"/>
                <a:sym typeface="Arial"/>
              </a:endParaRPr>
            </a:p>
          </p:txBody>
        </p:sp>
        <p:sp>
          <p:nvSpPr>
            <p:cNvPr id="419" name="Google Shape;419;p32"/>
            <p:cNvSpPr/>
            <p:nvPr/>
          </p:nvSpPr>
          <p:spPr>
            <a:xfrm>
              <a:off x="0" y="3062512"/>
              <a:ext cx="7107623" cy="269921"/>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0" name="Google Shape;420;p32"/>
          <p:cNvSpPr/>
          <p:nvPr/>
        </p:nvSpPr>
        <p:spPr>
          <a:xfrm>
            <a:off x="5979245" y="3033353"/>
            <a:ext cx="3553800" cy="2431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3"/>
          <p:cNvSpPr txBox="1"/>
          <p:nvPr/>
        </p:nvSpPr>
        <p:spPr>
          <a:xfrm>
            <a:off x="2386013" y="2402242"/>
            <a:ext cx="6400800" cy="1631601"/>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1" i="0" u="none" strike="noStrike" cap="none">
              <a:solidFill>
                <a:srgbClr val="000000"/>
              </a:solidFill>
              <a:latin typeface="Rockwell"/>
              <a:ea typeface="Rockwell"/>
              <a:cs typeface="Rockwell"/>
              <a:sym typeface="Rockwell"/>
            </a:endParaRPr>
          </a:p>
        </p:txBody>
      </p:sp>
      <p:sp>
        <p:nvSpPr>
          <p:cNvPr id="427" name="Google Shape;427;p33"/>
          <p:cNvSpPr txBox="1">
            <a:spLocks noGrp="1"/>
          </p:cNvSpPr>
          <p:nvPr>
            <p:ph type="title"/>
          </p:nvPr>
        </p:nvSpPr>
        <p:spPr>
          <a:xfrm>
            <a:off x="838200" y="221333"/>
            <a:ext cx="10515600" cy="1234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Improve Questions</a:t>
            </a:r>
            <a:endParaRPr/>
          </a:p>
        </p:txBody>
      </p:sp>
      <p:sp>
        <p:nvSpPr>
          <p:cNvPr id="428" name="Google Shape;428;p33"/>
          <p:cNvSpPr txBox="1">
            <a:spLocks noGrp="1"/>
          </p:cNvSpPr>
          <p:nvPr>
            <p:ph type="body" idx="1"/>
          </p:nvPr>
        </p:nvSpPr>
        <p:spPr>
          <a:xfrm>
            <a:off x="900193" y="1770996"/>
            <a:ext cx="10515600" cy="476572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2800"/>
              <a:buChar char="•"/>
            </a:pPr>
            <a:r>
              <a:rPr lang="en-US" sz="2800">
                <a:solidFill>
                  <a:srgbClr val="000000"/>
                </a:solidFill>
              </a:rPr>
              <a:t>Take one </a:t>
            </a:r>
            <a:r>
              <a:rPr lang="en-US" sz="2800" b="1"/>
              <a:t>closed-ended question</a:t>
            </a:r>
            <a:r>
              <a:rPr lang="en-US" sz="2800" b="1">
                <a:solidFill>
                  <a:srgbClr val="9D90A0"/>
                </a:solidFill>
              </a:rPr>
              <a:t> </a:t>
            </a:r>
            <a:r>
              <a:rPr lang="en-US" sz="2800">
                <a:solidFill>
                  <a:srgbClr val="000000"/>
                </a:solidFill>
              </a:rPr>
              <a:t>and change it</a:t>
            </a:r>
            <a:r>
              <a:rPr lang="en-US" sz="2800" b="1">
                <a:solidFill>
                  <a:srgbClr val="000000"/>
                </a:solidFill>
              </a:rPr>
              <a:t> </a:t>
            </a:r>
            <a:r>
              <a:rPr lang="en-US" sz="2800">
                <a:solidFill>
                  <a:srgbClr val="000000"/>
                </a:solidFill>
              </a:rPr>
              <a:t>into an </a:t>
            </a:r>
            <a:r>
              <a:rPr lang="en-US" sz="2800" b="1"/>
              <a:t>open-ended question</a:t>
            </a:r>
            <a:r>
              <a:rPr lang="en-US" sz="2800">
                <a:solidFill>
                  <a:srgbClr val="000000"/>
                </a:solidFill>
              </a:rPr>
              <a:t>.</a:t>
            </a:r>
            <a:endParaRPr/>
          </a:p>
          <a:p>
            <a:pPr marL="228600" lvl="0" indent="-228600" algn="l" rtl="0">
              <a:lnSpc>
                <a:spcPct val="90000"/>
              </a:lnSpc>
              <a:spcBef>
                <a:spcPts val="400"/>
              </a:spcBef>
              <a:spcAft>
                <a:spcPts val="0"/>
              </a:spcAft>
              <a:buClr>
                <a:schemeClr val="dk1"/>
              </a:buClr>
              <a:buSzPts val="2800"/>
              <a:buFont typeface="Noto Sans Symbols"/>
              <a:buNone/>
            </a:pPr>
            <a:endParaRPr>
              <a:solidFill>
                <a:srgbClr val="000000"/>
              </a:solidFill>
              <a:latin typeface="Rockwell"/>
              <a:ea typeface="Rockwell"/>
              <a:cs typeface="Rockwell"/>
              <a:sym typeface="Rockwell"/>
            </a:endParaRPr>
          </a:p>
          <a:p>
            <a:pPr marL="228600" lvl="0" indent="-228600" algn="l" rtl="0">
              <a:lnSpc>
                <a:spcPct val="90000"/>
              </a:lnSpc>
              <a:spcBef>
                <a:spcPts val="2200"/>
              </a:spcBef>
              <a:spcAft>
                <a:spcPts val="0"/>
              </a:spcAft>
              <a:buClr>
                <a:schemeClr val="dk1"/>
              </a:buClr>
              <a:buSzPts val="2800"/>
              <a:buFont typeface="Noto Sans Symbols"/>
              <a:buNone/>
            </a:pPr>
            <a:endParaRPr>
              <a:solidFill>
                <a:srgbClr val="000000"/>
              </a:solidFill>
              <a:latin typeface="Rockwell"/>
              <a:ea typeface="Rockwell"/>
              <a:cs typeface="Rockwell"/>
              <a:sym typeface="Rockwell"/>
            </a:endParaRPr>
          </a:p>
          <a:p>
            <a:pPr marL="228600" lvl="0" indent="-177800" algn="l" rtl="0">
              <a:lnSpc>
                <a:spcPct val="90000"/>
              </a:lnSpc>
              <a:spcBef>
                <a:spcPts val="1200"/>
              </a:spcBef>
              <a:spcAft>
                <a:spcPts val="0"/>
              </a:spcAft>
              <a:buClr>
                <a:schemeClr val="dk1"/>
              </a:buClr>
              <a:buSzPts val="800"/>
              <a:buNone/>
            </a:pPr>
            <a:endParaRPr sz="800">
              <a:solidFill>
                <a:srgbClr val="000000"/>
              </a:solidFill>
              <a:latin typeface="Rockwell"/>
              <a:ea typeface="Rockwell"/>
              <a:cs typeface="Rockwell"/>
              <a:sym typeface="Rockwell"/>
            </a:endParaRPr>
          </a:p>
          <a:p>
            <a:pPr marL="228600" lvl="0" indent="-228600" algn="l" rtl="0">
              <a:lnSpc>
                <a:spcPct val="90000"/>
              </a:lnSpc>
              <a:spcBef>
                <a:spcPts val="1200"/>
              </a:spcBef>
              <a:spcAft>
                <a:spcPts val="0"/>
              </a:spcAft>
              <a:buClr>
                <a:srgbClr val="000000"/>
              </a:buClr>
              <a:buSzPts val="2800"/>
              <a:buChar char="•"/>
            </a:pPr>
            <a:r>
              <a:rPr lang="en-US" sz="2800">
                <a:solidFill>
                  <a:srgbClr val="000000"/>
                </a:solidFill>
              </a:rPr>
              <a:t>Take one </a:t>
            </a:r>
            <a:r>
              <a:rPr lang="en-US" sz="2800" b="1"/>
              <a:t>open-ended question </a:t>
            </a:r>
            <a:r>
              <a:rPr lang="en-US" sz="2800">
                <a:solidFill>
                  <a:srgbClr val="000000"/>
                </a:solidFill>
              </a:rPr>
              <a:t>and change it</a:t>
            </a:r>
            <a:r>
              <a:rPr lang="en-US" sz="2800" b="1">
                <a:solidFill>
                  <a:srgbClr val="000000"/>
                </a:solidFill>
              </a:rPr>
              <a:t> </a:t>
            </a:r>
            <a:r>
              <a:rPr lang="en-US" sz="2800">
                <a:solidFill>
                  <a:srgbClr val="000000"/>
                </a:solidFill>
              </a:rPr>
              <a:t>into a </a:t>
            </a:r>
            <a:r>
              <a:rPr lang="en-US" sz="2800" b="1"/>
              <a:t>closed-ended question</a:t>
            </a:r>
            <a:r>
              <a:rPr lang="en-US" sz="2800">
                <a:solidFill>
                  <a:srgbClr val="000000"/>
                </a:solidFill>
              </a:rPr>
              <a:t>.</a:t>
            </a:r>
            <a:br>
              <a:rPr lang="en-US" sz="2800">
                <a:solidFill>
                  <a:srgbClr val="000000"/>
                </a:solidFill>
              </a:rPr>
            </a:br>
            <a:br>
              <a:rPr lang="en-US" sz="2800">
                <a:solidFill>
                  <a:srgbClr val="000000"/>
                </a:solidFill>
              </a:rPr>
            </a:br>
            <a:endParaRPr sz="2800">
              <a:solidFill>
                <a:srgbClr val="000000"/>
              </a:solidFill>
            </a:endParaRPr>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28600" lvl="0" indent="-228600" algn="l" rtl="0">
              <a:lnSpc>
                <a:spcPct val="90000"/>
              </a:lnSpc>
              <a:spcBef>
                <a:spcPts val="1000"/>
              </a:spcBef>
              <a:spcAft>
                <a:spcPts val="0"/>
              </a:spcAft>
              <a:buClr>
                <a:schemeClr val="dk1"/>
              </a:buClr>
              <a:buSzPts val="2800"/>
              <a:buChar char="•"/>
            </a:pPr>
            <a:r>
              <a:rPr lang="en-US"/>
              <a:t>Add these as new questions to your list</a:t>
            </a:r>
            <a:endParaRPr/>
          </a:p>
        </p:txBody>
      </p:sp>
      <p:sp>
        <p:nvSpPr>
          <p:cNvPr id="429" name="Google Shape;429;p33"/>
          <p:cNvSpPr txBox="1"/>
          <p:nvPr/>
        </p:nvSpPr>
        <p:spPr>
          <a:xfrm>
            <a:off x="2463707" y="2844991"/>
            <a:ext cx="2481263" cy="646113"/>
          </a:xfrm>
          <a:prstGeom prst="rect">
            <a:avLst/>
          </a:prstGeom>
          <a:solidFill>
            <a:schemeClr val="accent6"/>
          </a:solidFill>
          <a:ln w="12700" cap="flat" cmpd="sng">
            <a:solidFill>
              <a:srgbClr val="58589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Century Gothic"/>
              <a:buNone/>
            </a:pPr>
            <a:r>
              <a:rPr lang="en-US" sz="3600" b="0" i="0" u="none" strike="noStrike" cap="none">
                <a:solidFill>
                  <a:srgbClr val="FFFFFF"/>
                </a:solidFill>
                <a:latin typeface="Century Gothic"/>
                <a:ea typeface="Century Gothic"/>
                <a:cs typeface="Century Gothic"/>
                <a:sym typeface="Century Gothic"/>
              </a:rPr>
              <a:t>Closed</a:t>
            </a:r>
            <a:endParaRPr sz="1400" b="0" i="0" u="none" strike="noStrike" cap="none">
              <a:solidFill>
                <a:srgbClr val="000000"/>
              </a:solidFill>
              <a:latin typeface="Arial"/>
              <a:ea typeface="Arial"/>
              <a:cs typeface="Arial"/>
              <a:sym typeface="Arial"/>
            </a:endParaRPr>
          </a:p>
        </p:txBody>
      </p:sp>
      <p:cxnSp>
        <p:nvCxnSpPr>
          <p:cNvPr id="430" name="Google Shape;430;p33"/>
          <p:cNvCxnSpPr/>
          <p:nvPr/>
        </p:nvCxnSpPr>
        <p:spPr>
          <a:xfrm rot="10800000" flipH="1">
            <a:off x="5269429" y="3154642"/>
            <a:ext cx="1939925" cy="17462"/>
          </a:xfrm>
          <a:prstGeom prst="straightConnector1">
            <a:avLst/>
          </a:prstGeom>
          <a:noFill/>
          <a:ln w="57150" cap="flat" cmpd="sng">
            <a:solidFill>
              <a:schemeClr val="accent1"/>
            </a:solidFill>
            <a:prstDash val="solid"/>
            <a:miter lim="800000"/>
            <a:headEnd type="none" w="sm" len="sm"/>
            <a:tailEnd type="stealth" w="med" len="med"/>
          </a:ln>
        </p:spPr>
      </p:cxnSp>
      <p:sp>
        <p:nvSpPr>
          <p:cNvPr id="431" name="Google Shape;431;p33"/>
          <p:cNvSpPr txBox="1"/>
          <p:nvPr/>
        </p:nvSpPr>
        <p:spPr>
          <a:xfrm>
            <a:off x="7776558" y="2883366"/>
            <a:ext cx="1809751" cy="646331"/>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Century Gothic"/>
              <a:buNone/>
            </a:pPr>
            <a:r>
              <a:rPr lang="en-US" sz="3600" b="0" i="0" u="none" strike="noStrike" cap="none">
                <a:solidFill>
                  <a:srgbClr val="FFFFFF"/>
                </a:solidFill>
                <a:latin typeface="Century Gothic"/>
                <a:ea typeface="Century Gothic"/>
                <a:cs typeface="Century Gothic"/>
                <a:sym typeface="Century Gothic"/>
              </a:rPr>
              <a:t>Open</a:t>
            </a:r>
            <a:endParaRPr sz="1400" b="0" i="0" u="none" strike="noStrike" cap="none">
              <a:solidFill>
                <a:srgbClr val="000000"/>
              </a:solidFill>
              <a:latin typeface="Arial"/>
              <a:ea typeface="Arial"/>
              <a:cs typeface="Arial"/>
              <a:sym typeface="Arial"/>
            </a:endParaRPr>
          </a:p>
        </p:txBody>
      </p:sp>
      <p:sp>
        <p:nvSpPr>
          <p:cNvPr id="432" name="Google Shape;432;p33"/>
          <p:cNvSpPr txBox="1"/>
          <p:nvPr/>
        </p:nvSpPr>
        <p:spPr>
          <a:xfrm>
            <a:off x="7440802" y="4876351"/>
            <a:ext cx="2481263" cy="646113"/>
          </a:xfrm>
          <a:prstGeom prst="rect">
            <a:avLst/>
          </a:prstGeom>
          <a:solidFill>
            <a:schemeClr val="accent6"/>
          </a:solidFill>
          <a:ln w="12700" cap="flat" cmpd="sng">
            <a:solidFill>
              <a:srgbClr val="58589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Century Gothic"/>
              <a:buNone/>
            </a:pPr>
            <a:r>
              <a:rPr lang="en-US" sz="3600" b="0" i="0" u="none" strike="noStrike" cap="none">
                <a:solidFill>
                  <a:srgbClr val="FFFFFF"/>
                </a:solidFill>
                <a:latin typeface="Century Gothic"/>
                <a:ea typeface="Century Gothic"/>
                <a:cs typeface="Century Gothic"/>
                <a:sym typeface="Century Gothic"/>
              </a:rPr>
              <a:t>Closed</a:t>
            </a:r>
            <a:endParaRPr sz="1400" b="0" i="0" u="none" strike="noStrike" cap="none">
              <a:solidFill>
                <a:srgbClr val="000000"/>
              </a:solidFill>
              <a:latin typeface="Arial"/>
              <a:ea typeface="Arial"/>
              <a:cs typeface="Arial"/>
              <a:sym typeface="Arial"/>
            </a:endParaRPr>
          </a:p>
        </p:txBody>
      </p:sp>
      <p:cxnSp>
        <p:nvCxnSpPr>
          <p:cNvPr id="433" name="Google Shape;433;p33"/>
          <p:cNvCxnSpPr/>
          <p:nvPr/>
        </p:nvCxnSpPr>
        <p:spPr>
          <a:xfrm rot="10800000" flipH="1">
            <a:off x="4966497" y="5126106"/>
            <a:ext cx="1941513" cy="17463"/>
          </a:xfrm>
          <a:prstGeom prst="straightConnector1">
            <a:avLst/>
          </a:prstGeom>
          <a:noFill/>
          <a:ln w="57150" cap="flat" cmpd="sng">
            <a:solidFill>
              <a:schemeClr val="accent1"/>
            </a:solidFill>
            <a:prstDash val="solid"/>
            <a:miter lim="800000"/>
            <a:headEnd type="none" w="sm" len="sm"/>
            <a:tailEnd type="stealth" w="med" len="med"/>
          </a:ln>
        </p:spPr>
      </p:cxnSp>
      <p:sp>
        <p:nvSpPr>
          <p:cNvPr id="434" name="Google Shape;434;p33"/>
          <p:cNvSpPr txBox="1"/>
          <p:nvPr/>
        </p:nvSpPr>
        <p:spPr>
          <a:xfrm>
            <a:off x="2864043" y="4932192"/>
            <a:ext cx="1809751" cy="646331"/>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Century Gothic"/>
              <a:buNone/>
            </a:pPr>
            <a:r>
              <a:rPr lang="en-US" sz="3600" b="0" i="0" u="none" strike="noStrike" cap="none">
                <a:solidFill>
                  <a:srgbClr val="FFFFFF"/>
                </a:solidFill>
                <a:latin typeface="Century Gothic"/>
                <a:ea typeface="Century Gothic"/>
                <a:cs typeface="Century Gothic"/>
                <a:sym typeface="Century Gothic"/>
              </a:rPr>
              <a:t>Open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animEffect transition="in" filter="fade">
                                      <p:cBhvr>
                                        <p:cTn id="7" dur="500"/>
                                        <p:tgtEl>
                                          <p:spTgt spid="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8">
                                            <p:txEl>
                                              <p:pRg st="1" end="1"/>
                                            </p:txEl>
                                          </p:spTgt>
                                        </p:tgtEl>
                                        <p:attrNameLst>
                                          <p:attrName>style.visibility</p:attrName>
                                        </p:attrNameLst>
                                      </p:cBhvr>
                                      <p:to>
                                        <p:strVal val="visible"/>
                                      </p:to>
                                    </p:set>
                                    <p:animEffect transition="in" filter="fade">
                                      <p:cBhvr>
                                        <p:cTn id="12" dur="500"/>
                                        <p:tgtEl>
                                          <p:spTgt spid="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2" end="2"/>
                                            </p:txEl>
                                          </p:spTgt>
                                        </p:tgtEl>
                                        <p:attrNameLst>
                                          <p:attrName>style.visibility</p:attrName>
                                        </p:attrNameLst>
                                      </p:cBhvr>
                                      <p:to>
                                        <p:strVal val="visible"/>
                                      </p:to>
                                    </p:set>
                                    <p:animEffect transition="in" filter="fade">
                                      <p:cBhvr>
                                        <p:cTn id="17" dur="500"/>
                                        <p:tgtEl>
                                          <p:spTgt spid="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xEl>
                                              <p:pRg st="3" end="3"/>
                                            </p:txEl>
                                          </p:spTgt>
                                        </p:tgtEl>
                                        <p:attrNameLst>
                                          <p:attrName>style.visibility</p:attrName>
                                        </p:attrNameLst>
                                      </p:cBhvr>
                                      <p:to>
                                        <p:strVal val="visible"/>
                                      </p:to>
                                    </p:set>
                                    <p:animEffect transition="in" filter="fade">
                                      <p:cBhvr>
                                        <p:cTn id="22" dur="500"/>
                                        <p:tgtEl>
                                          <p:spTgt spid="4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8">
                                            <p:txEl>
                                              <p:pRg st="4" end="4"/>
                                            </p:txEl>
                                          </p:spTgt>
                                        </p:tgtEl>
                                        <p:attrNameLst>
                                          <p:attrName>style.visibility</p:attrName>
                                        </p:attrNameLst>
                                      </p:cBhvr>
                                      <p:to>
                                        <p:strVal val="visible"/>
                                      </p:to>
                                    </p:set>
                                    <p:animEffect transition="in" filter="fade">
                                      <p:cBhvr>
                                        <p:cTn id="27" dur="500"/>
                                        <p:tgtEl>
                                          <p:spTgt spid="4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8">
                                            <p:txEl>
                                              <p:pRg st="5" end="5"/>
                                            </p:txEl>
                                          </p:spTgt>
                                        </p:tgtEl>
                                        <p:attrNameLst>
                                          <p:attrName>style.visibility</p:attrName>
                                        </p:attrNameLst>
                                      </p:cBhvr>
                                      <p:to>
                                        <p:strVal val="visible"/>
                                      </p:to>
                                    </p:set>
                                    <p:animEffect transition="in" filter="fade">
                                      <p:cBhvr>
                                        <p:cTn id="32" dur="500"/>
                                        <p:tgtEl>
                                          <p:spTgt spid="4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8">
                                            <p:txEl>
                                              <p:pRg st="6" end="6"/>
                                            </p:txEl>
                                          </p:spTgt>
                                        </p:tgtEl>
                                        <p:attrNameLst>
                                          <p:attrName>style.visibility</p:attrName>
                                        </p:attrNameLst>
                                      </p:cBhvr>
                                      <p:to>
                                        <p:strVal val="visible"/>
                                      </p:to>
                                    </p:set>
                                    <p:animEffect transition="in" filter="fade">
                                      <p:cBhvr>
                                        <p:cTn id="37" dur="500"/>
                                        <p:tgtEl>
                                          <p:spTgt spid="428">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429"/>
                                        </p:tgtEl>
                                        <p:attrNameLst>
                                          <p:attrName>style.visibility</p:attrName>
                                        </p:attrNameLst>
                                      </p:cBhvr>
                                      <p:to>
                                        <p:strVal val="visible"/>
                                      </p:to>
                                    </p:set>
                                    <p:animEffect transition="in" filter="fade">
                                      <p:cBhvr>
                                        <p:cTn id="41" dur="500"/>
                                        <p:tgtEl>
                                          <p:spTgt spid="429"/>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30"/>
                                        </p:tgtEl>
                                        <p:attrNameLst>
                                          <p:attrName>style.visibility</p:attrName>
                                        </p:attrNameLst>
                                      </p:cBhvr>
                                      <p:to>
                                        <p:strVal val="visible"/>
                                      </p:to>
                                    </p:set>
                                    <p:animEffect transition="in" filter="fade">
                                      <p:cBhvr>
                                        <p:cTn id="45" dur="500"/>
                                        <p:tgtEl>
                                          <p:spTgt spid="430"/>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1"/>
                                        </p:tgtEl>
                                        <p:attrNameLst>
                                          <p:attrName>style.visibility</p:attrName>
                                        </p:attrNameLst>
                                      </p:cBhvr>
                                      <p:to>
                                        <p:strVal val="visible"/>
                                      </p:to>
                                    </p:set>
                                    <p:animEffect transition="in" filter="fade">
                                      <p:cBhvr>
                                        <p:cTn id="49" dur="500"/>
                                        <p:tgtEl>
                                          <p:spTgt spid="4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34"/>
                                        </p:tgtEl>
                                        <p:attrNameLst>
                                          <p:attrName>style.visibility</p:attrName>
                                        </p:attrNameLst>
                                      </p:cBhvr>
                                      <p:to>
                                        <p:strVal val="visible"/>
                                      </p:to>
                                    </p:set>
                                    <p:animEffect transition="in" filter="fade">
                                      <p:cBhvr>
                                        <p:cTn id="54" dur="500"/>
                                        <p:tgtEl>
                                          <p:spTgt spid="434"/>
                                        </p:tgtEl>
                                      </p:cBhvr>
                                    </p:animEffect>
                                  </p:childTnLst>
                                </p:cTn>
                              </p:par>
                              <p:par>
                                <p:cTn id="55" presetID="10" presetClass="entr" presetSubtype="0" fill="hold" nodeType="withEffect">
                                  <p:stCondLst>
                                    <p:cond delay="0"/>
                                  </p:stCondLst>
                                  <p:childTnLst>
                                    <p:set>
                                      <p:cBhvr>
                                        <p:cTn id="56" dur="1" fill="hold">
                                          <p:stCondLst>
                                            <p:cond delay="0"/>
                                          </p:stCondLst>
                                        </p:cTn>
                                        <p:tgtEl>
                                          <p:spTgt spid="433"/>
                                        </p:tgtEl>
                                        <p:attrNameLst>
                                          <p:attrName>style.visibility</p:attrName>
                                        </p:attrNameLst>
                                      </p:cBhvr>
                                      <p:to>
                                        <p:strVal val="visible"/>
                                      </p:to>
                                    </p:set>
                                    <p:animEffect transition="in" filter="fade">
                                      <p:cBhvr>
                                        <p:cTn id="57" dur="500"/>
                                        <p:tgtEl>
                                          <p:spTgt spid="433"/>
                                        </p:tgtEl>
                                      </p:cBhvr>
                                    </p:animEffect>
                                  </p:childTnLst>
                                </p:cTn>
                              </p:par>
                              <p:par>
                                <p:cTn id="58" presetID="10" presetClass="entr" presetSubtype="0" fill="hold" nodeType="withEffect">
                                  <p:stCondLst>
                                    <p:cond delay="0"/>
                                  </p:stCondLst>
                                  <p:childTnLst>
                                    <p:set>
                                      <p:cBhvr>
                                        <p:cTn id="59" dur="1" fill="hold">
                                          <p:stCondLst>
                                            <p:cond delay="0"/>
                                          </p:stCondLst>
                                        </p:cTn>
                                        <p:tgtEl>
                                          <p:spTgt spid="432"/>
                                        </p:tgtEl>
                                        <p:attrNameLst>
                                          <p:attrName>style.visibility</p:attrName>
                                        </p:attrNameLst>
                                      </p:cBhvr>
                                      <p:to>
                                        <p:strVal val="visible"/>
                                      </p:to>
                                    </p:set>
                                    <p:animEffect transition="in" filter="fade">
                                      <p:cBhvr>
                                        <p:cTn id="60"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4"/>
          <p:cNvSpPr txBox="1">
            <a:spLocks noGrp="1"/>
          </p:cNvSpPr>
          <p:nvPr>
            <p:ph type="title"/>
          </p:nvPr>
        </p:nvSpPr>
        <p:spPr>
          <a:xfrm>
            <a:off x="759543" y="2205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Prioritize Questions </a:t>
            </a:r>
            <a:endParaRPr/>
          </a:p>
        </p:txBody>
      </p:sp>
      <p:sp>
        <p:nvSpPr>
          <p:cNvPr id="441" name="Google Shape;441;p34"/>
          <p:cNvSpPr txBox="1">
            <a:spLocks noGrp="1"/>
          </p:cNvSpPr>
          <p:nvPr>
            <p:ph type="body" idx="1"/>
          </p:nvPr>
        </p:nvSpPr>
        <p:spPr>
          <a:xfrm>
            <a:off x="838200" y="1825625"/>
            <a:ext cx="10515600" cy="37126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200"/>
              <a:buNone/>
            </a:pPr>
            <a:r>
              <a:rPr lang="en-US" sz="3200" b="1">
                <a:solidFill>
                  <a:srgbClr val="000000"/>
                </a:solidFill>
              </a:rPr>
              <a:t>Review your list of questions </a:t>
            </a:r>
            <a:endParaRPr/>
          </a:p>
          <a:p>
            <a:pPr marL="228600" lvl="1" indent="-190500" algn="l" rtl="0">
              <a:lnSpc>
                <a:spcPct val="100000"/>
              </a:lnSpc>
              <a:spcBef>
                <a:spcPts val="800"/>
              </a:spcBef>
              <a:spcAft>
                <a:spcPts val="0"/>
              </a:spcAft>
              <a:buClr>
                <a:srgbClr val="000000"/>
              </a:buClr>
              <a:buSzPts val="3000"/>
              <a:buChar char="•"/>
            </a:pPr>
            <a:r>
              <a:rPr lang="en-US" sz="3000">
                <a:solidFill>
                  <a:srgbClr val="000000"/>
                </a:solidFill>
              </a:rPr>
              <a:t> </a:t>
            </a:r>
            <a:r>
              <a:rPr lang="en-US" sz="2800">
                <a:solidFill>
                  <a:srgbClr val="000000"/>
                </a:solidFill>
              </a:rPr>
              <a:t>Choose three questions that </a:t>
            </a:r>
            <a:r>
              <a:rPr lang="en-US" sz="28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you feel are most important to investigate further.</a:t>
            </a:r>
            <a:endParaRPr/>
          </a:p>
          <a:p>
            <a:pPr marL="228600" lvl="1" indent="-177800" algn="l" rtl="0">
              <a:lnSpc>
                <a:spcPct val="100000"/>
              </a:lnSpc>
              <a:spcBef>
                <a:spcPts val="1400"/>
              </a:spcBef>
              <a:spcAft>
                <a:spcPts val="0"/>
              </a:spcAft>
              <a:buClr>
                <a:srgbClr val="000000"/>
              </a:buClr>
              <a:buSzPts val="2800"/>
              <a:buChar char="•"/>
            </a:pPr>
            <a:r>
              <a:rPr lang="en-US" sz="2800">
                <a:solidFill>
                  <a:srgbClr val="000000"/>
                </a:solidFill>
              </a:rPr>
              <a:t> While prioritizing, think about your Question Focus, </a:t>
            </a:r>
            <a:r>
              <a:rPr lang="en-US" sz="2800" i="1">
                <a:solidFill>
                  <a:srgbClr val="000000"/>
                </a:solidFill>
              </a:rPr>
              <a:t>Some students are not participating in classroom conversations.</a:t>
            </a:r>
            <a:r>
              <a:rPr lang="en-US" sz="2800">
                <a:solidFill>
                  <a:srgbClr val="000000"/>
                </a:solidFill>
              </a:rPr>
              <a:t> </a:t>
            </a:r>
            <a:endParaRPr/>
          </a:p>
          <a:p>
            <a:pPr marL="228600" lvl="1" indent="-177800" algn="l" rtl="0">
              <a:lnSpc>
                <a:spcPct val="100000"/>
              </a:lnSpc>
              <a:spcBef>
                <a:spcPts val="800"/>
              </a:spcBef>
              <a:spcAft>
                <a:spcPts val="0"/>
              </a:spcAft>
              <a:buClr>
                <a:srgbClr val="000000"/>
              </a:buClr>
              <a:buSzPts val="2800"/>
              <a:buChar char="•"/>
            </a:pPr>
            <a:r>
              <a:rPr lang="en-US" sz="2800">
                <a:solidFill>
                  <a:srgbClr val="000000"/>
                </a:solidFill>
              </a:rPr>
              <a:t>Then, think about why you chose those questions.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5ea12e6a83_0_1"/>
          <p:cNvSpPr txBox="1">
            <a:spLocks noGrp="1"/>
          </p:cNvSpPr>
          <p:nvPr>
            <p:ph type="title"/>
          </p:nvPr>
        </p:nvSpPr>
        <p:spPr>
          <a:xfrm>
            <a:off x="739878" y="20090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a:t>Action Plan</a:t>
            </a:r>
            <a:endParaRPr/>
          </a:p>
        </p:txBody>
      </p:sp>
      <p:sp>
        <p:nvSpPr>
          <p:cNvPr id="447" name="Google Shape;447;g35ea12e6a83_0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From priority questions to action plan…</a:t>
            </a:r>
            <a:endParaRPr sz="3200"/>
          </a:p>
          <a:p>
            <a:pPr marL="0" lvl="0" indent="0" algn="l" rtl="0">
              <a:lnSpc>
                <a:spcPct val="90000"/>
              </a:lnSpc>
              <a:spcBef>
                <a:spcPts val="1800"/>
              </a:spcBef>
              <a:spcAft>
                <a:spcPts val="0"/>
              </a:spcAft>
              <a:buClr>
                <a:schemeClr val="dk1"/>
              </a:buClr>
              <a:buSzPts val="800"/>
              <a:buNone/>
            </a:pPr>
            <a:endParaRPr sz="800"/>
          </a:p>
          <a:p>
            <a:pPr marL="0" lvl="0" indent="0" algn="l" rtl="0">
              <a:lnSpc>
                <a:spcPct val="90000"/>
              </a:lnSpc>
              <a:spcBef>
                <a:spcPts val="1800"/>
              </a:spcBef>
              <a:spcAft>
                <a:spcPts val="0"/>
              </a:spcAft>
              <a:buClr>
                <a:schemeClr val="dk1"/>
              </a:buClr>
              <a:buSzPts val="3200"/>
              <a:buNone/>
            </a:pPr>
            <a:r>
              <a:rPr lang="en-US" sz="3200"/>
              <a:t>In order to answer your priority questions:</a:t>
            </a:r>
            <a:endParaRPr/>
          </a:p>
          <a:p>
            <a:pPr marL="1143000" lvl="2" indent="-228600" algn="l" rtl="0">
              <a:lnSpc>
                <a:spcPct val="90000"/>
              </a:lnSpc>
              <a:spcBef>
                <a:spcPts val="1800"/>
              </a:spcBef>
              <a:spcAft>
                <a:spcPts val="0"/>
              </a:spcAft>
              <a:buClr>
                <a:schemeClr val="dk1"/>
              </a:buClr>
              <a:buSzPts val="2800"/>
              <a:buChar char="•"/>
            </a:pPr>
            <a:r>
              <a:rPr lang="en-US" sz="2800"/>
              <a:t>What do you need to </a:t>
            </a:r>
            <a:r>
              <a:rPr lang="en-US" sz="2800" i="1"/>
              <a:t>know</a:t>
            </a:r>
            <a:r>
              <a:rPr lang="en-US" sz="2800"/>
              <a:t>? </a:t>
            </a:r>
            <a:r>
              <a:rPr lang="en-US" sz="2800" b="1"/>
              <a:t>Information </a:t>
            </a:r>
            <a:endParaRPr/>
          </a:p>
          <a:p>
            <a:pPr marL="1143000" lvl="2" indent="-228600" algn="l" rtl="0">
              <a:lnSpc>
                <a:spcPct val="90000"/>
              </a:lnSpc>
              <a:spcBef>
                <a:spcPts val="1800"/>
              </a:spcBef>
              <a:spcAft>
                <a:spcPts val="0"/>
              </a:spcAft>
              <a:buClr>
                <a:schemeClr val="dk1"/>
              </a:buClr>
              <a:buSzPts val="2800"/>
              <a:buChar char="•"/>
            </a:pPr>
            <a:r>
              <a:rPr lang="en-US" sz="2800"/>
              <a:t>What do you need to </a:t>
            </a:r>
            <a:r>
              <a:rPr lang="en-US" sz="2800" i="1"/>
              <a:t>do</a:t>
            </a:r>
            <a:r>
              <a:rPr lang="en-US" sz="2800"/>
              <a:t>? </a:t>
            </a:r>
            <a:r>
              <a:rPr lang="en-US" sz="2800" b="1"/>
              <a:t>Tasks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5ea12e6a83_0_6"/>
          <p:cNvSpPr txBox="1">
            <a:spLocks noGrp="1"/>
          </p:cNvSpPr>
          <p:nvPr>
            <p:ph type="title"/>
          </p:nvPr>
        </p:nvSpPr>
        <p:spPr>
          <a:xfrm>
            <a:off x="838200" y="20471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a:t>Action Plan</a:t>
            </a:r>
            <a:endParaRPr/>
          </a:p>
        </p:txBody>
      </p:sp>
      <p:graphicFrame>
        <p:nvGraphicFramePr>
          <p:cNvPr id="453" name="Google Shape;453;g35ea12e6a83_0_6"/>
          <p:cNvGraphicFramePr/>
          <p:nvPr/>
        </p:nvGraphicFramePr>
        <p:xfrm>
          <a:off x="2213388" y="3044580"/>
          <a:ext cx="3000000" cy="3000000"/>
        </p:xfrm>
        <a:graphic>
          <a:graphicData uri="http://schemas.openxmlformats.org/drawingml/2006/table">
            <a:tbl>
              <a:tblPr firstRow="1" bandRow="1">
                <a:noFill/>
                <a:tableStyleId>{81D0F8B9-EAB9-404A-AC75-DAADB96A09FD}</a:tableStyleId>
              </a:tblPr>
              <a:tblGrid>
                <a:gridCol w="3897925">
                  <a:extLst>
                    <a:ext uri="{9D8B030D-6E8A-4147-A177-3AD203B41FA5}">
                      <a16:colId xmlns:a16="http://schemas.microsoft.com/office/drawing/2014/main" val="20000"/>
                    </a:ext>
                  </a:extLst>
                </a:gridCol>
                <a:gridCol w="3897925">
                  <a:extLst>
                    <a:ext uri="{9D8B030D-6E8A-4147-A177-3AD203B41FA5}">
                      <a16:colId xmlns:a16="http://schemas.microsoft.com/office/drawing/2014/main" val="20001"/>
                    </a:ext>
                  </a:extLst>
                </a:gridCol>
              </a:tblGrid>
              <a:tr h="5476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entury Gothic"/>
                          <a:ea typeface="Century Gothic"/>
                          <a:cs typeface="Century Gothic"/>
                          <a:sym typeface="Century Gothic"/>
                        </a:rPr>
                        <a:t>Information</a:t>
                      </a:r>
                      <a:endParaRPr sz="1400" u="none" strike="noStrike" cap="none">
                        <a:latin typeface="Century Gothic"/>
                        <a:ea typeface="Century Gothic"/>
                        <a:cs typeface="Century Gothic"/>
                        <a:sym typeface="Century Gothic"/>
                      </a:endParaRPr>
                    </a:p>
                  </a:txBody>
                  <a:tcPr marL="127250" marR="1272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entury Gothic"/>
                          <a:ea typeface="Century Gothic"/>
                          <a:cs typeface="Century Gothic"/>
                          <a:sym typeface="Century Gothic"/>
                        </a:rPr>
                        <a:t>Tasks</a:t>
                      </a:r>
                      <a:endParaRPr sz="1400" u="none" strike="noStrike" cap="none">
                        <a:latin typeface="Century Gothic"/>
                        <a:ea typeface="Century Gothic"/>
                        <a:cs typeface="Century Gothic"/>
                        <a:sym typeface="Century Gothic"/>
                      </a:endParaRPr>
                    </a:p>
                  </a:txBody>
                  <a:tcPr marL="127250" marR="1272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223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77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2"/>
                  </a:ext>
                </a:extLst>
              </a:tr>
              <a:tr h="3777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3777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3777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3777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r h="3777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127250" marR="1272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sp>
        <p:nvSpPr>
          <p:cNvPr id="454" name="Google Shape;454;g35ea12e6a83_0_6"/>
          <p:cNvSpPr txBox="1"/>
          <p:nvPr/>
        </p:nvSpPr>
        <p:spPr>
          <a:xfrm>
            <a:off x="838200" y="1418325"/>
            <a:ext cx="8827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Rockwell"/>
              <a:buNone/>
            </a:pPr>
            <a:r>
              <a:rPr lang="en-US" sz="2800" b="0" i="0" u="none" strike="noStrike" cap="none">
                <a:solidFill>
                  <a:srgbClr val="000000"/>
                </a:solidFill>
                <a:latin typeface="Century Gothic"/>
                <a:ea typeface="Century Gothic"/>
                <a:cs typeface="Century Gothic"/>
                <a:sym typeface="Century Gothic"/>
              </a:rPr>
              <a:t>In order to answer your priority questions:</a:t>
            </a:r>
            <a:endParaRPr sz="1400" b="0" i="0" u="none" strike="noStrike" cap="none">
              <a:solidFill>
                <a:srgbClr val="000000"/>
              </a:solidFill>
              <a:latin typeface="Century Gothic"/>
              <a:ea typeface="Century Gothic"/>
              <a:cs typeface="Century Gothic"/>
              <a:sym typeface="Century Gothic"/>
            </a:endParaRPr>
          </a:p>
          <a:p>
            <a:pPr marL="9144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entury Gothic"/>
                <a:ea typeface="Century Gothic"/>
                <a:cs typeface="Century Gothic"/>
                <a:sym typeface="Century Gothic"/>
              </a:rPr>
              <a:t>What do you need to </a:t>
            </a:r>
            <a:r>
              <a:rPr lang="en-US" sz="2800" b="0" i="1" u="none" strike="noStrike" cap="none">
                <a:solidFill>
                  <a:srgbClr val="000000"/>
                </a:solidFill>
                <a:latin typeface="Century Gothic"/>
                <a:ea typeface="Century Gothic"/>
                <a:cs typeface="Century Gothic"/>
                <a:sym typeface="Century Gothic"/>
              </a:rPr>
              <a:t>know</a:t>
            </a:r>
            <a:r>
              <a:rPr lang="en-US" sz="2800" b="0" i="0" u="none" strike="noStrike" cap="none">
                <a:solidFill>
                  <a:srgbClr val="000000"/>
                </a:solidFill>
                <a:latin typeface="Century Gothic"/>
                <a:ea typeface="Century Gothic"/>
                <a:cs typeface="Century Gothic"/>
                <a:sym typeface="Century Gothic"/>
              </a:rPr>
              <a:t>? </a:t>
            </a:r>
            <a:r>
              <a:rPr lang="en-US" sz="2800" b="1" i="0" u="none" strike="noStrike" cap="none">
                <a:solidFill>
                  <a:srgbClr val="000000"/>
                </a:solidFill>
                <a:latin typeface="Century Gothic"/>
                <a:ea typeface="Century Gothic"/>
                <a:cs typeface="Century Gothic"/>
                <a:sym typeface="Century Gothic"/>
              </a:rPr>
              <a:t>Information </a:t>
            </a:r>
            <a:endParaRPr sz="1400" b="0" i="0" u="none" strike="noStrike" cap="none">
              <a:solidFill>
                <a:srgbClr val="000000"/>
              </a:solidFill>
              <a:latin typeface="Century Gothic"/>
              <a:ea typeface="Century Gothic"/>
              <a:cs typeface="Century Gothic"/>
              <a:sym typeface="Century Gothic"/>
            </a:endParaRPr>
          </a:p>
          <a:p>
            <a:pPr marL="9144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entury Gothic"/>
                <a:ea typeface="Century Gothic"/>
                <a:cs typeface="Century Gothic"/>
                <a:sym typeface="Century Gothic"/>
              </a:rPr>
              <a:t>What do you need to </a:t>
            </a:r>
            <a:r>
              <a:rPr lang="en-US" sz="2800" b="0" i="1" u="none" strike="noStrike" cap="none">
                <a:solidFill>
                  <a:srgbClr val="000000"/>
                </a:solidFill>
                <a:latin typeface="Century Gothic"/>
                <a:ea typeface="Century Gothic"/>
                <a:cs typeface="Century Gothic"/>
                <a:sym typeface="Century Gothic"/>
              </a:rPr>
              <a:t>do</a:t>
            </a:r>
            <a:r>
              <a:rPr lang="en-US" sz="2800" b="0" i="0" u="none" strike="noStrike" cap="none">
                <a:solidFill>
                  <a:srgbClr val="000000"/>
                </a:solidFill>
                <a:latin typeface="Century Gothic"/>
                <a:ea typeface="Century Gothic"/>
                <a:cs typeface="Century Gothic"/>
                <a:sym typeface="Century Gothic"/>
              </a:rPr>
              <a:t>? </a:t>
            </a:r>
            <a:r>
              <a:rPr lang="en-US" sz="2800" b="1" i="0" u="none" strike="noStrike" cap="none">
                <a:solidFill>
                  <a:srgbClr val="000000"/>
                </a:solidFill>
                <a:latin typeface="Century Gothic"/>
                <a:ea typeface="Century Gothic"/>
                <a:cs typeface="Century Gothic"/>
                <a:sym typeface="Century Gothic"/>
              </a:rPr>
              <a:t>Tasks </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35ee7645b5c_0_455"/>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Share</a:t>
            </a:r>
            <a:endParaRPr/>
          </a:p>
        </p:txBody>
      </p:sp>
      <p:sp>
        <p:nvSpPr>
          <p:cNvPr id="461" name="Google Shape;461;g35ee7645b5c_0_45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Font typeface="Century Gothic"/>
              <a:buAutoNum type="arabicPeriod"/>
            </a:pPr>
            <a:r>
              <a:rPr lang="en-US"/>
              <a:t>Questions you changed from open to closed and closed to open</a:t>
            </a:r>
            <a:endParaRPr/>
          </a:p>
          <a:p>
            <a:pPr marL="457200" lvl="0" indent="-381000" algn="l" rtl="0">
              <a:lnSpc>
                <a:spcPct val="90000"/>
              </a:lnSpc>
              <a:spcBef>
                <a:spcPts val="0"/>
              </a:spcBef>
              <a:spcAft>
                <a:spcPts val="0"/>
              </a:spcAft>
              <a:buSzPts val="2400"/>
              <a:buFont typeface="Century Gothic"/>
              <a:buAutoNum type="arabicPeriod"/>
            </a:pPr>
            <a:r>
              <a:rPr lang="en-US"/>
              <a:t>Your priority questions, where they fell in the overall sequence of your question list, and why you chose them</a:t>
            </a:r>
            <a:endParaRPr/>
          </a:p>
          <a:p>
            <a:pPr marL="457200" lvl="0" indent="-381000" algn="l" rtl="0">
              <a:lnSpc>
                <a:spcPct val="90000"/>
              </a:lnSpc>
              <a:spcBef>
                <a:spcPts val="0"/>
              </a:spcBef>
              <a:spcAft>
                <a:spcPts val="0"/>
              </a:spcAft>
              <a:buSzPts val="2400"/>
              <a:buFont typeface="Century Gothic"/>
              <a:buAutoNum type="arabicPeriod"/>
            </a:pPr>
            <a:r>
              <a:rPr lang="en-US"/>
              <a:t>A couple ideas from your action plan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35ea12e6a83_0_163"/>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Reflect</a:t>
            </a:r>
            <a:endParaRPr/>
          </a:p>
        </p:txBody>
      </p:sp>
      <p:sp>
        <p:nvSpPr>
          <p:cNvPr id="468" name="Google Shape;468;g35ea12e6a83_0_1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Font typeface="Century Gothic"/>
              <a:buChar char="●"/>
            </a:pPr>
            <a:r>
              <a:rPr lang="en-US" sz="3000"/>
              <a:t>What did you learn?</a:t>
            </a:r>
            <a:endParaRPr sz="3000"/>
          </a:p>
          <a:p>
            <a:pPr marL="457200" lvl="0" indent="-342900" algn="l" rtl="0">
              <a:lnSpc>
                <a:spcPct val="90000"/>
              </a:lnSpc>
              <a:spcBef>
                <a:spcPts val="0"/>
              </a:spcBef>
              <a:spcAft>
                <a:spcPts val="0"/>
              </a:spcAft>
              <a:buSzPts val="1800"/>
              <a:buFont typeface="Century Gothic"/>
              <a:buChar char="●"/>
            </a:pPr>
            <a:r>
              <a:rPr lang="en-US" sz="3000"/>
              <a:t>How did you learn it?</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7"/>
          <p:cNvSpPr txBox="1">
            <a:spLocks noGrp="1"/>
          </p:cNvSpPr>
          <p:nvPr>
            <p:ph type="title"/>
          </p:nvPr>
        </p:nvSpPr>
        <p:spPr>
          <a:xfrm>
            <a:off x="893039" y="40876"/>
            <a:ext cx="10515600" cy="1325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Century Gothic"/>
              <a:buNone/>
            </a:pPr>
            <a:r>
              <a:rPr lang="en-US"/>
              <a:t> </a:t>
            </a:r>
            <a:endParaRPr/>
          </a:p>
        </p:txBody>
      </p:sp>
      <p:sp>
        <p:nvSpPr>
          <p:cNvPr id="475" name="Google Shape;475;p37"/>
          <p:cNvSpPr txBox="1">
            <a:spLocks noGrp="1"/>
          </p:cNvSpPr>
          <p:nvPr>
            <p:ph type="body" idx="4294967295"/>
          </p:nvPr>
        </p:nvSpPr>
        <p:spPr>
          <a:xfrm>
            <a:off x="841235" y="349854"/>
            <a:ext cx="7645400" cy="9169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500"/>
              <a:buNone/>
            </a:pPr>
            <a:r>
              <a:rPr lang="en-US" sz="4400">
                <a:solidFill>
                  <a:schemeClr val="dk2"/>
                </a:solidFill>
              </a:rPr>
              <a:t>A Look Inside the Process</a:t>
            </a:r>
            <a:endParaRPr sz="4400">
              <a:solidFill>
                <a:schemeClr val="dk2"/>
              </a:solidFill>
            </a:endParaRPr>
          </a:p>
        </p:txBody>
      </p:sp>
      <p:cxnSp>
        <p:nvCxnSpPr>
          <p:cNvPr id="476" name="Google Shape;476;p37"/>
          <p:cNvCxnSpPr/>
          <p:nvPr/>
        </p:nvCxnSpPr>
        <p:spPr>
          <a:xfrm>
            <a:off x="841235" y="5880761"/>
            <a:ext cx="10625279" cy="0"/>
          </a:xfrm>
          <a:prstGeom prst="straightConnector1">
            <a:avLst/>
          </a:prstGeom>
          <a:noFill/>
          <a:ln w="9525" cap="flat" cmpd="sng">
            <a:solidFill>
              <a:schemeClr val="dk2"/>
            </a:solidFill>
            <a:prstDash val="solid"/>
            <a:miter lim="800000"/>
            <a:headEnd type="none" w="sm" len="sm"/>
            <a:tailEnd type="none" w="sm" len="sm"/>
          </a:ln>
        </p:spPr>
      </p:cxnSp>
      <p:pic>
        <p:nvPicPr>
          <p:cNvPr id="477" name="Google Shape;477;p37" descr="images.png"/>
          <p:cNvPicPr preferRelativeResize="0"/>
          <p:nvPr/>
        </p:nvPicPr>
        <p:blipFill rotWithShape="1">
          <a:blip r:embed="rId3">
            <a:alphaModFix/>
          </a:blip>
          <a:srcRect/>
          <a:stretch/>
        </p:blipFill>
        <p:spPr>
          <a:xfrm>
            <a:off x="3935276" y="1675417"/>
            <a:ext cx="3981808" cy="36429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768631" y="114316"/>
            <a:ext cx="1195182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entury Gothic"/>
              <a:buNone/>
            </a:pPr>
            <a:r>
              <a:rPr lang="en-US" sz="4000"/>
              <a:t>Access RQI’s Free QFT Resources</a:t>
            </a:r>
            <a:endParaRPr/>
          </a:p>
        </p:txBody>
      </p:sp>
      <p:sp>
        <p:nvSpPr>
          <p:cNvPr id="190" name="Google Shape;190;p4"/>
          <p:cNvSpPr txBox="1"/>
          <p:nvPr/>
        </p:nvSpPr>
        <p:spPr>
          <a:xfrm>
            <a:off x="768631" y="1439879"/>
            <a:ext cx="10161307" cy="148196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a:solidFill>
                <a:schemeClr val="dk1"/>
              </a:solidFill>
              <a:latin typeface="Rockwell"/>
              <a:ea typeface="Rockwell"/>
              <a:cs typeface="Rockwell"/>
              <a:sym typeface="Rockwell"/>
            </a:endParaRPr>
          </a:p>
          <a:p>
            <a:pPr marL="0" marR="0" lvl="0" indent="0" algn="l" rtl="0">
              <a:lnSpc>
                <a:spcPct val="90000"/>
              </a:lnSpc>
              <a:spcBef>
                <a:spcPts val="0"/>
              </a:spcBef>
              <a:spcAft>
                <a:spcPts val="0"/>
              </a:spcAft>
              <a:buClr>
                <a:schemeClr val="dk1"/>
              </a:buClr>
              <a:buSzPts val="3200"/>
              <a:buFont typeface="Arial"/>
              <a:buNone/>
            </a:pPr>
            <a:r>
              <a:rPr lang="en-US" sz="3200" b="1" i="0" u="none" strike="noStrike" cap="none">
                <a:solidFill>
                  <a:schemeClr val="dk1"/>
                </a:solidFill>
                <a:latin typeface="Century Gothic"/>
                <a:ea typeface="Century Gothic"/>
                <a:cs typeface="Century Gothic"/>
                <a:sym typeface="Century Gothic"/>
              </a:rPr>
              <a:t>https://rightquestion.org/education/resources</a:t>
            </a:r>
            <a:endParaRPr sz="3200" b="1" i="0" u="none" strike="noStrike" cap="none">
              <a:solidFill>
                <a:schemeClr val="dk1"/>
              </a:solidFill>
              <a:latin typeface="Century Gothic"/>
              <a:ea typeface="Century Gothic"/>
              <a:cs typeface="Century Gothic"/>
              <a:sym typeface="Century Gothic"/>
            </a:endParaRPr>
          </a:p>
        </p:txBody>
      </p:sp>
      <p:sp>
        <p:nvSpPr>
          <p:cNvPr id="191" name="Google Shape;191;p4"/>
          <p:cNvSpPr txBox="1"/>
          <p:nvPr/>
        </p:nvSpPr>
        <p:spPr>
          <a:xfrm>
            <a:off x="919544" y="5053452"/>
            <a:ext cx="315425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entury Gothic"/>
              <a:buNone/>
            </a:pPr>
            <a:r>
              <a:rPr lang="en-US" sz="1800" b="1" i="0" u="none" strike="noStrike" cap="none">
                <a:solidFill>
                  <a:srgbClr val="000000"/>
                </a:solidFill>
                <a:latin typeface="Century Gothic"/>
                <a:ea typeface="Century Gothic"/>
                <a:cs typeface="Century Gothic"/>
                <a:sym typeface="Century Gothic"/>
              </a:rPr>
              <a:t>Classroom Examples</a:t>
            </a:r>
            <a:endParaRPr sz="1800" b="1" i="0" u="none" strike="noStrike" cap="none">
              <a:solidFill>
                <a:srgbClr val="000000"/>
              </a:solidFill>
              <a:latin typeface="Century Gothic"/>
              <a:ea typeface="Century Gothic"/>
              <a:cs typeface="Century Gothic"/>
              <a:sym typeface="Century Gothic"/>
            </a:endParaRPr>
          </a:p>
        </p:txBody>
      </p:sp>
      <p:sp>
        <p:nvSpPr>
          <p:cNvPr id="192" name="Google Shape;192;p4"/>
          <p:cNvSpPr txBox="1"/>
          <p:nvPr/>
        </p:nvSpPr>
        <p:spPr>
          <a:xfrm>
            <a:off x="4153138" y="5053452"/>
            <a:ext cx="321533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entury Gothic"/>
              <a:buNone/>
            </a:pPr>
            <a:r>
              <a:rPr lang="en-US" sz="1800" b="1" i="0" u="none" strike="noStrike" cap="none">
                <a:solidFill>
                  <a:srgbClr val="000000"/>
                </a:solidFill>
                <a:latin typeface="Century Gothic"/>
                <a:ea typeface="Century Gothic"/>
                <a:cs typeface="Century Gothic"/>
                <a:sym typeface="Century Gothic"/>
              </a:rPr>
              <a:t>Instructional Videos</a:t>
            </a:r>
            <a:endParaRPr sz="1800" b="1" i="0" u="none" strike="noStrike" cap="none">
              <a:solidFill>
                <a:srgbClr val="000000"/>
              </a:solidFill>
              <a:latin typeface="Century Gothic"/>
              <a:ea typeface="Century Gothic"/>
              <a:cs typeface="Century Gothic"/>
              <a:sym typeface="Century Gothic"/>
            </a:endParaRPr>
          </a:p>
        </p:txBody>
      </p:sp>
      <p:sp>
        <p:nvSpPr>
          <p:cNvPr id="193" name="Google Shape;193;p4"/>
          <p:cNvSpPr txBox="1"/>
          <p:nvPr/>
        </p:nvSpPr>
        <p:spPr>
          <a:xfrm>
            <a:off x="7873532" y="5053452"/>
            <a:ext cx="394802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en-US" sz="1800" b="1" i="0" u="none" strike="noStrike" cap="none">
                <a:solidFill>
                  <a:srgbClr val="000000"/>
                </a:solidFill>
                <a:latin typeface="Century Gothic"/>
                <a:ea typeface="Century Gothic"/>
                <a:cs typeface="Century Gothic"/>
                <a:sym typeface="Century Gothic"/>
              </a:rPr>
              <a:t>Planning Tools &amp; Templates</a:t>
            </a:r>
            <a:endParaRPr sz="1400" b="0" i="0" u="none" strike="noStrike" cap="none">
              <a:solidFill>
                <a:srgbClr val="000000"/>
              </a:solidFill>
              <a:latin typeface="Arial"/>
              <a:ea typeface="Arial"/>
              <a:cs typeface="Arial"/>
              <a:sym typeface="Arial"/>
            </a:endParaRPr>
          </a:p>
        </p:txBody>
      </p:sp>
      <p:pic>
        <p:nvPicPr>
          <p:cNvPr id="194" name="Google Shape;194;p4"/>
          <p:cNvPicPr preferRelativeResize="0"/>
          <p:nvPr/>
        </p:nvPicPr>
        <p:blipFill rotWithShape="1">
          <a:blip r:embed="rId3">
            <a:alphaModFix/>
          </a:blip>
          <a:srcRect l="29373" t="8430" r="29104" b="8161"/>
          <a:stretch/>
        </p:blipFill>
        <p:spPr>
          <a:xfrm>
            <a:off x="5055353" y="3127600"/>
            <a:ext cx="1638871" cy="1645920"/>
          </a:xfrm>
          <a:prstGeom prst="rect">
            <a:avLst/>
          </a:prstGeom>
          <a:noFill/>
          <a:ln>
            <a:noFill/>
          </a:ln>
        </p:spPr>
      </p:pic>
      <p:pic>
        <p:nvPicPr>
          <p:cNvPr id="195" name="Google Shape;195;p4"/>
          <p:cNvPicPr preferRelativeResize="0"/>
          <p:nvPr/>
        </p:nvPicPr>
        <p:blipFill rotWithShape="1">
          <a:blip r:embed="rId4">
            <a:alphaModFix/>
          </a:blip>
          <a:srcRect l="35568" t="6647" r="34649" b="9094"/>
          <a:stretch/>
        </p:blipFill>
        <p:spPr>
          <a:xfrm>
            <a:off x="1909485" y="3112304"/>
            <a:ext cx="1174377" cy="1661216"/>
          </a:xfrm>
          <a:prstGeom prst="rect">
            <a:avLst/>
          </a:prstGeom>
          <a:noFill/>
          <a:ln>
            <a:noFill/>
          </a:ln>
        </p:spPr>
      </p:pic>
      <p:pic>
        <p:nvPicPr>
          <p:cNvPr id="196" name="Google Shape;196;p4"/>
          <p:cNvPicPr preferRelativeResize="0"/>
          <p:nvPr/>
        </p:nvPicPr>
        <p:blipFill rotWithShape="1">
          <a:blip r:embed="rId5">
            <a:alphaModFix/>
          </a:blip>
          <a:srcRect l="20860" t="8726" r="20585" b="8908"/>
          <a:stretch/>
        </p:blipFill>
        <p:spPr>
          <a:xfrm>
            <a:off x="8326649" y="3301289"/>
            <a:ext cx="2093328" cy="14722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8"/>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The QFT, on one slide…</a:t>
            </a:r>
            <a:endParaRPr/>
          </a:p>
        </p:txBody>
      </p:sp>
      <p:sp>
        <p:nvSpPr>
          <p:cNvPr id="484" name="Google Shape;484;p38"/>
          <p:cNvSpPr txBox="1">
            <a:spLocks noGrp="1"/>
          </p:cNvSpPr>
          <p:nvPr>
            <p:ph type="body" idx="1"/>
          </p:nvPr>
        </p:nvSpPr>
        <p:spPr>
          <a:xfrm>
            <a:off x="1136515" y="1606981"/>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Clr>
                <a:schemeClr val="dk1"/>
              </a:buClr>
              <a:buSzPts val="2800"/>
              <a:buFont typeface="Century Gothic"/>
              <a:buAutoNum type="arabicParenR"/>
            </a:pPr>
            <a:r>
              <a:rPr lang="en-US"/>
              <a:t>Question Focus</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Produce</a:t>
            </a:r>
            <a:r>
              <a:rPr lang="en-US"/>
              <a:t> Your Questions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Follow the rules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Number your questions</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Improve</a:t>
            </a:r>
            <a:r>
              <a:rPr lang="en-US"/>
              <a:t> Your Questions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Categorize questions as Closed or Open-ended</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Change questions from one type to another</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Strategize</a:t>
            </a:r>
            <a:r>
              <a:rPr lang="en-US"/>
              <a:t> </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Prioritize your questions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Action plan or discuss next steps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Share </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Reflect</a:t>
            </a:r>
            <a:endParaRPr/>
          </a:p>
        </p:txBody>
      </p:sp>
      <p:sp>
        <p:nvSpPr>
          <p:cNvPr id="485" name="Google Shape;485;p38"/>
          <p:cNvSpPr txBox="1"/>
          <p:nvPr/>
        </p:nvSpPr>
        <p:spPr>
          <a:xfrm>
            <a:off x="7264549" y="1436971"/>
            <a:ext cx="4589576" cy="1477328"/>
          </a:xfrm>
          <a:prstGeom prst="rect">
            <a:avLst/>
          </a:prstGeom>
          <a:solidFill>
            <a:srgbClr val="D8D8D8"/>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Ask as many questions as you can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Do not stop to discuss, judge or answer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Record </a:t>
            </a:r>
            <a:r>
              <a:rPr lang="en-US" sz="1800" b="0" i="1" u="none" strike="noStrike" cap="none">
                <a:solidFill>
                  <a:srgbClr val="000000"/>
                </a:solidFill>
                <a:latin typeface="Century Gothic"/>
                <a:ea typeface="Century Gothic"/>
                <a:cs typeface="Century Gothic"/>
                <a:sym typeface="Century Gothic"/>
              </a:rPr>
              <a:t>exactly</a:t>
            </a:r>
            <a:r>
              <a:rPr lang="en-US" sz="1800" b="0" i="0" u="none" strike="noStrike" cap="none">
                <a:solidFill>
                  <a:srgbClr val="000000"/>
                </a:solidFill>
                <a:latin typeface="Century Gothic"/>
                <a:ea typeface="Century Gothic"/>
                <a:cs typeface="Century Gothic"/>
                <a:sym typeface="Century Gothic"/>
              </a:rPr>
              <a:t> as stated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Change statements into questions</a:t>
            </a:r>
            <a:endParaRPr sz="1400" b="0" i="0" u="none" strike="noStrike" cap="none">
              <a:solidFill>
                <a:srgbClr val="000000"/>
              </a:solidFill>
              <a:latin typeface="Arial"/>
              <a:ea typeface="Arial"/>
              <a:cs typeface="Arial"/>
              <a:sym typeface="Arial"/>
            </a:endParaRPr>
          </a:p>
        </p:txBody>
      </p:sp>
      <p:cxnSp>
        <p:nvCxnSpPr>
          <p:cNvPr id="486" name="Google Shape;486;p38"/>
          <p:cNvCxnSpPr/>
          <p:nvPr/>
        </p:nvCxnSpPr>
        <p:spPr>
          <a:xfrm>
            <a:off x="4496647" y="2692520"/>
            <a:ext cx="2634551" cy="30982"/>
          </a:xfrm>
          <a:prstGeom prst="straightConnector1">
            <a:avLst/>
          </a:prstGeom>
          <a:noFill/>
          <a:ln w="12700" cap="flat" cmpd="sng">
            <a:solidFill>
              <a:schemeClr val="accent1"/>
            </a:solidFill>
            <a:prstDash val="solid"/>
            <a:miter lim="800000"/>
            <a:headEnd type="none" w="sm" len="sm"/>
            <a:tailEnd type="triangle" w="med" len="med"/>
          </a:ln>
        </p:spPr>
      </p:cxnSp>
      <p:sp>
        <p:nvSpPr>
          <p:cNvPr id="487" name="Google Shape;487;p38"/>
          <p:cNvSpPr txBox="1"/>
          <p:nvPr/>
        </p:nvSpPr>
        <p:spPr>
          <a:xfrm>
            <a:off x="8482869" y="4260238"/>
            <a:ext cx="3169249" cy="1754327"/>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Closed-Ended: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Answered with “yes,” “no” or one word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Open-Ended: </a:t>
            </a:r>
            <a:r>
              <a:rPr lang="en-US" sz="1800" b="0" i="0" u="none" strike="noStrike" cap="none">
                <a:solidFill>
                  <a:srgbClr val="000000"/>
                </a:solidFill>
                <a:latin typeface="Century Gothic"/>
                <a:ea typeface="Century Gothic"/>
                <a:cs typeface="Century Gothic"/>
                <a:sym typeface="Century Gothic"/>
              </a:rPr>
              <a:t>Require longer explanation</a:t>
            </a:r>
            <a:endParaRPr sz="1400" b="0" i="0" u="none" strike="noStrike" cap="none">
              <a:solidFill>
                <a:srgbClr val="000000"/>
              </a:solidFill>
              <a:latin typeface="Arial"/>
              <a:ea typeface="Arial"/>
              <a:cs typeface="Arial"/>
              <a:sym typeface="Arial"/>
            </a:endParaRPr>
          </a:p>
        </p:txBody>
      </p:sp>
      <p:cxnSp>
        <p:nvCxnSpPr>
          <p:cNvPr id="488" name="Google Shape;488;p38"/>
          <p:cNvCxnSpPr/>
          <p:nvPr/>
        </p:nvCxnSpPr>
        <p:spPr>
          <a:xfrm>
            <a:off x="8616671" y="3699127"/>
            <a:ext cx="803564" cy="374073"/>
          </a:xfrm>
          <a:prstGeom prst="straightConnector1">
            <a:avLst/>
          </a:prstGeom>
          <a:noFill/>
          <a:ln w="12700" cap="flat" cmpd="sng">
            <a:solidFill>
              <a:schemeClr val="accent1"/>
            </a:solidFill>
            <a:prstDash val="solid"/>
            <a:miter lim="800000"/>
            <a:headEnd type="none" w="sm" len="sm"/>
            <a:tailEnd type="triangle" w="med" len="med"/>
          </a:ln>
        </p:spPr>
      </p:cxnSp>
      <p:sp>
        <p:nvSpPr>
          <p:cNvPr id="489" name="Google Shape;489;p38"/>
          <p:cNvSpPr/>
          <p:nvPr/>
        </p:nvSpPr>
        <p:spPr>
          <a:xfrm>
            <a:off x="6096000" y="6488466"/>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entury Gothic"/>
              <a:buNone/>
            </a:pPr>
            <a:r>
              <a:rPr lang="en-US" sz="1400" b="0" i="0" u="none" strike="noStrike" cap="none">
                <a:solidFill>
                  <a:srgbClr val="000000"/>
                </a:solidFill>
                <a:latin typeface="Century Gothic"/>
                <a:ea typeface="Century Gothic"/>
                <a:cs typeface="Century Gothic"/>
                <a:sym typeface="Century Gothic"/>
              </a:rPr>
              <a:t>Source: The Right Question Institute	</a:t>
            </a:r>
            <a:r>
              <a:rPr lang="en-US" sz="14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rightquestion.org</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9"/>
          <p:cNvSpPr txBox="1">
            <a:spLocks noGrp="1"/>
          </p:cNvSpPr>
          <p:nvPr>
            <p:ph type="body" idx="4294967295"/>
          </p:nvPr>
        </p:nvSpPr>
        <p:spPr>
          <a:xfrm>
            <a:off x="562707" y="2179642"/>
            <a:ext cx="10515600" cy="1692275"/>
          </a:xfrm>
          <a:prstGeom prst="rect">
            <a:avLst/>
          </a:prstGeom>
          <a:noFill/>
          <a:ln>
            <a:noFill/>
          </a:ln>
        </p:spPr>
        <p:txBody>
          <a:bodyPr spcFirstLastPara="1" wrap="square" lIns="91425" tIns="45700" rIns="91425" bIns="45700" anchor="ctr" anchorCtr="0">
            <a:normAutofit/>
          </a:bodyPr>
          <a:lstStyle/>
          <a:p>
            <a:pPr marL="228600" lvl="1" indent="0" algn="ctr" rtl="0">
              <a:lnSpc>
                <a:spcPct val="90000"/>
              </a:lnSpc>
              <a:spcBef>
                <a:spcPts val="0"/>
              </a:spcBef>
              <a:spcAft>
                <a:spcPts val="0"/>
              </a:spcAft>
              <a:buClr>
                <a:srgbClr val="000000"/>
              </a:buClr>
              <a:buSzPts val="4400"/>
              <a:buNone/>
            </a:pPr>
            <a:r>
              <a:rPr lang="en-US" sz="4400" u="sng">
                <a:solidFill>
                  <a:srgbClr val="000000"/>
                </a:solidFill>
              </a:rPr>
              <a:t>Three</a:t>
            </a:r>
            <a:r>
              <a:rPr lang="en-US" sz="4400">
                <a:solidFill>
                  <a:srgbClr val="000000"/>
                </a:solidFill>
              </a:rPr>
              <a:t> thinking abilities </a:t>
            </a:r>
            <a:endParaRPr/>
          </a:p>
          <a:p>
            <a:pPr marL="228600" lvl="1" indent="0" algn="ctr" rtl="0">
              <a:lnSpc>
                <a:spcPct val="90000"/>
              </a:lnSpc>
              <a:spcBef>
                <a:spcPts val="500"/>
              </a:spcBef>
              <a:spcAft>
                <a:spcPts val="0"/>
              </a:spcAft>
              <a:buClr>
                <a:srgbClr val="000000"/>
              </a:buClr>
              <a:buSzPts val="4400"/>
              <a:buNone/>
            </a:pPr>
            <a:r>
              <a:rPr lang="en-US" sz="4400">
                <a:solidFill>
                  <a:srgbClr val="000000"/>
                </a:solidFill>
              </a:rPr>
              <a:t>with </a:t>
            </a:r>
            <a:r>
              <a:rPr lang="en-US" sz="4400" u="sng">
                <a:solidFill>
                  <a:srgbClr val="000000"/>
                </a:solidFill>
              </a:rPr>
              <a:t>one</a:t>
            </a:r>
            <a:r>
              <a:rPr lang="en-US" sz="4400">
                <a:solidFill>
                  <a:srgbClr val="000000"/>
                </a:solidFill>
              </a:rPr>
              <a:t> process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1" name="Google Shape;501;p40"/>
          <p:cNvGrpSpPr/>
          <p:nvPr/>
        </p:nvGrpSpPr>
        <p:grpSpPr>
          <a:xfrm>
            <a:off x="3119517" y="1728866"/>
            <a:ext cx="5149161" cy="4111625"/>
            <a:chOff x="2329233" y="1376010"/>
            <a:chExt cx="4466975" cy="4112260"/>
          </a:xfrm>
        </p:grpSpPr>
        <p:grpSp>
          <p:nvGrpSpPr>
            <p:cNvPr id="502" name="Google Shape;502;p40"/>
            <p:cNvGrpSpPr/>
            <p:nvPr/>
          </p:nvGrpSpPr>
          <p:grpSpPr>
            <a:xfrm>
              <a:off x="2329233" y="1376010"/>
              <a:ext cx="4413444" cy="4112260"/>
              <a:chOff x="2329233" y="1376010"/>
              <a:chExt cx="4413444" cy="4112260"/>
            </a:xfrm>
          </p:grpSpPr>
          <p:sp>
            <p:nvSpPr>
              <p:cNvPr id="503" name="Google Shape;503;p40"/>
              <p:cNvSpPr/>
              <p:nvPr/>
            </p:nvSpPr>
            <p:spPr>
              <a:xfrm rot="-8700000">
                <a:off x="2008258" y="3226102"/>
                <a:ext cx="5039995" cy="469900"/>
              </a:xfrm>
              <a:prstGeom prst="leftRightArrow">
                <a:avLst>
                  <a:gd name="adj1" fmla="val 50000"/>
                  <a:gd name="adj2" fmla="val 101790"/>
                </a:avLst>
              </a:prstGeom>
              <a:solidFill>
                <a:srgbClr val="2C7C9F">
                  <a:alpha val="80000"/>
                </a:srgbClr>
              </a:solidFill>
              <a:ln w="25400" cap="flat" cmpd="sng">
                <a:solidFill>
                  <a:srgbClr val="3A93FF">
                    <a:alpha val="32156"/>
                  </a:srgb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04" name="Google Shape;504;p40"/>
              <p:cNvSpPr/>
              <p:nvPr/>
            </p:nvSpPr>
            <p:spPr>
              <a:xfrm rot="-5400000">
                <a:off x="2535407" y="3197190"/>
                <a:ext cx="4112260" cy="469900"/>
              </a:xfrm>
              <a:prstGeom prst="leftRightArrow">
                <a:avLst>
                  <a:gd name="adj1" fmla="val 50000"/>
                  <a:gd name="adj2" fmla="val 101775"/>
                </a:avLst>
              </a:prstGeom>
              <a:solidFill>
                <a:srgbClr val="2C7C9F">
                  <a:alpha val="80000"/>
                </a:srgbClr>
              </a:solidFill>
              <a:ln w="25400" cap="flat" cmpd="sng">
                <a:solidFill>
                  <a:srgbClr val="3A93FF">
                    <a:alpha val="32156"/>
                  </a:srgb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05" name="Google Shape;505;p40"/>
              <p:cNvSpPr/>
              <p:nvPr/>
            </p:nvSpPr>
            <p:spPr>
              <a:xfrm rot="8486795">
                <a:off x="2199666" y="3180110"/>
                <a:ext cx="4788388" cy="469900"/>
              </a:xfrm>
              <a:prstGeom prst="leftRightArrow">
                <a:avLst>
                  <a:gd name="adj1" fmla="val 50000"/>
                  <a:gd name="adj2" fmla="val 101759"/>
                </a:avLst>
              </a:prstGeom>
              <a:solidFill>
                <a:srgbClr val="2C7C9F">
                  <a:alpha val="80000"/>
                </a:srgbClr>
              </a:solidFill>
              <a:ln w="25400" cap="flat" cmpd="sng">
                <a:solidFill>
                  <a:srgbClr val="3A93FF">
                    <a:alpha val="32156"/>
                  </a:srgb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06" name="Google Shape;506;p40"/>
              <p:cNvSpPr/>
              <p:nvPr/>
            </p:nvSpPr>
            <p:spPr>
              <a:xfrm>
                <a:off x="2400636" y="3226103"/>
                <a:ext cx="4342041" cy="469900"/>
              </a:xfrm>
              <a:prstGeom prst="leftRightArrow">
                <a:avLst>
                  <a:gd name="adj1" fmla="val 50000"/>
                  <a:gd name="adj2" fmla="val 101777"/>
                </a:avLst>
              </a:prstGeom>
              <a:solidFill>
                <a:srgbClr val="2C7C9F">
                  <a:alpha val="80000"/>
                </a:srgbClr>
              </a:solidFill>
              <a:ln w="25400" cap="flat" cmpd="sng">
                <a:solidFill>
                  <a:srgbClr val="3A93FF">
                    <a:alpha val="32156"/>
                  </a:srgb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grpSp>
        <p:sp>
          <p:nvSpPr>
            <p:cNvPr id="507" name="Google Shape;507;p40"/>
            <p:cNvSpPr txBox="1"/>
            <p:nvPr/>
          </p:nvSpPr>
          <p:spPr>
            <a:xfrm>
              <a:off x="2414504" y="2821332"/>
              <a:ext cx="4381704" cy="116016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entury Gothic"/>
                  <a:ea typeface="Century Gothic"/>
                  <a:cs typeface="Century Gothic"/>
                  <a:sym typeface="Century Gothic"/>
                </a:rPr>
                <a:t>Divergent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entury Gothic"/>
                  <a:ea typeface="Century Gothic"/>
                  <a:cs typeface="Century Gothic"/>
                  <a:sym typeface="Century Gothic"/>
                </a:rPr>
                <a:t>Thinking</a:t>
              </a:r>
              <a:endParaRPr sz="1400" b="0" i="0" u="none" strike="noStrike" cap="none">
                <a:solidFill>
                  <a:srgbClr val="000000"/>
                </a:solidFill>
                <a:latin typeface="Arial"/>
                <a:ea typeface="Arial"/>
                <a:cs typeface="Arial"/>
                <a:sym typeface="Arial"/>
              </a:endParaRPr>
            </a:p>
          </p:txBody>
        </p:sp>
      </p:grpSp>
      <p:sp>
        <p:nvSpPr>
          <p:cNvPr id="508" name="Google Shape;508;p40"/>
          <p:cNvSpPr txBox="1">
            <a:spLocks noGrp="1"/>
          </p:cNvSpPr>
          <p:nvPr>
            <p:ph type="title"/>
          </p:nvPr>
        </p:nvSpPr>
        <p:spPr>
          <a:xfrm>
            <a:off x="838200" y="92756"/>
            <a:ext cx="1147185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Thinking in many different directions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20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1"/>
          <p:cNvSpPr txBox="1">
            <a:spLocks noGrp="1"/>
          </p:cNvSpPr>
          <p:nvPr>
            <p:ph type="title"/>
          </p:nvPr>
        </p:nvSpPr>
        <p:spPr>
          <a:xfrm>
            <a:off x="727953" y="1054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Narrowing Down, Focusing</a:t>
            </a:r>
            <a:endParaRPr/>
          </a:p>
        </p:txBody>
      </p:sp>
      <p:grpSp>
        <p:nvGrpSpPr>
          <p:cNvPr id="515" name="Google Shape;515;p41"/>
          <p:cNvGrpSpPr/>
          <p:nvPr/>
        </p:nvGrpSpPr>
        <p:grpSpPr>
          <a:xfrm>
            <a:off x="2556257" y="1843800"/>
            <a:ext cx="6542131" cy="3901400"/>
            <a:chOff x="1332449" y="1744708"/>
            <a:chExt cx="6722338" cy="5113292"/>
          </a:xfrm>
        </p:grpSpPr>
        <p:sp>
          <p:nvSpPr>
            <p:cNvPr id="516" name="Google Shape;516;p41"/>
            <p:cNvSpPr/>
            <p:nvPr/>
          </p:nvSpPr>
          <p:spPr>
            <a:xfrm rot="-7872810">
              <a:off x="1611310" y="2536873"/>
              <a:ext cx="2225655" cy="790549"/>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17" name="Google Shape;517;p41"/>
            <p:cNvSpPr/>
            <p:nvPr/>
          </p:nvSpPr>
          <p:spPr>
            <a:xfrm rot="10800000">
              <a:off x="1332449" y="3933851"/>
              <a:ext cx="1858397" cy="792155"/>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18" name="Google Shape;518;p41"/>
            <p:cNvSpPr/>
            <p:nvPr/>
          </p:nvSpPr>
          <p:spPr>
            <a:xfrm>
              <a:off x="6021267" y="3933851"/>
              <a:ext cx="2033520" cy="792155"/>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19" name="Google Shape;519;p41"/>
            <p:cNvSpPr/>
            <p:nvPr/>
          </p:nvSpPr>
          <p:spPr>
            <a:xfrm rot="-5400000">
              <a:off x="3651976" y="2366218"/>
              <a:ext cx="2033570" cy="790549"/>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20" name="Google Shape;520;p41"/>
            <p:cNvSpPr/>
            <p:nvPr/>
          </p:nvSpPr>
          <p:spPr>
            <a:xfrm rot="-2805924">
              <a:off x="5668828" y="2528935"/>
              <a:ext cx="2139931" cy="790549"/>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21" name="Google Shape;521;p41"/>
            <p:cNvSpPr/>
            <p:nvPr/>
          </p:nvSpPr>
          <p:spPr>
            <a:xfrm rot="7922097">
              <a:off x="1839110" y="5179242"/>
              <a:ext cx="2033570" cy="790549"/>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22" name="Google Shape;522;p41"/>
            <p:cNvSpPr/>
            <p:nvPr/>
          </p:nvSpPr>
          <p:spPr>
            <a:xfrm rot="5400000">
              <a:off x="3651976" y="5445940"/>
              <a:ext cx="2033570" cy="790549"/>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23" name="Google Shape;523;p41"/>
            <p:cNvSpPr/>
            <p:nvPr/>
          </p:nvSpPr>
          <p:spPr>
            <a:xfrm rot="2678492">
              <a:off x="5435498" y="5202252"/>
              <a:ext cx="2033521" cy="792156"/>
            </a:xfrm>
            <a:prstGeom prst="leftArrow">
              <a:avLst>
                <a:gd name="adj1" fmla="val 50000"/>
                <a:gd name="adj2" fmla="val 80889"/>
              </a:avLst>
            </a:prstGeom>
            <a:solidFill>
              <a:srgbClr val="2C7C9F">
                <a:alpha val="80000"/>
              </a:srgbClr>
            </a:solidFill>
            <a:ln w="9525" cap="flat" cmpd="sng">
              <a:solidFill>
                <a:srgbClr val="3A93FF">
                  <a:alpha val="32156"/>
                </a:srgbClr>
              </a:solidFill>
              <a:prstDash val="solid"/>
              <a:round/>
              <a:headEnd type="none" w="sm" len="sm"/>
              <a:tailEnd type="none" w="sm" len="sm"/>
            </a:ln>
            <a:effectLst>
              <a:outerShdw blurRad="63500" dist="23000" dir="5400000" algn="ctr" rotWithShape="0">
                <a:schemeClr val="lt2">
                  <a:alpha val="33333"/>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ckwell"/>
                <a:ea typeface="Rockwell"/>
                <a:cs typeface="Rockwell"/>
                <a:sym typeface="Rockwell"/>
              </a:endParaRPr>
            </a:p>
          </p:txBody>
        </p:sp>
        <p:sp>
          <p:nvSpPr>
            <p:cNvPr id="524" name="Google Shape;524;p41"/>
            <p:cNvSpPr txBox="1"/>
            <p:nvPr/>
          </p:nvSpPr>
          <p:spPr>
            <a:xfrm>
              <a:off x="2724137" y="3799916"/>
              <a:ext cx="3917553" cy="125887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entury Gothic"/>
                  <a:ea typeface="Century Gothic"/>
                  <a:cs typeface="Century Gothic"/>
                  <a:sym typeface="Century Gothic"/>
                </a:rPr>
                <a:t>Convergent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entury Gothic"/>
                  <a:ea typeface="Century Gothic"/>
                  <a:cs typeface="Century Gothic"/>
                  <a:sym typeface="Century Gothic"/>
                </a:rPr>
                <a:t>Thinking</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20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42"/>
          <p:cNvPicPr preferRelativeResize="0"/>
          <p:nvPr/>
        </p:nvPicPr>
        <p:blipFill rotWithShape="1">
          <a:blip r:embed="rId3">
            <a:alphaModFix/>
          </a:blip>
          <a:srcRect/>
          <a:stretch/>
        </p:blipFill>
        <p:spPr>
          <a:xfrm>
            <a:off x="2123032" y="1656135"/>
            <a:ext cx="3547353" cy="4879618"/>
          </a:xfrm>
          <a:prstGeom prst="rect">
            <a:avLst/>
          </a:prstGeom>
          <a:noFill/>
          <a:ln>
            <a:noFill/>
          </a:ln>
        </p:spPr>
      </p:pic>
      <p:sp>
        <p:nvSpPr>
          <p:cNvPr id="530" name="Google Shape;530;p42"/>
          <p:cNvSpPr txBox="1"/>
          <p:nvPr/>
        </p:nvSpPr>
        <p:spPr>
          <a:xfrm>
            <a:off x="5670383" y="2678491"/>
            <a:ext cx="525254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entury Gothic"/>
                <a:ea typeface="Century Gothic"/>
                <a:cs typeface="Century Gothic"/>
                <a:sym typeface="Century Gothic"/>
              </a:rPr>
              <a:t>Metacognition</a:t>
            </a:r>
            <a:endParaRPr sz="1400" b="0" i="0" u="none" strike="noStrike" cap="none">
              <a:solidFill>
                <a:srgbClr val="000000"/>
              </a:solidFill>
              <a:latin typeface="Arial"/>
              <a:ea typeface="Arial"/>
              <a:cs typeface="Arial"/>
              <a:sym typeface="Arial"/>
            </a:endParaRPr>
          </a:p>
        </p:txBody>
      </p:sp>
      <p:sp>
        <p:nvSpPr>
          <p:cNvPr id="531" name="Google Shape;531;p42"/>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Thinking about Thinking</a:t>
            </a:r>
            <a:endParaRPr/>
          </a:p>
        </p:txBody>
      </p:sp>
      <p:pic>
        <p:nvPicPr>
          <p:cNvPr id="532" name="Google Shape;532;p42"/>
          <p:cNvPicPr preferRelativeResize="0"/>
          <p:nvPr/>
        </p:nvPicPr>
        <p:blipFill rotWithShape="1">
          <a:blip r:embed="rId4">
            <a:alphaModFix/>
          </a:blip>
          <a:srcRect/>
          <a:stretch/>
        </p:blipFill>
        <p:spPr>
          <a:xfrm>
            <a:off x="3015311" y="2120468"/>
            <a:ext cx="1378512" cy="1527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10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3629eeeb25a_0_607"/>
          <p:cNvPicPr preferRelativeResize="0"/>
          <p:nvPr/>
        </p:nvPicPr>
        <p:blipFill rotWithShape="1">
          <a:blip r:embed="rId3">
            <a:alphaModFix/>
          </a:blip>
          <a:srcRect/>
          <a:stretch/>
        </p:blipFill>
        <p:spPr>
          <a:xfrm>
            <a:off x="4391247" y="3713346"/>
            <a:ext cx="1201480" cy="1201480"/>
          </a:xfrm>
          <a:prstGeom prst="rect">
            <a:avLst/>
          </a:prstGeom>
          <a:noFill/>
          <a:ln>
            <a:noFill/>
          </a:ln>
        </p:spPr>
      </p:pic>
      <p:sp>
        <p:nvSpPr>
          <p:cNvPr id="538" name="Google Shape;538;g3629eeeb25a_0_607"/>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a:t>Benefits of a Protocol</a:t>
            </a:r>
            <a:endParaRPr/>
          </a:p>
        </p:txBody>
      </p:sp>
      <p:sp>
        <p:nvSpPr>
          <p:cNvPr id="539" name="Google Shape;539;g3629eeeb25a_0_607"/>
          <p:cNvSpPr txBox="1">
            <a:spLocks noGrp="1"/>
          </p:cNvSpPr>
          <p:nvPr>
            <p:ph type="body" idx="1"/>
          </p:nvPr>
        </p:nvSpPr>
        <p:spPr>
          <a:xfrm>
            <a:off x="4969275" y="6489650"/>
            <a:ext cx="6543900" cy="46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sz="1400"/>
              <a:t>McDonald, J. P. (1996). Redesigning school: Lessons from the 21st century. </a:t>
            </a:r>
            <a:endParaRPr/>
          </a:p>
        </p:txBody>
      </p:sp>
      <p:sp>
        <p:nvSpPr>
          <p:cNvPr id="540" name="Google Shape;540;g3629eeeb25a_0_607"/>
          <p:cNvSpPr txBox="1"/>
          <p:nvPr/>
        </p:nvSpPr>
        <p:spPr>
          <a:xfrm>
            <a:off x="4457850" y="1949275"/>
            <a:ext cx="1755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Protocol </a:t>
            </a:r>
            <a:endParaRPr sz="2800">
              <a:solidFill>
                <a:schemeClr val="dk1"/>
              </a:solidFill>
              <a:latin typeface="Century Gothic"/>
              <a:ea typeface="Century Gothic"/>
              <a:cs typeface="Century Gothic"/>
              <a:sym typeface="Century Gothic"/>
            </a:endParaRPr>
          </a:p>
        </p:txBody>
      </p:sp>
      <p:cxnSp>
        <p:nvCxnSpPr>
          <p:cNvPr id="541" name="Google Shape;541;g3629eeeb25a_0_607"/>
          <p:cNvCxnSpPr/>
          <p:nvPr/>
        </p:nvCxnSpPr>
        <p:spPr>
          <a:xfrm>
            <a:off x="6612721" y="2601121"/>
            <a:ext cx="720600" cy="1025100"/>
          </a:xfrm>
          <a:prstGeom prst="straightConnector1">
            <a:avLst/>
          </a:prstGeom>
          <a:noFill/>
          <a:ln w="63500" cap="flat" cmpd="sng">
            <a:solidFill>
              <a:schemeClr val="accent1"/>
            </a:solidFill>
            <a:prstDash val="solid"/>
            <a:miter lim="800000"/>
            <a:headEnd type="none" w="sm" len="sm"/>
            <a:tailEnd type="triangle" w="med" len="med"/>
          </a:ln>
        </p:spPr>
      </p:cxnSp>
      <p:cxnSp>
        <p:nvCxnSpPr>
          <p:cNvPr id="542" name="Google Shape;542;g3629eeeb25a_0_607"/>
          <p:cNvCxnSpPr/>
          <p:nvPr/>
        </p:nvCxnSpPr>
        <p:spPr>
          <a:xfrm flipH="1">
            <a:off x="3550423" y="2588221"/>
            <a:ext cx="563400" cy="1050900"/>
          </a:xfrm>
          <a:prstGeom prst="straightConnector1">
            <a:avLst/>
          </a:prstGeom>
          <a:noFill/>
          <a:ln w="63500" cap="flat" cmpd="sng">
            <a:solidFill>
              <a:schemeClr val="accent1"/>
            </a:solidFill>
            <a:prstDash val="solid"/>
            <a:miter lim="800000"/>
            <a:headEnd type="none" w="sm" len="sm"/>
            <a:tailEnd type="triangle" w="med" len="med"/>
          </a:ln>
        </p:spPr>
      </p:cxnSp>
      <p:sp>
        <p:nvSpPr>
          <p:cNvPr id="543" name="Google Shape;543;g3629eeeb25a_0_607"/>
          <p:cNvSpPr txBox="1"/>
          <p:nvPr/>
        </p:nvSpPr>
        <p:spPr>
          <a:xfrm>
            <a:off x="1002157" y="3390535"/>
            <a:ext cx="34557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Diplomacy</a:t>
            </a:r>
            <a:r>
              <a:rPr lang="en-US" sz="1800">
                <a:solidFill>
                  <a:schemeClr val="dk1"/>
                </a:solidFill>
                <a:latin typeface="Century Gothic"/>
                <a:ea typeface="Century Gothic"/>
                <a:cs typeface="Century Gothic"/>
                <a:sym typeface="Century Gothic"/>
              </a:rPr>
              <a:t> </a:t>
            </a:r>
            <a:endParaRPr>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“Protocols provide a way for people with different interests, even deeply antagonistic interests, to interact productively and respectfully.”</a:t>
            </a:r>
            <a:endParaRPr sz="1800">
              <a:solidFill>
                <a:schemeClr val="dk1"/>
              </a:solidFill>
              <a:latin typeface="Century Gothic"/>
              <a:ea typeface="Century Gothic"/>
              <a:cs typeface="Century Gothic"/>
              <a:sym typeface="Century Gothic"/>
            </a:endParaRPr>
          </a:p>
        </p:txBody>
      </p:sp>
      <p:sp>
        <p:nvSpPr>
          <p:cNvPr id="544" name="Google Shape;544;g3629eeeb25a_0_607"/>
          <p:cNvSpPr txBox="1"/>
          <p:nvPr/>
        </p:nvSpPr>
        <p:spPr>
          <a:xfrm>
            <a:off x="7475655" y="3620832"/>
            <a:ext cx="23391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Science</a:t>
            </a:r>
            <a:endParaRPr>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“A plan for inquiry” </a:t>
            </a:r>
            <a:endParaRPr sz="1800">
              <a:solidFill>
                <a:schemeClr val="dk1"/>
              </a:solidFill>
              <a:latin typeface="Century Gothic"/>
              <a:ea typeface="Century Gothic"/>
              <a:cs typeface="Century Gothic"/>
              <a:sym typeface="Century Gothic"/>
            </a:endParaRPr>
          </a:p>
        </p:txBody>
      </p:sp>
      <p:sp>
        <p:nvSpPr>
          <p:cNvPr id="545" name="Google Shape;545;g3629eeeb25a_0_607"/>
          <p:cNvSpPr txBox="1"/>
          <p:nvPr/>
        </p:nvSpPr>
        <p:spPr>
          <a:xfrm>
            <a:off x="6670725" y="6181843"/>
            <a:ext cx="5241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Easton, L.B. (2009). Protocols for Professional Learning. </a:t>
            </a:r>
            <a:endParaRPr sz="1400">
              <a:solidFill>
                <a:schemeClr val="dk1"/>
              </a:solidFill>
              <a:latin typeface="Century Gothic"/>
              <a:ea typeface="Century Gothic"/>
              <a:cs typeface="Century Gothic"/>
              <a:sym typeface="Century Gothic"/>
            </a:endParaRPr>
          </a:p>
        </p:txBody>
      </p:sp>
      <p:pic>
        <p:nvPicPr>
          <p:cNvPr id="546" name="Google Shape;546;g3629eeeb25a_0_607"/>
          <p:cNvPicPr preferRelativeResize="0"/>
          <p:nvPr/>
        </p:nvPicPr>
        <p:blipFill rotWithShape="1">
          <a:blip r:embed="rId4">
            <a:alphaModFix/>
          </a:blip>
          <a:srcRect/>
          <a:stretch/>
        </p:blipFill>
        <p:spPr>
          <a:xfrm>
            <a:off x="8640396" y="4526414"/>
            <a:ext cx="553095" cy="8512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5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
                                        </p:tgtEl>
                                        <p:attrNameLst>
                                          <p:attrName>style.visibility</p:attrName>
                                        </p:attrNameLst>
                                      </p:cBhvr>
                                      <p:to>
                                        <p:strVal val="visible"/>
                                      </p:to>
                                    </p:set>
                                    <p:animEffect transition="in" filter="fade">
                                      <p:cBhvr>
                                        <p:cTn id="12" dur="500"/>
                                        <p:tgtEl>
                                          <p:spTgt spid="542"/>
                                        </p:tgtEl>
                                      </p:cBhvr>
                                    </p:animEffect>
                                  </p:childTnLst>
                                </p:cTn>
                              </p:par>
                              <p:par>
                                <p:cTn id="13" presetID="10" presetClass="entr" presetSubtype="0" fill="hold" nodeType="withEffect">
                                  <p:stCondLst>
                                    <p:cond delay="0"/>
                                  </p:stCondLst>
                                  <p:childTnLst>
                                    <p:set>
                                      <p:cBhvr>
                                        <p:cTn id="14" dur="1" fill="hold">
                                          <p:stCondLst>
                                            <p:cond delay="0"/>
                                          </p:stCondLst>
                                        </p:cTn>
                                        <p:tgtEl>
                                          <p:spTgt spid="543"/>
                                        </p:tgtEl>
                                        <p:attrNameLst>
                                          <p:attrName>style.visibility</p:attrName>
                                        </p:attrNameLst>
                                      </p:cBhvr>
                                      <p:to>
                                        <p:strVal val="visible"/>
                                      </p:to>
                                    </p:set>
                                    <p:animEffect transition="in" filter="fade">
                                      <p:cBhvr>
                                        <p:cTn id="15" dur="500"/>
                                        <p:tgtEl>
                                          <p:spTgt spid="543"/>
                                        </p:tgtEl>
                                      </p:cBhvr>
                                    </p:animEffect>
                                  </p:childTnLst>
                                </p:cTn>
                              </p:par>
                              <p:par>
                                <p:cTn id="16" presetID="10" presetClass="entr" presetSubtype="0" fill="hold" nodeType="withEffect">
                                  <p:stCondLst>
                                    <p:cond delay="0"/>
                                  </p:stCondLst>
                                  <p:childTnLst>
                                    <p:set>
                                      <p:cBhvr>
                                        <p:cTn id="17" dur="1" fill="hold">
                                          <p:stCondLst>
                                            <p:cond delay="0"/>
                                          </p:stCondLst>
                                        </p:cTn>
                                        <p:tgtEl>
                                          <p:spTgt spid="537"/>
                                        </p:tgtEl>
                                        <p:attrNameLst>
                                          <p:attrName>style.visibility</p:attrName>
                                        </p:attrNameLst>
                                      </p:cBhvr>
                                      <p:to>
                                        <p:strVal val="visible"/>
                                      </p:to>
                                    </p:set>
                                    <p:animEffect transition="in" filter="fade">
                                      <p:cBhvr>
                                        <p:cTn id="18" dur="500"/>
                                        <p:tgtEl>
                                          <p:spTgt spid="5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1"/>
                                        </p:tgtEl>
                                        <p:attrNameLst>
                                          <p:attrName>style.visibility</p:attrName>
                                        </p:attrNameLst>
                                      </p:cBhvr>
                                      <p:to>
                                        <p:strVal val="visible"/>
                                      </p:to>
                                    </p:set>
                                    <p:animEffect transition="in" filter="fade">
                                      <p:cBhvr>
                                        <p:cTn id="23" dur="500"/>
                                        <p:tgtEl>
                                          <p:spTgt spid="5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44"/>
                                        </p:tgtEl>
                                        <p:attrNameLst>
                                          <p:attrName>style.visibility</p:attrName>
                                        </p:attrNameLst>
                                      </p:cBhvr>
                                      <p:to>
                                        <p:strVal val="visible"/>
                                      </p:to>
                                    </p:set>
                                    <p:animEffect transition="in" filter="fade">
                                      <p:cBhvr>
                                        <p:cTn id="28" dur="500"/>
                                        <p:tgtEl>
                                          <p:spTgt spid="544"/>
                                        </p:tgtEl>
                                      </p:cBhvr>
                                    </p:animEffect>
                                  </p:childTnLst>
                                </p:cTn>
                              </p:par>
                              <p:par>
                                <p:cTn id="29" presetID="10" presetClass="entr" presetSubtype="0" fill="hold" nodeType="withEffect">
                                  <p:stCondLst>
                                    <p:cond delay="0"/>
                                  </p:stCondLst>
                                  <p:childTnLst>
                                    <p:set>
                                      <p:cBhvr>
                                        <p:cTn id="30" dur="1" fill="hold">
                                          <p:stCondLst>
                                            <p:cond delay="0"/>
                                          </p:stCondLst>
                                        </p:cTn>
                                        <p:tgtEl>
                                          <p:spTgt spid="546"/>
                                        </p:tgtEl>
                                        <p:attrNameLst>
                                          <p:attrName>style.visibility</p:attrName>
                                        </p:attrNameLst>
                                      </p:cBhvr>
                                      <p:to>
                                        <p:strVal val="visible"/>
                                      </p:to>
                                    </p:set>
                                    <p:animEffect transition="in" filter="fade">
                                      <p:cBhvr>
                                        <p:cTn id="31" dur="5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4"/>
          <p:cNvSpPr txBox="1">
            <a:spLocks noGrp="1"/>
          </p:cNvSpPr>
          <p:nvPr>
            <p:ph type="body" idx="4294967295"/>
          </p:nvPr>
        </p:nvSpPr>
        <p:spPr>
          <a:xfrm>
            <a:off x="728525" y="5140360"/>
            <a:ext cx="10933735" cy="8858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None/>
            </a:pPr>
            <a:r>
              <a:rPr lang="en-US" sz="4400">
                <a:solidFill>
                  <a:schemeClr val="dk2"/>
                </a:solidFill>
              </a:rPr>
              <a:t>Exploring Examples</a:t>
            </a:r>
            <a:endParaRPr sz="4400">
              <a:solidFill>
                <a:schemeClr val="dk2"/>
              </a:solidFill>
              <a:latin typeface="Rockwell"/>
              <a:ea typeface="Rockwell"/>
              <a:cs typeface="Rockwell"/>
              <a:sym typeface="Rockwell"/>
            </a:endParaRPr>
          </a:p>
        </p:txBody>
      </p:sp>
      <p:cxnSp>
        <p:nvCxnSpPr>
          <p:cNvPr id="553" name="Google Shape;553;p44"/>
          <p:cNvCxnSpPr/>
          <p:nvPr/>
        </p:nvCxnSpPr>
        <p:spPr>
          <a:xfrm>
            <a:off x="728523" y="5977988"/>
            <a:ext cx="10625279" cy="0"/>
          </a:xfrm>
          <a:prstGeom prst="straightConnector1">
            <a:avLst/>
          </a:prstGeom>
          <a:noFill/>
          <a:ln w="9525" cap="flat" cmpd="sng">
            <a:solidFill>
              <a:schemeClr val="dk2"/>
            </a:solidFill>
            <a:prstDash val="solid"/>
            <a:miter lim="800000"/>
            <a:headEnd type="none" w="sm" len="sm"/>
            <a:tailEnd type="none" w="sm" len="sm"/>
          </a:ln>
        </p:spPr>
      </p:cxnSp>
      <p:pic>
        <p:nvPicPr>
          <p:cNvPr id="554" name="Google Shape;554;p44"/>
          <p:cNvPicPr preferRelativeResize="0"/>
          <p:nvPr/>
        </p:nvPicPr>
        <p:blipFill rotWithShape="1">
          <a:blip r:embed="rId3">
            <a:alphaModFix/>
          </a:blip>
          <a:srcRect/>
          <a:stretch/>
        </p:blipFill>
        <p:spPr>
          <a:xfrm>
            <a:off x="1315625" y="345900"/>
            <a:ext cx="6618726" cy="4411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3629eeeb25a_0_752"/>
          <p:cNvSpPr txBox="1">
            <a:spLocks noGrp="1"/>
          </p:cNvSpPr>
          <p:nvPr>
            <p:ph type="title"/>
          </p:nvPr>
        </p:nvSpPr>
        <p:spPr>
          <a:xfrm>
            <a:off x="681037" y="20705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Rockwell"/>
              <a:buNone/>
            </a:pPr>
            <a:r>
              <a:rPr lang="en-US"/>
              <a:t>Classroom Example: 12</a:t>
            </a:r>
            <a:r>
              <a:rPr lang="en-US" baseline="30000"/>
              <a:t>th</a:t>
            </a:r>
            <a:r>
              <a:rPr lang="en-US"/>
              <a:t> Grade</a:t>
            </a:r>
            <a:endParaRPr/>
          </a:p>
        </p:txBody>
      </p:sp>
      <p:sp>
        <p:nvSpPr>
          <p:cNvPr id="560" name="Google Shape;560;g3629eeeb25a_0_7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Teacher</a:t>
            </a:r>
            <a:r>
              <a:rPr lang="en-US"/>
              <a:t>: Daniel Fouts, Des Plaines, IL</a:t>
            </a:r>
            <a:endParaRPr/>
          </a:p>
          <a:p>
            <a:pPr marL="0" lvl="0" indent="0" algn="l" rtl="0">
              <a:lnSpc>
                <a:spcPct val="90000"/>
              </a:lnSpc>
              <a:spcBef>
                <a:spcPts val="2400"/>
              </a:spcBef>
              <a:spcAft>
                <a:spcPts val="0"/>
              </a:spcAft>
              <a:buClr>
                <a:schemeClr val="dk1"/>
              </a:buClr>
              <a:buSzPts val="2800"/>
              <a:buNone/>
            </a:pPr>
            <a:r>
              <a:rPr lang="en-US" u="sng"/>
              <a:t>Topic</a:t>
            </a:r>
            <a:r>
              <a:rPr lang="en-US"/>
              <a:t>: 12</a:t>
            </a:r>
            <a:r>
              <a:rPr lang="en-US" baseline="30000"/>
              <a:t>th</a:t>
            </a:r>
            <a:r>
              <a:rPr lang="en-US"/>
              <a:t> Grade AP Government unit on the American presidency at moments of crisis</a:t>
            </a:r>
            <a:endParaRPr/>
          </a:p>
          <a:p>
            <a:pPr marL="0" lvl="0" indent="0" algn="l" rtl="0">
              <a:lnSpc>
                <a:spcPct val="90000"/>
              </a:lnSpc>
              <a:spcBef>
                <a:spcPts val="2400"/>
              </a:spcBef>
              <a:spcAft>
                <a:spcPts val="0"/>
              </a:spcAft>
              <a:buClr>
                <a:schemeClr val="dk1"/>
              </a:buClr>
              <a:buSzPts val="2800"/>
              <a:buNone/>
            </a:pPr>
            <a:r>
              <a:rPr lang="en-US" u="sng"/>
              <a:t>Purpose</a:t>
            </a:r>
            <a:r>
              <a:rPr lang="en-US"/>
              <a:t>: To engage students at the start of the unit and to help students select a topic for an independent project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3629eeeb25a_0_757"/>
          <p:cNvSpPr txBox="1">
            <a:spLocks noGrp="1"/>
          </p:cNvSpPr>
          <p:nvPr>
            <p:ph type="title"/>
          </p:nvPr>
        </p:nvSpPr>
        <p:spPr>
          <a:xfrm>
            <a:off x="893039" y="4087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b="0"/>
              <a:t>Question Focus</a:t>
            </a:r>
            <a:endParaRPr b="0"/>
          </a:p>
        </p:txBody>
      </p:sp>
      <p:sp>
        <p:nvSpPr>
          <p:cNvPr id="566" name="Google Shape;566;g3629eeeb25a_0_757"/>
          <p:cNvSpPr txBox="1">
            <a:spLocks noGrp="1"/>
          </p:cNvSpPr>
          <p:nvPr>
            <p:ph type="body" idx="4294967295"/>
          </p:nvPr>
        </p:nvSpPr>
        <p:spPr>
          <a:xfrm>
            <a:off x="1574006" y="2022019"/>
            <a:ext cx="90441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a:t>“Nearly all men can handle adversity; but if you really want to test a man’s character, give him power.” </a:t>
            </a:r>
            <a:endParaRPr/>
          </a:p>
        </p:txBody>
      </p:sp>
      <p:pic>
        <p:nvPicPr>
          <p:cNvPr id="567" name="Google Shape;567;g3629eeeb25a_0_757"/>
          <p:cNvPicPr preferRelativeResize="0"/>
          <p:nvPr/>
        </p:nvPicPr>
        <p:blipFill rotWithShape="1">
          <a:blip r:embed="rId3">
            <a:alphaModFix/>
          </a:blip>
          <a:srcRect/>
          <a:stretch/>
        </p:blipFill>
        <p:spPr>
          <a:xfrm>
            <a:off x="4783139" y="3737859"/>
            <a:ext cx="2155823" cy="2640717"/>
          </a:xfrm>
          <a:prstGeom prst="rect">
            <a:avLst/>
          </a:prstGeom>
          <a:noFill/>
          <a:ln>
            <a:noFill/>
          </a:ln>
        </p:spPr>
      </p:pic>
      <p:sp>
        <p:nvSpPr>
          <p:cNvPr id="568" name="Google Shape;568;g3629eeeb25a_0_757"/>
          <p:cNvSpPr/>
          <p:nvPr/>
        </p:nvSpPr>
        <p:spPr>
          <a:xfrm>
            <a:off x="8697724" y="6580187"/>
            <a:ext cx="4876800" cy="2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a:solidFill>
                  <a:srgbClr val="000000"/>
                </a:solidFill>
                <a:latin typeface="Rockwell"/>
                <a:ea typeface="Rockwell"/>
                <a:cs typeface="Rockwell"/>
                <a:sym typeface="Rockwell"/>
              </a:rPr>
              <a:t>https://www.loc.gov/pictures/item/96522529/</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3629eeeb25a_0_764"/>
          <p:cNvSpPr txBox="1">
            <a:spLocks noGrp="1"/>
          </p:cNvSpPr>
          <p:nvPr>
            <p:ph type="title"/>
          </p:nvPr>
        </p:nvSpPr>
        <p:spPr>
          <a:xfrm>
            <a:off x="893039" y="4087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b="0"/>
              <a:t>Student Questions</a:t>
            </a:r>
            <a:endParaRPr b="0"/>
          </a:p>
        </p:txBody>
      </p:sp>
      <p:sp>
        <p:nvSpPr>
          <p:cNvPr id="574" name="Google Shape;574;g3629eeeb25a_0_764"/>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341312" lvl="0" indent="-329882" algn="l" rtl="0">
              <a:lnSpc>
                <a:spcPct val="90000"/>
              </a:lnSpc>
              <a:spcBef>
                <a:spcPts val="0"/>
              </a:spcBef>
              <a:spcAft>
                <a:spcPts val="0"/>
              </a:spcAft>
              <a:buClr>
                <a:schemeClr val="dk1"/>
              </a:buClr>
              <a:buSzPct val="100000"/>
              <a:buFont typeface="Century Gothic"/>
              <a:buAutoNum type="arabicPeriod"/>
            </a:pPr>
            <a:r>
              <a:rPr lang="en-US" sz="2400"/>
              <a:t>How does power challenge one’s morality?	</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Should everyone have some type of power? </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Does power make people corrupt?</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What if the person who is qualified for power doesn’t attain it?</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How is a man’s power tested?</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What is considered power?</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What defines good character?</a:t>
            </a:r>
            <a:endParaRPr sz="2400"/>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How can we ensure that the good men get the power?</a:t>
            </a:r>
            <a:endParaRPr sz="2400">
              <a:solidFill>
                <a:srgbClr val="595959"/>
              </a:solidFill>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What kind of man can handle adversity?</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What can power tell us about a man’s character?</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How can power be obtained by adversity?</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Why are some people affected by power differently?</a:t>
            </a:r>
            <a:endParaRPr/>
          </a:p>
          <a:p>
            <a:pPr marL="341312" lvl="0" indent="-329882" algn="l" rtl="0">
              <a:lnSpc>
                <a:spcPct val="90000"/>
              </a:lnSpc>
              <a:spcBef>
                <a:spcPts val="600"/>
              </a:spcBef>
              <a:spcAft>
                <a:spcPts val="0"/>
              </a:spcAft>
              <a:buClr>
                <a:schemeClr val="dk1"/>
              </a:buClr>
              <a:buSzPct val="100000"/>
              <a:buFont typeface="Century Gothic"/>
              <a:buAutoNum type="arabicPeriod"/>
            </a:pPr>
            <a:r>
              <a:rPr lang="en-US" sz="2400"/>
              <a:t>If adversity supposedly makes you stronger, does that mean that power makes you weaker?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886978" y="409923"/>
            <a:ext cx="967149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000"/>
              <a:buFont typeface="Century Gothic"/>
              <a:buNone/>
            </a:pPr>
            <a:r>
              <a:rPr lang="en-US" sz="4000" b="0" i="0" u="none" strike="noStrike" cap="none">
                <a:solidFill>
                  <a:schemeClr val="dk2"/>
                </a:solidFill>
                <a:latin typeface="Century Gothic"/>
                <a:ea typeface="Century Gothic"/>
                <a:cs typeface="Century Gothic"/>
                <a:sym typeface="Century Gothic"/>
              </a:rPr>
              <a:t>Use and Share These Resources </a:t>
            </a:r>
            <a:endParaRPr sz="4000" b="0" i="0" u="none" strike="noStrike" cap="none">
              <a:solidFill>
                <a:schemeClr val="dk2"/>
              </a:solidFill>
              <a:latin typeface="Century Gothic"/>
              <a:ea typeface="Century Gothic"/>
              <a:cs typeface="Century Gothic"/>
              <a:sym typeface="Century Gothic"/>
            </a:endParaRPr>
          </a:p>
        </p:txBody>
      </p:sp>
      <p:sp>
        <p:nvSpPr>
          <p:cNvPr id="202" name="Google Shape;202;p5"/>
          <p:cNvSpPr txBox="1"/>
          <p:nvPr/>
        </p:nvSpPr>
        <p:spPr>
          <a:xfrm>
            <a:off x="2024891" y="2855944"/>
            <a:ext cx="8212975" cy="25542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29DD1"/>
              </a:buClr>
              <a:buSzPts val="1500"/>
              <a:buFont typeface="Noto Sans Symbols"/>
              <a:buNone/>
            </a:pPr>
            <a:r>
              <a:rPr lang="en-US" sz="2000" b="0" i="0" u="none" strike="noStrike" cap="none">
                <a:solidFill>
                  <a:schemeClr val="dk1"/>
                </a:solidFill>
                <a:latin typeface="Century Gothic"/>
                <a:ea typeface="Century Gothic"/>
                <a:cs typeface="Century Gothic"/>
                <a:sym typeface="Century Gothic"/>
              </a:rPr>
              <a:t>The Right Question Institute offers materials through a Creative Commons License. You are welcome to use, adapt, and share our materials for noncommercial use, as long as you include the following reference: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629DD1"/>
              </a:buClr>
              <a:buSzPts val="1500"/>
              <a:buFont typeface="Noto Sans Symbols"/>
              <a:buNone/>
            </a:pPr>
            <a:r>
              <a:rPr lang="en-US" sz="2000" b="0" i="0" u="none" strike="noStrike" cap="none">
                <a:solidFill>
                  <a:schemeClr val="dk1"/>
                </a:solidFill>
                <a:latin typeface="Century Gothic"/>
                <a:ea typeface="Century Gothic"/>
                <a:cs typeface="Century Gothic"/>
                <a:sym typeface="Century Gothic"/>
              </a:rPr>
              <a:t>“Source: The Question Formulation Technique (QFT) was created by the Right Question Institute (</a:t>
            </a:r>
            <a:r>
              <a:rPr lang="en-US" sz="20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rightquestion.org</a:t>
            </a:r>
            <a:r>
              <a:rPr lang="en-US" sz="2000" b="0" i="0" u="sng" strike="noStrike" cap="none">
                <a:solidFill>
                  <a:schemeClr val="dk1"/>
                </a:solidFill>
                <a:latin typeface="Century Gothic"/>
                <a:ea typeface="Century Gothic"/>
                <a:cs typeface="Century Gothic"/>
                <a:sym typeface="Century Gothic"/>
              </a:rPr>
              <a:t>)</a:t>
            </a:r>
            <a:r>
              <a:rPr lang="en-US" sz="2000" b="0" i="0" u="none" strike="noStrike" cap="none">
                <a:solidFill>
                  <a:schemeClr val="dk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629DD1"/>
              </a:buClr>
              <a:buSzPts val="788"/>
              <a:buFont typeface="Noto Sans Symbols"/>
              <a:buNone/>
            </a:pPr>
            <a:endParaRPr sz="1050" b="0" i="0" u="none" strike="noStrike" cap="none">
              <a:solidFill>
                <a:srgbClr val="000000"/>
              </a:solidFill>
              <a:latin typeface="Rockwell"/>
              <a:ea typeface="Rockwell"/>
              <a:cs typeface="Rockwell"/>
              <a:sym typeface="Rockwell"/>
            </a:endParaRPr>
          </a:p>
        </p:txBody>
      </p:sp>
      <p:pic>
        <p:nvPicPr>
          <p:cNvPr id="203" name="Google Shape;203;p5"/>
          <p:cNvPicPr preferRelativeResize="0"/>
          <p:nvPr/>
        </p:nvPicPr>
        <p:blipFill rotWithShape="1">
          <a:blip r:embed="rId4">
            <a:alphaModFix/>
          </a:blip>
          <a:srcRect/>
          <a:stretch/>
        </p:blipFill>
        <p:spPr>
          <a:xfrm>
            <a:off x="4700375" y="1967396"/>
            <a:ext cx="2044700" cy="4841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3629eeeb25a_0_769"/>
          <p:cNvSpPr txBox="1">
            <a:spLocks noGrp="1"/>
          </p:cNvSpPr>
          <p:nvPr>
            <p:ph type="title"/>
          </p:nvPr>
        </p:nvSpPr>
        <p:spPr>
          <a:xfrm>
            <a:off x="893039" y="4087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b="0"/>
              <a:t>Next Steps with Student Questions</a:t>
            </a:r>
            <a:endParaRPr b="0"/>
          </a:p>
        </p:txBody>
      </p:sp>
      <p:sp>
        <p:nvSpPr>
          <p:cNvPr id="580" name="Google Shape;580;g3629eeeb25a_0_769"/>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en-US"/>
              <a:t>Each student selected l question from the class list to work on throughout the unit </a:t>
            </a:r>
            <a:endParaRPr/>
          </a:p>
          <a:p>
            <a:pPr marL="228600" lvl="0" indent="-228600" algn="l" rtl="0">
              <a:lnSpc>
                <a:spcPct val="90000"/>
              </a:lnSpc>
              <a:spcBef>
                <a:spcPts val="1000"/>
              </a:spcBef>
              <a:spcAft>
                <a:spcPts val="0"/>
              </a:spcAft>
              <a:buClr>
                <a:schemeClr val="dk1"/>
              </a:buClr>
              <a:buSzPts val="2800"/>
              <a:buFont typeface="Arial"/>
              <a:buChar char="•"/>
            </a:pPr>
            <a:r>
              <a:rPr lang="en-US"/>
              <a:t>Students answered their question using research and knowledge from the unit in a two-page reflection paper</a:t>
            </a:r>
            <a:endParaRPr/>
          </a:p>
          <a:p>
            <a:pPr marL="228600" lvl="0" indent="-228600" algn="l" rtl="0">
              <a:lnSpc>
                <a:spcPct val="90000"/>
              </a:lnSpc>
              <a:spcBef>
                <a:spcPts val="1000"/>
              </a:spcBef>
              <a:spcAft>
                <a:spcPts val="0"/>
              </a:spcAft>
              <a:buClr>
                <a:schemeClr val="dk1"/>
              </a:buClr>
              <a:buSzPts val="2800"/>
              <a:buFont typeface="Arial"/>
              <a:buChar char="•"/>
            </a:pPr>
            <a:r>
              <a:rPr lang="en-US"/>
              <a:t>Students shared their reflections in a class discussion on the final day of the unit</a:t>
            </a:r>
            <a:endParaRPr/>
          </a:p>
        </p:txBody>
      </p:sp>
      <p:sp>
        <p:nvSpPr>
          <p:cNvPr id="581" name="Google Shape;581;g3629eeeb25a_0_769"/>
          <p:cNvSpPr/>
          <p:nvPr/>
        </p:nvSpPr>
        <p:spPr>
          <a:xfrm>
            <a:off x="5974813" y="3244334"/>
            <a:ext cx="24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3629eeeb25a_0_916"/>
          <p:cNvSpPr txBox="1">
            <a:spLocks noGrp="1"/>
          </p:cNvSpPr>
          <p:nvPr>
            <p:ph type="title"/>
          </p:nvPr>
        </p:nvSpPr>
        <p:spPr>
          <a:xfrm>
            <a:off x="838200" y="92756"/>
            <a:ext cx="10515600" cy="1325700"/>
          </a:xfrm>
          <a:prstGeom prst="rect">
            <a:avLst/>
          </a:prstGeom>
          <a:noFill/>
          <a:ln>
            <a:noFill/>
          </a:ln>
        </p:spPr>
        <p:txBody>
          <a:bodyPr spcFirstLastPara="1" wrap="square" lIns="68550" tIns="34275" rIns="68550" bIns="34275" anchor="t" anchorCtr="0">
            <a:normAutofit fontScale="90000"/>
          </a:bodyPr>
          <a:lstStyle/>
          <a:p>
            <a:pPr marL="0" lvl="0" indent="0" algn="ctr" rtl="0">
              <a:lnSpc>
                <a:spcPct val="90000"/>
              </a:lnSpc>
              <a:spcBef>
                <a:spcPts val="0"/>
              </a:spcBef>
              <a:spcAft>
                <a:spcPts val="0"/>
              </a:spcAft>
              <a:buClr>
                <a:schemeClr val="accent1"/>
              </a:buClr>
              <a:buSzPts val="990"/>
              <a:buFont typeface="Rockwell"/>
              <a:buNone/>
            </a:pPr>
            <a:r>
              <a:rPr lang="en-US">
                <a:solidFill>
                  <a:schemeClr val="dk1"/>
                </a:solidFill>
              </a:rPr>
              <a:t>Classroom Example:</a:t>
            </a:r>
            <a:endParaRPr/>
          </a:p>
          <a:p>
            <a:pPr marL="0" lvl="0" indent="0" algn="ctr" rtl="0">
              <a:lnSpc>
                <a:spcPct val="90000"/>
              </a:lnSpc>
              <a:spcBef>
                <a:spcPts val="0"/>
              </a:spcBef>
              <a:spcAft>
                <a:spcPts val="0"/>
              </a:spcAft>
              <a:buClr>
                <a:schemeClr val="accent1"/>
              </a:buClr>
              <a:buSzPts val="990"/>
              <a:buFont typeface="Rockwell"/>
              <a:buNone/>
            </a:pPr>
            <a:r>
              <a:rPr lang="en-US">
                <a:solidFill>
                  <a:schemeClr val="dk1"/>
                </a:solidFill>
              </a:rPr>
              <a:t>High School </a:t>
            </a:r>
            <a:br>
              <a:rPr lang="en-US" sz="4800">
                <a:solidFill>
                  <a:schemeClr val="dk1"/>
                </a:solidFill>
              </a:rPr>
            </a:br>
            <a:endParaRPr sz="4800">
              <a:solidFill>
                <a:schemeClr val="dk1"/>
              </a:solidFill>
            </a:endParaRPr>
          </a:p>
        </p:txBody>
      </p:sp>
      <p:sp>
        <p:nvSpPr>
          <p:cNvPr id="587" name="Google Shape;587;g3629eeeb25a_0_916"/>
          <p:cNvSpPr txBox="1">
            <a:spLocks noGrp="1"/>
          </p:cNvSpPr>
          <p:nvPr>
            <p:ph type="body" idx="1"/>
          </p:nvPr>
        </p:nvSpPr>
        <p:spPr>
          <a:xfrm>
            <a:off x="838200" y="1825625"/>
            <a:ext cx="10515600" cy="43512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Clr>
                <a:schemeClr val="dk1"/>
              </a:buClr>
              <a:buSzPts val="800"/>
              <a:buNone/>
            </a:pPr>
            <a:r>
              <a:rPr lang="en-US" sz="3200" u="sng">
                <a:solidFill>
                  <a:schemeClr val="dk1"/>
                </a:solidFill>
              </a:rPr>
              <a:t>Teacher</a:t>
            </a:r>
            <a:r>
              <a:rPr lang="en-US" sz="3200">
                <a:solidFill>
                  <a:schemeClr val="dk1"/>
                </a:solidFill>
              </a:rPr>
              <a:t>: Isabel Morales, Los Angeles, CA</a:t>
            </a:r>
            <a:endParaRPr/>
          </a:p>
          <a:p>
            <a:pPr marL="0" lvl="0" indent="0" algn="l" rtl="0">
              <a:lnSpc>
                <a:spcPct val="90000"/>
              </a:lnSpc>
              <a:spcBef>
                <a:spcPts val="1000"/>
              </a:spcBef>
              <a:spcAft>
                <a:spcPts val="0"/>
              </a:spcAft>
              <a:buClr>
                <a:schemeClr val="dk1"/>
              </a:buClr>
              <a:buSzPts val="800"/>
              <a:buNone/>
            </a:pPr>
            <a:r>
              <a:rPr lang="en-US" sz="3200" u="sng">
                <a:solidFill>
                  <a:schemeClr val="dk1"/>
                </a:solidFill>
              </a:rPr>
              <a:t>Topic</a:t>
            </a:r>
            <a:r>
              <a:rPr lang="en-US" sz="3200">
                <a:solidFill>
                  <a:schemeClr val="dk1"/>
                </a:solidFill>
              </a:rPr>
              <a:t>:  Social Justice</a:t>
            </a:r>
            <a:endParaRPr sz="3200">
              <a:solidFill>
                <a:schemeClr val="dk1"/>
              </a:solidFill>
            </a:endParaRPr>
          </a:p>
          <a:p>
            <a:pPr marL="0" lvl="0" indent="0" algn="l" rtl="0">
              <a:lnSpc>
                <a:spcPct val="90000"/>
              </a:lnSpc>
              <a:spcBef>
                <a:spcPts val="1000"/>
              </a:spcBef>
              <a:spcAft>
                <a:spcPts val="0"/>
              </a:spcAft>
              <a:buClr>
                <a:schemeClr val="dk1"/>
              </a:buClr>
              <a:buSzPts val="800"/>
              <a:buNone/>
            </a:pPr>
            <a:r>
              <a:rPr lang="en-US" sz="3200" u="sng">
                <a:solidFill>
                  <a:schemeClr val="dk1"/>
                </a:solidFill>
              </a:rPr>
              <a:t>Purpose</a:t>
            </a:r>
            <a:r>
              <a:rPr lang="en-US" sz="3200">
                <a:solidFill>
                  <a:schemeClr val="dk1"/>
                </a:solidFill>
              </a:rPr>
              <a:t>: Engage students in thinking about systemic injustice at the start of a multi-disciplinary unit</a:t>
            </a:r>
            <a:endParaRPr sz="32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3629eeeb25a_0_921"/>
          <p:cNvSpPr txBox="1">
            <a:spLocks noGrp="1"/>
          </p:cNvSpPr>
          <p:nvPr>
            <p:ph type="title"/>
          </p:nvPr>
        </p:nvSpPr>
        <p:spPr>
          <a:xfrm>
            <a:off x="738000" y="321827"/>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29DD1"/>
              </a:buClr>
              <a:buSzPts val="1100"/>
              <a:buFont typeface="Rockwell"/>
              <a:buNone/>
            </a:pPr>
            <a:r>
              <a:rPr lang="en-US">
                <a:solidFill>
                  <a:schemeClr val="dk1"/>
                </a:solidFill>
              </a:rPr>
              <a:t>Question Focus</a:t>
            </a:r>
            <a:endParaRPr/>
          </a:p>
        </p:txBody>
      </p:sp>
      <p:pic>
        <p:nvPicPr>
          <p:cNvPr id="593" name="Google Shape;593;g3629eeeb25a_0_921" descr="School to Prison.jpg"/>
          <p:cNvPicPr preferRelativeResize="0"/>
          <p:nvPr/>
        </p:nvPicPr>
        <p:blipFill rotWithShape="1">
          <a:blip r:embed="rId3">
            <a:alphaModFix/>
          </a:blip>
          <a:srcRect/>
          <a:stretch/>
        </p:blipFill>
        <p:spPr>
          <a:xfrm>
            <a:off x="4406843" y="2811297"/>
            <a:ext cx="2816225" cy="3589337"/>
          </a:xfrm>
          <a:prstGeom prst="rect">
            <a:avLst/>
          </a:prstGeom>
          <a:noFill/>
          <a:ln>
            <a:noFill/>
          </a:ln>
        </p:spPr>
      </p:pic>
      <p:sp>
        <p:nvSpPr>
          <p:cNvPr id="594" name="Google Shape;594;g3629eeeb25a_0_921"/>
          <p:cNvSpPr/>
          <p:nvPr/>
        </p:nvSpPr>
        <p:spPr>
          <a:xfrm>
            <a:off x="2489543" y="1338943"/>
            <a:ext cx="72129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i="0" u="none" strike="noStrike" cap="none">
                <a:solidFill>
                  <a:srgbClr val="000000"/>
                </a:solidFill>
                <a:latin typeface="Century Gothic"/>
                <a:ea typeface="Century Gothic"/>
                <a:cs typeface="Century Gothic"/>
                <a:sym typeface="Century Gothic"/>
              </a:rPr>
              <a:t>The disciplinary policies of our society perpetuate injustice.</a:t>
            </a:r>
            <a:endParaRPr>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3629eeeb25a_0_927"/>
          <p:cNvSpPr txBox="1">
            <a:spLocks noGrp="1"/>
          </p:cNvSpPr>
          <p:nvPr>
            <p:ph type="title"/>
          </p:nvPr>
        </p:nvSpPr>
        <p:spPr>
          <a:xfrm>
            <a:off x="709325" y="479327"/>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1100"/>
              <a:buFont typeface="Rockwell"/>
              <a:buNone/>
            </a:pPr>
            <a:r>
              <a:rPr lang="en-US">
                <a:solidFill>
                  <a:schemeClr val="dk1"/>
                </a:solidFill>
              </a:rPr>
              <a:t>Student Questions</a:t>
            </a:r>
            <a:endParaRPr/>
          </a:p>
        </p:txBody>
      </p:sp>
      <p:sp>
        <p:nvSpPr>
          <p:cNvPr id="601" name="Google Shape;601;g3629eeeb25a_0_927"/>
          <p:cNvSpPr txBox="1">
            <a:spLocks noGrp="1"/>
          </p:cNvSpPr>
          <p:nvPr>
            <p:ph type="body" idx="1"/>
          </p:nvPr>
        </p:nvSpPr>
        <p:spPr>
          <a:xfrm>
            <a:off x="709325" y="1408175"/>
            <a:ext cx="5808000" cy="48924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600"/>
              </a:spcBef>
              <a:spcAft>
                <a:spcPts val="0"/>
              </a:spcAft>
              <a:buSzPts val="1800"/>
              <a:buFont typeface="Century Gothic"/>
              <a:buAutoNum type="arabicPeriod"/>
            </a:pPr>
            <a:r>
              <a:rPr lang="en-US" sz="1800" b="1"/>
              <a:t>Why are student of color targeted the most?</a:t>
            </a:r>
            <a:endParaRPr sz="1800" b="1"/>
          </a:p>
          <a:p>
            <a:pPr marL="457200" lvl="0" indent="-342900" algn="l" rtl="0">
              <a:lnSpc>
                <a:spcPct val="115000"/>
              </a:lnSpc>
              <a:spcBef>
                <a:spcPts val="0"/>
              </a:spcBef>
              <a:spcAft>
                <a:spcPts val="0"/>
              </a:spcAft>
              <a:buSzPts val="1800"/>
              <a:buFont typeface="Century Gothic"/>
              <a:buAutoNum type="arabicPeriod"/>
            </a:pPr>
            <a:r>
              <a:rPr lang="en-US" sz="1800" b="1"/>
              <a:t>How do disciplinary policies target specific racial groups?</a:t>
            </a:r>
            <a:endParaRPr sz="1800" b="1"/>
          </a:p>
          <a:p>
            <a:pPr marL="457200" lvl="0" indent="-342900" algn="l" rtl="0">
              <a:lnSpc>
                <a:spcPct val="115000"/>
              </a:lnSpc>
              <a:spcBef>
                <a:spcPts val="0"/>
              </a:spcBef>
              <a:spcAft>
                <a:spcPts val="0"/>
              </a:spcAft>
              <a:buSzPts val="1800"/>
              <a:buFont typeface="Century Gothic"/>
              <a:buAutoNum type="arabicPeriod"/>
            </a:pPr>
            <a:r>
              <a:rPr lang="en-US" sz="1800"/>
              <a:t>Do teachers nationwide take notice of these stats?</a:t>
            </a:r>
            <a:endParaRPr sz="1800"/>
          </a:p>
          <a:p>
            <a:pPr marL="457200" lvl="0" indent="-342900" algn="l" rtl="0">
              <a:lnSpc>
                <a:spcPct val="115000"/>
              </a:lnSpc>
              <a:spcBef>
                <a:spcPts val="0"/>
              </a:spcBef>
              <a:spcAft>
                <a:spcPts val="0"/>
              </a:spcAft>
              <a:buSzPts val="1800"/>
              <a:buFont typeface="Century Gothic"/>
              <a:buAutoNum type="arabicPeriod"/>
            </a:pPr>
            <a:r>
              <a:rPr lang="en-US" sz="1800" b="1"/>
              <a:t>How can teachers develop better &amp; effective disciplinary policies?</a:t>
            </a:r>
            <a:endParaRPr sz="1800" b="1"/>
          </a:p>
          <a:p>
            <a:pPr marL="457200" lvl="0" indent="-342900" algn="l" rtl="0">
              <a:lnSpc>
                <a:spcPct val="115000"/>
              </a:lnSpc>
              <a:spcBef>
                <a:spcPts val="0"/>
              </a:spcBef>
              <a:spcAft>
                <a:spcPts val="0"/>
              </a:spcAft>
              <a:buSzPts val="1800"/>
              <a:buFont typeface="Century Gothic"/>
              <a:buAutoNum type="arabicPeriod"/>
            </a:pPr>
            <a:r>
              <a:rPr lang="en-US" sz="1800"/>
              <a:t>Why do people see the stats &amp; data as a coincidence?</a:t>
            </a:r>
            <a:endParaRPr sz="1800"/>
          </a:p>
          <a:p>
            <a:pPr marL="457200" lvl="0" indent="-342900" algn="l" rtl="0">
              <a:lnSpc>
                <a:spcPct val="115000"/>
              </a:lnSpc>
              <a:spcBef>
                <a:spcPts val="0"/>
              </a:spcBef>
              <a:spcAft>
                <a:spcPts val="0"/>
              </a:spcAft>
              <a:buSzPts val="1800"/>
              <a:buFont typeface="Century Gothic"/>
              <a:buAutoNum type="arabicPeriod"/>
            </a:pPr>
            <a:r>
              <a:rPr lang="en-US" sz="1800"/>
              <a:t>What does a kid learn about the system once in jail?</a:t>
            </a:r>
            <a:endParaRPr sz="1800"/>
          </a:p>
          <a:p>
            <a:pPr marL="457200" lvl="0" indent="-342900" algn="l" rtl="0">
              <a:lnSpc>
                <a:spcPct val="115000"/>
              </a:lnSpc>
              <a:spcBef>
                <a:spcPts val="0"/>
              </a:spcBef>
              <a:spcAft>
                <a:spcPts val="0"/>
              </a:spcAft>
              <a:buSzPts val="1800"/>
              <a:buFont typeface="Century Gothic"/>
              <a:buAutoNum type="arabicPeriod"/>
            </a:pPr>
            <a:r>
              <a:rPr lang="en-US" sz="1800"/>
              <a:t>What do people believe expulsion will teach the students?</a:t>
            </a:r>
            <a:endParaRPr sz="1800"/>
          </a:p>
          <a:p>
            <a:pPr marL="457200" lvl="0" indent="-342900" algn="l" rtl="0">
              <a:lnSpc>
                <a:spcPct val="115000"/>
              </a:lnSpc>
              <a:spcBef>
                <a:spcPts val="0"/>
              </a:spcBef>
              <a:spcAft>
                <a:spcPts val="0"/>
              </a:spcAft>
              <a:buSzPts val="1800"/>
              <a:buFont typeface="Century Gothic"/>
              <a:buAutoNum type="arabicPeriod"/>
            </a:pPr>
            <a:r>
              <a:rPr lang="en-US" sz="1800"/>
              <a:t>Does going to juvie have a long-term effect on younger students about education?</a:t>
            </a:r>
            <a:endParaRPr sz="1800" b="1"/>
          </a:p>
          <a:p>
            <a:pPr marL="228600" lvl="0" indent="0" algn="l" rtl="0">
              <a:lnSpc>
                <a:spcPct val="90000"/>
              </a:lnSpc>
              <a:spcBef>
                <a:spcPts val="600"/>
              </a:spcBef>
              <a:spcAft>
                <a:spcPts val="0"/>
              </a:spcAft>
              <a:buNone/>
            </a:pPr>
            <a:endParaRPr sz="2000" b="1"/>
          </a:p>
        </p:txBody>
      </p:sp>
      <p:sp>
        <p:nvSpPr>
          <p:cNvPr id="602" name="Google Shape;602;g3629eeeb25a_0_927"/>
          <p:cNvSpPr txBox="1">
            <a:spLocks noGrp="1"/>
          </p:cNvSpPr>
          <p:nvPr>
            <p:ph type="body" idx="1"/>
          </p:nvPr>
        </p:nvSpPr>
        <p:spPr>
          <a:xfrm>
            <a:off x="6911025" y="1408175"/>
            <a:ext cx="4760400" cy="4892400"/>
          </a:xfrm>
          <a:prstGeom prst="rect">
            <a:avLst/>
          </a:prstGeom>
          <a:noFill/>
          <a:ln>
            <a:noFill/>
          </a:ln>
        </p:spPr>
        <p:txBody>
          <a:bodyPr spcFirstLastPara="1" wrap="square" lIns="91425" tIns="45700" rIns="91425" bIns="45700" anchor="t" anchorCtr="0">
            <a:normAutofit lnSpcReduction="20000"/>
          </a:bodyPr>
          <a:lstStyle/>
          <a:p>
            <a:pPr marL="457200" lvl="0" indent="-342900" algn="l" rtl="0">
              <a:lnSpc>
                <a:spcPct val="115000"/>
              </a:lnSpc>
              <a:spcBef>
                <a:spcPts val="600"/>
              </a:spcBef>
              <a:spcAft>
                <a:spcPts val="0"/>
              </a:spcAft>
              <a:buSzPts val="1800"/>
              <a:buFont typeface="Century Gothic"/>
              <a:buAutoNum type="arabicPeriod" startAt="9"/>
            </a:pPr>
            <a:r>
              <a:rPr lang="en-US" sz="1800"/>
              <a:t>When will it get better?</a:t>
            </a:r>
            <a:endParaRPr sz="1800"/>
          </a:p>
          <a:p>
            <a:pPr marL="457200" lvl="0" indent="-342900" algn="l" rtl="0">
              <a:lnSpc>
                <a:spcPct val="115000"/>
              </a:lnSpc>
              <a:spcBef>
                <a:spcPts val="0"/>
              </a:spcBef>
              <a:spcAft>
                <a:spcPts val="0"/>
              </a:spcAft>
              <a:buSzPts val="1800"/>
              <a:buFont typeface="Century Gothic"/>
              <a:buAutoNum type="arabicPeriod" startAt="9"/>
            </a:pPr>
            <a:r>
              <a:rPr lang="en-US" sz="1800"/>
              <a:t>What are some ways to improve behavior?</a:t>
            </a:r>
            <a:endParaRPr sz="1800"/>
          </a:p>
          <a:p>
            <a:pPr marL="457200" lvl="0" indent="-342900" algn="l" rtl="0">
              <a:lnSpc>
                <a:spcPct val="115000"/>
              </a:lnSpc>
              <a:spcBef>
                <a:spcPts val="0"/>
              </a:spcBef>
              <a:spcAft>
                <a:spcPts val="0"/>
              </a:spcAft>
              <a:buSzPts val="1800"/>
              <a:buFont typeface="Century Gothic"/>
              <a:buAutoNum type="arabicPeriod" startAt="9"/>
            </a:pPr>
            <a:r>
              <a:rPr lang="en-US" sz="1800" b="1"/>
              <a:t>What type of training will teachers go through that’ll bring justice to classrooms?</a:t>
            </a:r>
            <a:endParaRPr sz="1800" b="1"/>
          </a:p>
          <a:p>
            <a:pPr marL="457200" lvl="0" indent="-342900" algn="l" rtl="0">
              <a:lnSpc>
                <a:spcPct val="115000"/>
              </a:lnSpc>
              <a:spcBef>
                <a:spcPts val="0"/>
              </a:spcBef>
              <a:spcAft>
                <a:spcPts val="0"/>
              </a:spcAft>
              <a:buSzPts val="1800"/>
              <a:buFont typeface="Century Gothic"/>
              <a:buAutoNum type="arabicPeriod" startAt="9"/>
            </a:pPr>
            <a:r>
              <a:rPr lang="en-US" sz="1800"/>
              <a:t>Shouldn’t school police officers be trained like teachers?</a:t>
            </a:r>
            <a:endParaRPr sz="1800"/>
          </a:p>
          <a:p>
            <a:pPr marL="457200" lvl="0" indent="-342900" algn="l" rtl="0">
              <a:lnSpc>
                <a:spcPct val="115000"/>
              </a:lnSpc>
              <a:spcBef>
                <a:spcPts val="0"/>
              </a:spcBef>
              <a:spcAft>
                <a:spcPts val="0"/>
              </a:spcAft>
              <a:buSzPts val="1800"/>
              <a:buFont typeface="Century Gothic"/>
              <a:buAutoNum type="arabicPeriod" startAt="9"/>
            </a:pPr>
            <a:r>
              <a:rPr lang="en-US" sz="1800" b="1"/>
              <a:t>What is considered a criminal offense in school?</a:t>
            </a:r>
            <a:endParaRPr sz="1800" b="1"/>
          </a:p>
          <a:p>
            <a:pPr marL="457200" lvl="0" indent="-342900" algn="l" rtl="0">
              <a:lnSpc>
                <a:spcPct val="115000"/>
              </a:lnSpc>
              <a:spcBef>
                <a:spcPts val="0"/>
              </a:spcBef>
              <a:spcAft>
                <a:spcPts val="0"/>
              </a:spcAft>
              <a:buSzPts val="1800"/>
              <a:buFont typeface="Century Gothic"/>
              <a:buAutoNum type="arabicPeriod" startAt="9"/>
            </a:pPr>
            <a:r>
              <a:rPr lang="en-US" sz="1800"/>
              <a:t>Isn’t it the teacher’s job to keep the students “in line”?</a:t>
            </a:r>
            <a:endParaRPr sz="1800"/>
          </a:p>
          <a:p>
            <a:pPr marL="457200" lvl="0" indent="-342900" algn="l" rtl="0">
              <a:lnSpc>
                <a:spcPct val="115000"/>
              </a:lnSpc>
              <a:spcBef>
                <a:spcPts val="0"/>
              </a:spcBef>
              <a:spcAft>
                <a:spcPts val="0"/>
              </a:spcAft>
              <a:buSzPts val="1800"/>
              <a:buFont typeface="Century Gothic"/>
              <a:buAutoNum type="arabicPeriod" startAt="9"/>
            </a:pPr>
            <a:r>
              <a:rPr lang="en-US" sz="1800"/>
              <a:t>How should disruption in class be handled?</a:t>
            </a:r>
            <a:endParaRPr sz="1800"/>
          </a:p>
          <a:p>
            <a:pPr marL="457200" lvl="0" indent="-342900" algn="l" rtl="0">
              <a:lnSpc>
                <a:spcPct val="115000"/>
              </a:lnSpc>
              <a:spcBef>
                <a:spcPts val="0"/>
              </a:spcBef>
              <a:spcAft>
                <a:spcPts val="0"/>
              </a:spcAft>
              <a:buSzPts val="1800"/>
              <a:buFont typeface="Century Gothic"/>
              <a:buAutoNum type="arabicPeriod" startAt="9"/>
            </a:pPr>
            <a:r>
              <a:rPr lang="en-US" sz="1800" b="1"/>
              <a:t>How come there aren’t any policies keeping students out of prison?</a:t>
            </a:r>
            <a:endParaRPr sz="1800" b="1"/>
          </a:p>
          <a:p>
            <a:pPr marL="228600" lvl="0" indent="0" algn="l" rtl="0">
              <a:lnSpc>
                <a:spcPct val="90000"/>
              </a:lnSpc>
              <a:spcBef>
                <a:spcPts val="600"/>
              </a:spcBef>
              <a:spcAft>
                <a:spcPts val="0"/>
              </a:spcAft>
              <a:buNone/>
            </a:pP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1">
                                            <p:txEl>
                                              <p:pRg st="0" end="0"/>
                                            </p:txEl>
                                          </p:spTgt>
                                        </p:tgtEl>
                                        <p:attrNameLst>
                                          <p:attrName>style.visibility</p:attrName>
                                        </p:attrNameLst>
                                      </p:cBhvr>
                                      <p:to>
                                        <p:strVal val="visible"/>
                                      </p:to>
                                    </p:set>
                                    <p:animEffect transition="in" filter="fade">
                                      <p:cBhvr>
                                        <p:cTn id="7" dur="500"/>
                                        <p:tgtEl>
                                          <p:spTgt spid="6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1">
                                            <p:txEl>
                                              <p:pRg st="1" end="1"/>
                                            </p:txEl>
                                          </p:spTgt>
                                        </p:tgtEl>
                                        <p:attrNameLst>
                                          <p:attrName>style.visibility</p:attrName>
                                        </p:attrNameLst>
                                      </p:cBhvr>
                                      <p:to>
                                        <p:strVal val="visible"/>
                                      </p:to>
                                    </p:set>
                                    <p:animEffect transition="in" filter="fade">
                                      <p:cBhvr>
                                        <p:cTn id="12" dur="500"/>
                                        <p:tgtEl>
                                          <p:spTgt spid="6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1">
                                            <p:txEl>
                                              <p:pRg st="2" end="2"/>
                                            </p:txEl>
                                          </p:spTgt>
                                        </p:tgtEl>
                                        <p:attrNameLst>
                                          <p:attrName>style.visibility</p:attrName>
                                        </p:attrNameLst>
                                      </p:cBhvr>
                                      <p:to>
                                        <p:strVal val="visible"/>
                                      </p:to>
                                    </p:set>
                                    <p:animEffect transition="in" filter="fade">
                                      <p:cBhvr>
                                        <p:cTn id="17" dur="500"/>
                                        <p:tgtEl>
                                          <p:spTgt spid="6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1">
                                            <p:txEl>
                                              <p:pRg st="3" end="3"/>
                                            </p:txEl>
                                          </p:spTgt>
                                        </p:tgtEl>
                                        <p:attrNameLst>
                                          <p:attrName>style.visibility</p:attrName>
                                        </p:attrNameLst>
                                      </p:cBhvr>
                                      <p:to>
                                        <p:strVal val="visible"/>
                                      </p:to>
                                    </p:set>
                                    <p:animEffect transition="in" filter="fade">
                                      <p:cBhvr>
                                        <p:cTn id="22" dur="500"/>
                                        <p:tgtEl>
                                          <p:spTgt spid="6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1">
                                            <p:txEl>
                                              <p:pRg st="4" end="4"/>
                                            </p:txEl>
                                          </p:spTgt>
                                        </p:tgtEl>
                                        <p:attrNameLst>
                                          <p:attrName>style.visibility</p:attrName>
                                        </p:attrNameLst>
                                      </p:cBhvr>
                                      <p:to>
                                        <p:strVal val="visible"/>
                                      </p:to>
                                    </p:set>
                                    <p:animEffect transition="in" filter="fade">
                                      <p:cBhvr>
                                        <p:cTn id="27" dur="500"/>
                                        <p:tgtEl>
                                          <p:spTgt spid="6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1">
                                            <p:txEl>
                                              <p:pRg st="5" end="5"/>
                                            </p:txEl>
                                          </p:spTgt>
                                        </p:tgtEl>
                                        <p:attrNameLst>
                                          <p:attrName>style.visibility</p:attrName>
                                        </p:attrNameLst>
                                      </p:cBhvr>
                                      <p:to>
                                        <p:strVal val="visible"/>
                                      </p:to>
                                    </p:set>
                                    <p:animEffect transition="in" filter="fade">
                                      <p:cBhvr>
                                        <p:cTn id="32" dur="500"/>
                                        <p:tgtEl>
                                          <p:spTgt spid="6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1">
                                            <p:txEl>
                                              <p:pRg st="6" end="6"/>
                                            </p:txEl>
                                          </p:spTgt>
                                        </p:tgtEl>
                                        <p:attrNameLst>
                                          <p:attrName>style.visibility</p:attrName>
                                        </p:attrNameLst>
                                      </p:cBhvr>
                                      <p:to>
                                        <p:strVal val="visible"/>
                                      </p:to>
                                    </p:set>
                                    <p:animEffect transition="in" filter="fade">
                                      <p:cBhvr>
                                        <p:cTn id="37" dur="500"/>
                                        <p:tgtEl>
                                          <p:spTgt spid="6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1">
                                            <p:txEl>
                                              <p:pRg st="7" end="7"/>
                                            </p:txEl>
                                          </p:spTgt>
                                        </p:tgtEl>
                                        <p:attrNameLst>
                                          <p:attrName>style.visibility</p:attrName>
                                        </p:attrNameLst>
                                      </p:cBhvr>
                                      <p:to>
                                        <p:strVal val="visible"/>
                                      </p:to>
                                    </p:set>
                                    <p:animEffect transition="in" filter="fade">
                                      <p:cBhvr>
                                        <p:cTn id="42" dur="500"/>
                                        <p:tgtEl>
                                          <p:spTgt spid="6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1">
                                            <p:txEl>
                                              <p:pRg st="8" end="8"/>
                                            </p:txEl>
                                          </p:spTgt>
                                        </p:tgtEl>
                                        <p:attrNameLst>
                                          <p:attrName>style.visibility</p:attrName>
                                        </p:attrNameLst>
                                      </p:cBhvr>
                                      <p:to>
                                        <p:strVal val="visible"/>
                                      </p:to>
                                    </p:set>
                                    <p:animEffect transition="in" filter="fade">
                                      <p:cBhvr>
                                        <p:cTn id="47" dur="500"/>
                                        <p:tgtEl>
                                          <p:spTgt spid="60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3629eeeb25a_0_934"/>
          <p:cNvSpPr txBox="1">
            <a:spLocks noGrp="1"/>
          </p:cNvSpPr>
          <p:nvPr>
            <p:ph type="title"/>
          </p:nvPr>
        </p:nvSpPr>
        <p:spPr>
          <a:xfrm>
            <a:off x="838200" y="92754"/>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Next Steps</a:t>
            </a:r>
            <a:endParaRPr>
              <a:solidFill>
                <a:srgbClr val="000000"/>
              </a:solidFill>
            </a:endParaRPr>
          </a:p>
        </p:txBody>
      </p:sp>
      <p:sp>
        <p:nvSpPr>
          <p:cNvPr id="609" name="Google Shape;609;g3629eeeb25a_0_93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2000"/>
              </a:spcBef>
              <a:spcAft>
                <a:spcPts val="0"/>
              </a:spcAft>
              <a:buSzPts val="2400"/>
              <a:buChar char="●"/>
            </a:pPr>
            <a:r>
              <a:rPr lang="en-US" sz="2400"/>
              <a:t>Students decided to research statistics and poll students and teachers.</a:t>
            </a:r>
            <a:endParaRPr sz="2400"/>
          </a:p>
          <a:p>
            <a:pPr marL="457200" lvl="0" indent="-381000" algn="l" rtl="0">
              <a:lnSpc>
                <a:spcPct val="115000"/>
              </a:lnSpc>
              <a:spcBef>
                <a:spcPts val="0"/>
              </a:spcBef>
              <a:spcAft>
                <a:spcPts val="0"/>
              </a:spcAft>
              <a:buSzPts val="2400"/>
              <a:buChar char="●"/>
            </a:pPr>
            <a:r>
              <a:rPr lang="en-US" sz="2400"/>
              <a:t>Students met with the school administration to ask questions and address their concerns.</a:t>
            </a:r>
            <a:endParaRPr sz="2400"/>
          </a:p>
          <a:p>
            <a:pPr marL="457200" lvl="0" indent="-381000" algn="l" rtl="0">
              <a:lnSpc>
                <a:spcPct val="115000"/>
              </a:lnSpc>
              <a:spcBef>
                <a:spcPts val="0"/>
              </a:spcBef>
              <a:spcAft>
                <a:spcPts val="0"/>
              </a:spcAft>
              <a:buSzPts val="2400"/>
              <a:buChar char="●"/>
            </a:pPr>
            <a:r>
              <a:rPr lang="en-US" sz="2400"/>
              <a:t>School principal founded a student advisory council, which many students joined, to give students a voice in new policies.</a:t>
            </a:r>
            <a:endParaRPr sz="2400"/>
          </a:p>
          <a:p>
            <a:pPr marL="0" lvl="0" indent="0" algn="l" rtl="0">
              <a:spcBef>
                <a:spcPts val="75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3629eeeb25a_0_1076"/>
          <p:cNvSpPr txBox="1">
            <a:spLocks noGrp="1"/>
          </p:cNvSpPr>
          <p:nvPr>
            <p:ph type="title"/>
          </p:nvPr>
        </p:nvSpPr>
        <p:spPr>
          <a:xfrm>
            <a:off x="838200" y="280481"/>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000"/>
              <a:buFont typeface="Rockwell"/>
              <a:buNone/>
            </a:pPr>
            <a:r>
              <a:rPr lang="en-US" sz="4000">
                <a:solidFill>
                  <a:schemeClr val="accent1"/>
                </a:solidFill>
              </a:rPr>
              <a:t>Classroom Example:</a:t>
            </a:r>
            <a:br>
              <a:rPr lang="en-US" sz="4000">
                <a:solidFill>
                  <a:schemeClr val="accent1"/>
                </a:solidFill>
              </a:rPr>
            </a:br>
            <a:r>
              <a:rPr lang="en-US" sz="4000">
                <a:solidFill>
                  <a:schemeClr val="accent1"/>
                </a:solidFill>
              </a:rPr>
              <a:t>11</a:t>
            </a:r>
            <a:r>
              <a:rPr lang="en-US" sz="4000" baseline="30000">
                <a:solidFill>
                  <a:schemeClr val="accent1"/>
                </a:solidFill>
              </a:rPr>
              <a:t>th</a:t>
            </a:r>
            <a:r>
              <a:rPr lang="en-US" sz="4000">
                <a:solidFill>
                  <a:schemeClr val="accent1"/>
                </a:solidFill>
              </a:rPr>
              <a:t> Grade U.S. History</a:t>
            </a:r>
            <a:endParaRPr sz="4000">
              <a:solidFill>
                <a:schemeClr val="accent1"/>
              </a:solidFill>
            </a:endParaRPr>
          </a:p>
        </p:txBody>
      </p:sp>
      <p:sp>
        <p:nvSpPr>
          <p:cNvPr id="615" name="Google Shape;615;g3629eeeb25a_0_1076"/>
          <p:cNvSpPr txBox="1">
            <a:spLocks noGrp="1"/>
          </p:cNvSpPr>
          <p:nvPr>
            <p:ph type="body" idx="1"/>
          </p:nvPr>
        </p:nvSpPr>
        <p:spPr>
          <a:xfrm>
            <a:off x="838200" y="2793200"/>
            <a:ext cx="10515600" cy="2848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3200"/>
              <a:buNone/>
            </a:pPr>
            <a:r>
              <a:rPr lang="en-US" sz="3200" u="sng">
                <a:solidFill>
                  <a:srgbClr val="0C0C0C"/>
                </a:solidFill>
              </a:rPr>
              <a:t>Teacher</a:t>
            </a:r>
            <a:r>
              <a:rPr lang="en-US" sz="3200">
                <a:solidFill>
                  <a:srgbClr val="0C0C0C"/>
                </a:solidFill>
              </a:rPr>
              <a:t>: </a:t>
            </a:r>
            <a:r>
              <a:rPr lang="en-US"/>
              <a:t>Ellen Gammel, Fitchburg, MA</a:t>
            </a:r>
            <a:endParaRPr sz="3200">
              <a:solidFill>
                <a:srgbClr val="0C0C0C"/>
              </a:solidFill>
            </a:endParaRPr>
          </a:p>
          <a:p>
            <a:pPr marL="0" lvl="0" indent="0" algn="l" rtl="0">
              <a:lnSpc>
                <a:spcPct val="90000"/>
              </a:lnSpc>
              <a:spcBef>
                <a:spcPts val="1000"/>
              </a:spcBef>
              <a:spcAft>
                <a:spcPts val="0"/>
              </a:spcAft>
              <a:buClr>
                <a:srgbClr val="0C0C0C"/>
              </a:buClr>
              <a:buSzPts val="3200"/>
              <a:buNone/>
            </a:pPr>
            <a:r>
              <a:rPr lang="en-US" sz="3200" u="sng">
                <a:solidFill>
                  <a:srgbClr val="0C0C0C"/>
                </a:solidFill>
              </a:rPr>
              <a:t>Topic</a:t>
            </a:r>
            <a:r>
              <a:rPr lang="en-US" sz="3200">
                <a:solidFill>
                  <a:srgbClr val="0C0C0C"/>
                </a:solidFill>
              </a:rPr>
              <a:t>: </a:t>
            </a:r>
            <a:r>
              <a:rPr lang="en-US"/>
              <a:t>Bioethics &amp; Nonfiction: </a:t>
            </a:r>
            <a:r>
              <a:rPr lang="en-US" i="1"/>
              <a:t>The Immortal Life of Henrietta Lacks</a:t>
            </a:r>
            <a:endParaRPr sz="3200">
              <a:solidFill>
                <a:srgbClr val="0C0C0C"/>
              </a:solidFill>
            </a:endParaRPr>
          </a:p>
          <a:p>
            <a:pPr marL="0" lvl="0" indent="0" algn="l" rtl="0">
              <a:lnSpc>
                <a:spcPct val="90000"/>
              </a:lnSpc>
              <a:spcBef>
                <a:spcPts val="1000"/>
              </a:spcBef>
              <a:spcAft>
                <a:spcPts val="0"/>
              </a:spcAft>
              <a:buClr>
                <a:srgbClr val="0C0C0C"/>
              </a:buClr>
              <a:buSzPts val="3200"/>
              <a:buNone/>
            </a:pPr>
            <a:r>
              <a:rPr lang="en-US" sz="3200" u="sng">
                <a:solidFill>
                  <a:srgbClr val="0C0C0C"/>
                </a:solidFill>
              </a:rPr>
              <a:t>Purpose</a:t>
            </a:r>
            <a:r>
              <a:rPr lang="en-US" sz="3200">
                <a:solidFill>
                  <a:srgbClr val="0C0C0C"/>
                </a:solidFill>
              </a:rPr>
              <a:t>: </a:t>
            </a:r>
            <a:r>
              <a:rPr lang="en-US"/>
              <a:t>To prepare for a formal debate at the very end of the unit</a:t>
            </a:r>
            <a:endParaRPr/>
          </a:p>
          <a:p>
            <a:pPr marL="0" lvl="0" indent="0" algn="l" rtl="0">
              <a:lnSpc>
                <a:spcPct val="90000"/>
              </a:lnSpc>
              <a:spcBef>
                <a:spcPts val="1000"/>
              </a:spcBef>
              <a:spcAft>
                <a:spcPts val="0"/>
              </a:spcAft>
              <a:buClr>
                <a:schemeClr val="dk1"/>
              </a:buClr>
              <a:buSzPts val="3200"/>
              <a:buNone/>
            </a:pPr>
            <a:endParaRPr sz="3200">
              <a:solidFill>
                <a:schemeClr val="dk1"/>
              </a:solidFill>
              <a:latin typeface="Rockwell"/>
              <a:ea typeface="Rockwell"/>
              <a:cs typeface="Rockwell"/>
              <a:sym typeface="Rockwell"/>
            </a:endParaRPr>
          </a:p>
        </p:txBody>
      </p:sp>
      <p:pic>
        <p:nvPicPr>
          <p:cNvPr id="616" name="Google Shape;616;g3629eeeb25a_0_1076"/>
          <p:cNvPicPr preferRelativeResize="0"/>
          <p:nvPr/>
        </p:nvPicPr>
        <p:blipFill rotWithShape="1">
          <a:blip r:embed="rId3">
            <a:alphaModFix/>
          </a:blip>
          <a:srcRect/>
          <a:stretch/>
        </p:blipFill>
        <p:spPr>
          <a:xfrm>
            <a:off x="9138304" y="439953"/>
            <a:ext cx="1638710" cy="267221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3629eeeb25a_0_1082"/>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sz="4000"/>
              <a:t>Question Focus</a:t>
            </a:r>
            <a:endParaRPr sz="4000"/>
          </a:p>
        </p:txBody>
      </p:sp>
      <p:sp>
        <p:nvSpPr>
          <p:cNvPr id="622" name="Google Shape;622;g3629eeeb25a_0_1082"/>
          <p:cNvSpPr/>
          <p:nvPr/>
        </p:nvSpPr>
        <p:spPr>
          <a:xfrm>
            <a:off x="936950" y="2915875"/>
            <a:ext cx="108537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0" u="none" strike="noStrike" cap="none">
                <a:solidFill>
                  <a:srgbClr val="000000"/>
                </a:solidFill>
                <a:latin typeface="Century Gothic"/>
                <a:ea typeface="Century Gothic"/>
                <a:cs typeface="Century Gothic"/>
                <a:sym typeface="Century Gothic"/>
              </a:rPr>
              <a:t>Doctors should be able to do what they want with human tissue after the patient gives consent for removal of the tissue.</a:t>
            </a:r>
            <a:endParaRPr>
              <a:latin typeface="Century Gothic"/>
              <a:ea typeface="Century Gothic"/>
              <a:cs typeface="Century Gothic"/>
              <a:sym typeface="Century Gothic"/>
            </a:endParaRPr>
          </a:p>
        </p:txBody>
      </p:sp>
      <p:sp>
        <p:nvSpPr>
          <p:cNvPr id="623" name="Google Shape;623;g3629eeeb25a_0_1082"/>
          <p:cNvSpPr txBox="1"/>
          <p:nvPr/>
        </p:nvSpPr>
        <p:spPr>
          <a:xfrm>
            <a:off x="693198" y="2479664"/>
            <a:ext cx="3584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7F7F7F"/>
                </a:solidFill>
                <a:latin typeface="Century Gothic"/>
                <a:ea typeface="Century Gothic"/>
                <a:cs typeface="Century Gothic"/>
                <a:sym typeface="Century Gothic"/>
              </a:rPr>
              <a:t>Debate Resolve:</a:t>
            </a:r>
            <a:endParaRPr>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3629eeeb25a_0_1088"/>
          <p:cNvSpPr txBox="1">
            <a:spLocks noGrp="1"/>
          </p:cNvSpPr>
          <p:nvPr>
            <p:ph type="title"/>
          </p:nvPr>
        </p:nvSpPr>
        <p:spPr>
          <a:xfrm>
            <a:off x="611624" y="98801"/>
            <a:ext cx="4874700" cy="847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Rockwell"/>
              <a:buNone/>
            </a:pPr>
            <a:r>
              <a:rPr lang="en-US" sz="4000">
                <a:solidFill>
                  <a:schemeClr val="accent1"/>
                </a:solidFill>
              </a:rPr>
              <a:t>Students’ Questions</a:t>
            </a:r>
            <a:endParaRPr/>
          </a:p>
        </p:txBody>
      </p:sp>
      <p:sp>
        <p:nvSpPr>
          <p:cNvPr id="629" name="Google Shape;629;g3629eeeb25a_0_1088"/>
          <p:cNvSpPr/>
          <p:nvPr/>
        </p:nvSpPr>
        <p:spPr>
          <a:xfrm>
            <a:off x="437400" y="1732975"/>
            <a:ext cx="5658600" cy="4768200"/>
          </a:xfrm>
          <a:prstGeom prst="rect">
            <a:avLst/>
          </a:prstGeom>
          <a:noFill/>
          <a:ln>
            <a:noFill/>
          </a:ln>
        </p:spPr>
        <p:txBody>
          <a:bodyPr spcFirstLastPara="1" wrap="square" lIns="91425" tIns="45700" rIns="91425" bIns="45700" anchor="t" anchorCtr="0">
            <a:noAutofit/>
          </a:bodyPr>
          <a:lstStyle/>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b="1" i="1">
                <a:solidFill>
                  <a:srgbClr val="000000"/>
                </a:solidFill>
                <a:latin typeface="Century Gothic"/>
                <a:ea typeface="Century Gothic"/>
                <a:cs typeface="Century Gothic"/>
                <a:sym typeface="Century Gothic"/>
              </a:rPr>
              <a:t>Are our bodies truly our property?</a:t>
            </a:r>
            <a:endParaRPr sz="1700">
              <a:solidFill>
                <a:srgbClr val="000000"/>
              </a:solidFill>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How much consent?</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How much information should a patient receive in order for them to give informed consent?</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b="1" i="1">
                <a:solidFill>
                  <a:srgbClr val="000000"/>
                </a:solidFill>
                <a:latin typeface="Century Gothic"/>
                <a:ea typeface="Century Gothic"/>
                <a:cs typeface="Century Gothic"/>
                <a:sym typeface="Century Gothic"/>
              </a:rPr>
              <a:t>Consent for removal or consent for research?</a:t>
            </a:r>
            <a:endParaRPr sz="1700">
              <a:solidFill>
                <a:srgbClr val="000000"/>
              </a:solidFill>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Should the patient be paid?</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b="1" i="1">
                <a:solidFill>
                  <a:srgbClr val="000000"/>
                </a:solidFill>
                <a:latin typeface="Century Gothic"/>
                <a:ea typeface="Century Gothic"/>
                <a:cs typeface="Century Gothic"/>
                <a:sym typeface="Century Gothic"/>
              </a:rPr>
              <a:t>How should patients be paid?  What for?</a:t>
            </a:r>
            <a:endParaRPr sz="1700">
              <a:solidFill>
                <a:srgbClr val="000000"/>
              </a:solidFill>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What counts as tissue?</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Consent for removal of tissue or other body parts?</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How about animals?</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Are owners in charge of their pet’s tissue?</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Are parents in charge of their kids’ tissue?</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Can kids give informed consent?</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Do gives give their parents consent?</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How about teeth?</a:t>
            </a:r>
            <a:endParaRPr sz="1700">
              <a:latin typeface="Century Gothic"/>
              <a:ea typeface="Century Gothic"/>
              <a:cs typeface="Century Gothic"/>
              <a:sym typeface="Century Gothic"/>
            </a:endParaRPr>
          </a:p>
          <a:p>
            <a:pPr marL="320040" marR="0" lvl="0" indent="-313690" algn="l" rtl="0">
              <a:lnSpc>
                <a:spcPct val="120000"/>
              </a:lnSpc>
              <a:spcBef>
                <a:spcPts val="0"/>
              </a:spcBef>
              <a:spcAft>
                <a:spcPts val="0"/>
              </a:spcAft>
              <a:buClr>
                <a:srgbClr val="000000"/>
              </a:buClr>
              <a:buSzPts val="1700"/>
              <a:buFont typeface="Century Gothic"/>
              <a:buAutoNum type="arabicPeriod"/>
            </a:pPr>
            <a:r>
              <a:rPr lang="en-US" sz="1700">
                <a:solidFill>
                  <a:srgbClr val="000000"/>
                </a:solidFill>
                <a:latin typeface="Century Gothic"/>
                <a:ea typeface="Century Gothic"/>
                <a:cs typeface="Century Gothic"/>
                <a:sym typeface="Century Gothic"/>
              </a:rPr>
              <a:t>Do teeth count as bone donations?</a:t>
            </a:r>
            <a:endParaRPr sz="1700">
              <a:latin typeface="Century Gothic"/>
              <a:ea typeface="Century Gothic"/>
              <a:cs typeface="Century Gothic"/>
              <a:sym typeface="Century Gothic"/>
            </a:endParaRPr>
          </a:p>
          <a:p>
            <a:pPr marL="114300" marR="0" lvl="0" indent="0" algn="l" rtl="0">
              <a:spcBef>
                <a:spcPts val="600"/>
              </a:spcBef>
              <a:spcAft>
                <a:spcPts val="0"/>
              </a:spcAft>
              <a:buClr>
                <a:schemeClr val="dk1"/>
              </a:buClr>
              <a:buSzPts val="1800"/>
              <a:buFont typeface="Calibri"/>
              <a:buNone/>
            </a:pPr>
            <a:endParaRPr sz="1800" b="1">
              <a:solidFill>
                <a:srgbClr val="000000"/>
              </a:solidFill>
              <a:latin typeface="Arial"/>
              <a:ea typeface="Arial"/>
              <a:cs typeface="Arial"/>
              <a:sym typeface="Arial"/>
            </a:endParaRPr>
          </a:p>
        </p:txBody>
      </p:sp>
      <p:sp>
        <p:nvSpPr>
          <p:cNvPr id="630" name="Google Shape;630;g3629eeeb25a_0_1088"/>
          <p:cNvSpPr/>
          <p:nvPr/>
        </p:nvSpPr>
        <p:spPr>
          <a:xfrm>
            <a:off x="6129056" y="1592573"/>
            <a:ext cx="5301000" cy="5049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What percent of compensation should patients receive?</a:t>
            </a:r>
            <a:endParaRPr>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b="1" i="1">
                <a:solidFill>
                  <a:srgbClr val="000000"/>
                </a:solidFill>
                <a:latin typeface="Century Gothic"/>
                <a:ea typeface="Century Gothic"/>
                <a:cs typeface="Century Gothic"/>
                <a:sym typeface="Century Gothic"/>
              </a:rPr>
              <a:t>How have tissue ownership laws changed over the years?</a:t>
            </a:r>
            <a:endParaRPr sz="1800">
              <a:solidFill>
                <a:srgbClr val="000000"/>
              </a:solidFill>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Is there a law?</a:t>
            </a:r>
            <a:endParaRPr>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doctors owns the tissue after patients give consent?</a:t>
            </a:r>
            <a:endParaRPr>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b="1" i="1">
                <a:solidFill>
                  <a:srgbClr val="000000"/>
                </a:solidFill>
                <a:latin typeface="Century Gothic"/>
                <a:ea typeface="Century Gothic"/>
                <a:cs typeface="Century Gothic"/>
                <a:sym typeface="Century Gothic"/>
              </a:rPr>
              <a:t>Should patients be able to perform their own research?</a:t>
            </a:r>
            <a:endParaRPr sz="1800">
              <a:solidFill>
                <a:srgbClr val="000000"/>
              </a:solidFill>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doctors come up with the idea? (A focus)</a:t>
            </a:r>
            <a:endParaRPr>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doctors need consent for tissue that doesn't belong to humans?</a:t>
            </a:r>
            <a:endParaRPr>
              <a:latin typeface="Century Gothic"/>
              <a:ea typeface="Century Gothic"/>
              <a:cs typeface="Century Gothic"/>
              <a:sym typeface="Century Gothic"/>
            </a:endParaRPr>
          </a:p>
          <a:p>
            <a:pPr marL="274320" marR="0" lvl="0" indent="-274320" algn="l" rtl="0">
              <a:lnSpc>
                <a:spcPct val="120000"/>
              </a:lnSpc>
              <a:spcBef>
                <a:spcPts val="0"/>
              </a:spcBef>
              <a:spcAft>
                <a:spcPts val="0"/>
              </a:spcAft>
              <a:buClr>
                <a:srgbClr val="000000"/>
              </a:buClr>
              <a:buSzPts val="1800"/>
              <a:buFont typeface="Century Gothic"/>
              <a:buAutoNum type="arabicPeriod"/>
            </a:pPr>
            <a:r>
              <a:rPr lang="en-US" sz="1800" b="1" i="1">
                <a:solidFill>
                  <a:srgbClr val="000000"/>
                </a:solidFill>
                <a:latin typeface="Century Gothic"/>
                <a:ea typeface="Century Gothic"/>
                <a:cs typeface="Century Gothic"/>
                <a:sym typeface="Century Gothic"/>
              </a:rPr>
              <a:t>Can patients take back consent once they find out what the doctors are doing with their tissue?</a:t>
            </a:r>
            <a:endParaRPr sz="1800" b="1">
              <a:solidFill>
                <a:srgbClr val="000000"/>
              </a:solidFill>
              <a:latin typeface="Century Gothic"/>
              <a:ea typeface="Century Gothic"/>
              <a:cs typeface="Century Gothic"/>
              <a:sym typeface="Century Gothic"/>
            </a:endParaRPr>
          </a:p>
        </p:txBody>
      </p:sp>
      <p:sp>
        <p:nvSpPr>
          <p:cNvPr id="631" name="Google Shape;631;g3629eeeb25a_0_1088"/>
          <p:cNvSpPr txBox="1"/>
          <p:nvPr/>
        </p:nvSpPr>
        <p:spPr>
          <a:xfrm>
            <a:off x="611624" y="1323370"/>
            <a:ext cx="4066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0000"/>
                </a:solidFill>
                <a:latin typeface="Century Gothic"/>
                <a:ea typeface="Century Gothic"/>
                <a:cs typeface="Century Gothic"/>
                <a:sym typeface="Century Gothic"/>
              </a:rPr>
              <a:t>A Team Against Debate Resolve:</a:t>
            </a:r>
            <a:endParaRPr sz="18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rgbClr val="000000"/>
                </a:solidFill>
                <a:latin typeface="Arial"/>
                <a:ea typeface="Arial"/>
                <a:cs typeface="Arial"/>
                <a:sym typeface="Arial"/>
              </a:rPr>
              <a:t> </a:t>
            </a:r>
            <a:endParaRPr/>
          </a:p>
        </p:txBody>
      </p:sp>
      <p:sp>
        <p:nvSpPr>
          <p:cNvPr id="632" name="Google Shape;632;g3629eeeb25a_0_1088"/>
          <p:cNvSpPr txBox="1"/>
          <p:nvPr/>
        </p:nvSpPr>
        <p:spPr>
          <a:xfrm>
            <a:off x="6284802" y="1250544"/>
            <a:ext cx="4066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0000"/>
                </a:solidFill>
                <a:latin typeface="Century Gothic"/>
                <a:ea typeface="Century Gothic"/>
                <a:cs typeface="Century Gothic"/>
                <a:sym typeface="Century Gothic"/>
              </a:rPr>
              <a:t>A Team For Debate Resolve:</a:t>
            </a:r>
            <a:endParaRPr sz="18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rgbClr val="000000"/>
                </a:solidFill>
                <a:latin typeface="Arial"/>
                <a:ea typeface="Arial"/>
                <a:cs typeface="Arial"/>
                <a:sym typeface="Arial"/>
              </a:rPr>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3629eeeb25a_0_1096"/>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Rockwell"/>
              <a:buNone/>
            </a:pPr>
            <a:r>
              <a:rPr lang="en-US" sz="4000"/>
              <a:t>Next Steps with Student Questions</a:t>
            </a:r>
            <a:endParaRPr sz="4000"/>
          </a:p>
        </p:txBody>
      </p:sp>
      <p:sp>
        <p:nvSpPr>
          <p:cNvPr id="638" name="Google Shape;638;g3629eeeb25a_0_1096"/>
          <p:cNvSpPr txBox="1">
            <a:spLocks noGrp="1"/>
          </p:cNvSpPr>
          <p:nvPr>
            <p:ph type="body" idx="1"/>
          </p:nvPr>
        </p:nvSpPr>
        <p:spPr>
          <a:xfrm>
            <a:off x="518859" y="1361661"/>
            <a:ext cx="6093900" cy="4933200"/>
          </a:xfrm>
          <a:prstGeom prst="rect">
            <a:avLst/>
          </a:prstGeom>
          <a:noFill/>
          <a:ln>
            <a:noFill/>
          </a:ln>
        </p:spPr>
        <p:txBody>
          <a:bodyPr spcFirstLastPara="1" wrap="square" lIns="91425" tIns="45700" rIns="91425" bIns="45700" anchor="t" anchorCtr="0">
            <a:normAutofit/>
          </a:bodyPr>
          <a:lstStyle/>
          <a:p>
            <a:pPr marL="228600" lvl="0" indent="-139700" algn="l" rtl="0">
              <a:lnSpc>
                <a:spcPct val="90000"/>
              </a:lnSpc>
              <a:spcBef>
                <a:spcPts val="0"/>
              </a:spcBef>
              <a:spcAft>
                <a:spcPts val="0"/>
              </a:spcAft>
              <a:buClr>
                <a:schemeClr val="dk1"/>
              </a:buClr>
              <a:buSzPts val="1800"/>
              <a:buFont typeface="Noto Sans Symbols"/>
              <a:buChar char="●"/>
            </a:pPr>
            <a:r>
              <a:rPr lang="en-US" sz="3200">
                <a:solidFill>
                  <a:schemeClr val="dk1"/>
                </a:solidFill>
              </a:rPr>
              <a:t>In teams, students researched their priority questions</a:t>
            </a:r>
            <a:endParaRPr/>
          </a:p>
          <a:p>
            <a:pPr marL="228600" lvl="0" indent="-139700" algn="l" rtl="0">
              <a:lnSpc>
                <a:spcPct val="90000"/>
              </a:lnSpc>
              <a:spcBef>
                <a:spcPts val="1000"/>
              </a:spcBef>
              <a:spcAft>
                <a:spcPts val="0"/>
              </a:spcAft>
              <a:buClr>
                <a:schemeClr val="dk1"/>
              </a:buClr>
              <a:buSzPts val="1800"/>
              <a:buFont typeface="Noto Sans Symbols"/>
              <a:buChar char="●"/>
            </a:pPr>
            <a:r>
              <a:rPr lang="en-US" sz="3200">
                <a:solidFill>
                  <a:schemeClr val="dk1"/>
                </a:solidFill>
              </a:rPr>
              <a:t>Students prepared their debate arguments and rebuttals, using research</a:t>
            </a:r>
            <a:endParaRPr/>
          </a:p>
          <a:p>
            <a:pPr marL="228600" lvl="0" indent="-139700" algn="l" rtl="0">
              <a:lnSpc>
                <a:spcPct val="90000"/>
              </a:lnSpc>
              <a:spcBef>
                <a:spcPts val="1000"/>
              </a:spcBef>
              <a:spcAft>
                <a:spcPts val="0"/>
              </a:spcAft>
              <a:buClr>
                <a:schemeClr val="dk1"/>
              </a:buClr>
              <a:buSzPts val="1800"/>
              <a:buFont typeface="Noto Sans Symbols"/>
              <a:buChar char="●"/>
            </a:pPr>
            <a:r>
              <a:rPr lang="en-US" sz="3200">
                <a:solidFill>
                  <a:schemeClr val="dk1"/>
                </a:solidFill>
              </a:rPr>
              <a:t>Students practiced public speaking and rhetorical skills</a:t>
            </a:r>
            <a:endParaRPr/>
          </a:p>
          <a:p>
            <a:pPr marL="228600" lvl="0" indent="-25400" algn="l" rtl="0">
              <a:lnSpc>
                <a:spcPct val="90000"/>
              </a:lnSpc>
              <a:spcBef>
                <a:spcPts val="1000"/>
              </a:spcBef>
              <a:spcAft>
                <a:spcPts val="0"/>
              </a:spcAft>
              <a:buClr>
                <a:schemeClr val="dk1"/>
              </a:buClr>
              <a:buSzPts val="3200"/>
              <a:buFont typeface="Noto Sans Symbols"/>
              <a:buNone/>
            </a:pPr>
            <a:endParaRPr sz="3200">
              <a:solidFill>
                <a:schemeClr val="dk1"/>
              </a:solidFill>
            </a:endParaRPr>
          </a:p>
        </p:txBody>
      </p:sp>
      <p:pic>
        <p:nvPicPr>
          <p:cNvPr id="639" name="Google Shape;639;g3629eeeb25a_0_1096"/>
          <p:cNvPicPr preferRelativeResize="0"/>
          <p:nvPr/>
        </p:nvPicPr>
        <p:blipFill rotWithShape="1">
          <a:blip r:embed="rId3">
            <a:alphaModFix/>
          </a:blip>
          <a:srcRect/>
          <a:stretch/>
        </p:blipFill>
        <p:spPr>
          <a:xfrm>
            <a:off x="7050157" y="2039381"/>
            <a:ext cx="4280452" cy="321033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3629eeeb25a_0_1102"/>
          <p:cNvSpPr txBox="1">
            <a:spLocks noGrp="1"/>
          </p:cNvSpPr>
          <p:nvPr>
            <p:ph type="title"/>
          </p:nvPr>
        </p:nvSpPr>
        <p:spPr>
          <a:xfrm>
            <a:off x="664625" y="-12474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Rockwell"/>
              <a:buNone/>
            </a:pPr>
            <a:r>
              <a:rPr lang="en-US" sz="4000"/>
              <a:t>Next Steps with Student Questions</a:t>
            </a:r>
            <a:endParaRPr sz="4000"/>
          </a:p>
        </p:txBody>
      </p:sp>
      <p:sp>
        <p:nvSpPr>
          <p:cNvPr id="646" name="Google Shape;646;g3629eeeb25a_0_1102"/>
          <p:cNvSpPr txBox="1">
            <a:spLocks noGrp="1"/>
          </p:cNvSpPr>
          <p:nvPr>
            <p:ph type="body" idx="1"/>
          </p:nvPr>
        </p:nvSpPr>
        <p:spPr>
          <a:xfrm>
            <a:off x="532111" y="1600200"/>
            <a:ext cx="6093900" cy="4933200"/>
          </a:xfrm>
          <a:prstGeom prst="rect">
            <a:avLst/>
          </a:prstGeom>
          <a:noFill/>
          <a:ln>
            <a:noFill/>
          </a:ln>
        </p:spPr>
        <p:txBody>
          <a:bodyPr spcFirstLastPara="1" wrap="square" lIns="91425" tIns="45700" rIns="91425" bIns="45700" anchor="t" anchorCtr="0">
            <a:normAutofit/>
          </a:bodyPr>
          <a:lstStyle/>
          <a:p>
            <a:pPr marL="285750" lvl="0" indent="-222250" algn="l" rtl="0">
              <a:lnSpc>
                <a:spcPct val="90000"/>
              </a:lnSpc>
              <a:spcBef>
                <a:spcPts val="0"/>
              </a:spcBef>
              <a:spcAft>
                <a:spcPts val="0"/>
              </a:spcAft>
              <a:buClr>
                <a:schemeClr val="dk1"/>
              </a:buClr>
              <a:buSzPts val="1800"/>
              <a:buFont typeface="Noto Sans Symbols"/>
              <a:buChar char="●"/>
            </a:pPr>
            <a:r>
              <a:rPr lang="en-US" sz="2800">
                <a:solidFill>
                  <a:schemeClr val="dk1"/>
                </a:solidFill>
              </a:rPr>
              <a:t>The 3 Judges: administrators, teachers and a former student</a:t>
            </a:r>
            <a:endParaRPr/>
          </a:p>
          <a:p>
            <a:pPr marL="285750" lvl="0" indent="-222250" algn="l" rtl="0">
              <a:lnSpc>
                <a:spcPct val="90000"/>
              </a:lnSpc>
              <a:spcBef>
                <a:spcPts val="1000"/>
              </a:spcBef>
              <a:spcAft>
                <a:spcPts val="0"/>
              </a:spcAft>
              <a:buClr>
                <a:schemeClr val="dk1"/>
              </a:buClr>
              <a:buSzPts val="1800"/>
              <a:buFont typeface="Noto Sans Symbols"/>
              <a:buChar char="●"/>
            </a:pPr>
            <a:r>
              <a:rPr lang="en-US" sz="2800">
                <a:solidFill>
                  <a:schemeClr val="dk1"/>
                </a:solidFill>
              </a:rPr>
              <a:t>The Audience: students, parents, teachers, school &amp; district leaders</a:t>
            </a:r>
            <a:endParaRPr sz="2800">
              <a:solidFill>
                <a:schemeClr val="dk1"/>
              </a:solidFill>
            </a:endParaRPr>
          </a:p>
        </p:txBody>
      </p:sp>
      <p:sp>
        <p:nvSpPr>
          <p:cNvPr id="647" name="Google Shape;647;g3629eeeb25a_0_1102"/>
          <p:cNvSpPr txBox="1"/>
          <p:nvPr/>
        </p:nvSpPr>
        <p:spPr>
          <a:xfrm>
            <a:off x="751599" y="839175"/>
            <a:ext cx="19626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7F7F7F"/>
                </a:solidFill>
                <a:latin typeface="Century Gothic"/>
                <a:ea typeface="Century Gothic"/>
                <a:cs typeface="Century Gothic"/>
                <a:sym typeface="Century Gothic"/>
              </a:rPr>
              <a:t>The Debate</a:t>
            </a:r>
            <a:endParaRPr>
              <a:latin typeface="Century Gothic"/>
              <a:ea typeface="Century Gothic"/>
              <a:cs typeface="Century Gothic"/>
              <a:sym typeface="Century Gothic"/>
            </a:endParaRPr>
          </a:p>
        </p:txBody>
      </p:sp>
      <p:pic>
        <p:nvPicPr>
          <p:cNvPr id="648" name="Google Shape;648;g3629eeeb25a_0_1102"/>
          <p:cNvPicPr preferRelativeResize="0"/>
          <p:nvPr/>
        </p:nvPicPr>
        <p:blipFill rotWithShape="1">
          <a:blip r:embed="rId3">
            <a:alphaModFix/>
          </a:blip>
          <a:srcRect/>
          <a:stretch/>
        </p:blipFill>
        <p:spPr>
          <a:xfrm rot="5400000">
            <a:off x="6275634" y="2112568"/>
            <a:ext cx="4902777" cy="3623707"/>
          </a:xfrm>
          <a:prstGeom prst="rect">
            <a:avLst/>
          </a:prstGeom>
          <a:noFill/>
          <a:ln>
            <a:noFill/>
          </a:ln>
        </p:spPr>
      </p:pic>
      <p:pic>
        <p:nvPicPr>
          <p:cNvPr id="649" name="Google Shape;649;g3629eeeb25a_0_1102"/>
          <p:cNvPicPr preferRelativeResize="0"/>
          <p:nvPr/>
        </p:nvPicPr>
        <p:blipFill rotWithShape="1">
          <a:blip r:embed="rId4">
            <a:alphaModFix/>
          </a:blip>
          <a:srcRect/>
          <a:stretch/>
        </p:blipFill>
        <p:spPr>
          <a:xfrm>
            <a:off x="1750299" y="3790123"/>
            <a:ext cx="3657599" cy="2743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Century Gothic"/>
              <a:buNone/>
            </a:pPr>
            <a:r>
              <a:rPr lang="en-US"/>
              <a:t>Today’s Agenda</a:t>
            </a:r>
            <a:endParaRPr/>
          </a:p>
        </p:txBody>
      </p:sp>
      <p:sp>
        <p:nvSpPr>
          <p:cNvPr id="210" name="Google Shape;210;p8"/>
          <p:cNvSpPr txBox="1">
            <a:spLocks noGrp="1"/>
          </p:cNvSpPr>
          <p:nvPr>
            <p:ph type="body" idx="1"/>
          </p:nvPr>
        </p:nvSpPr>
        <p:spPr>
          <a:xfrm>
            <a:off x="838203" y="1398343"/>
            <a:ext cx="10755087" cy="447994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Font typeface="Century Gothic"/>
              <a:buAutoNum type="arabicParenR"/>
            </a:pPr>
            <a:r>
              <a:rPr lang="en-US">
                <a:solidFill>
                  <a:schemeClr val="dk1"/>
                </a:solidFill>
              </a:rPr>
              <a:t>Welcome </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b="1">
                <a:solidFill>
                  <a:schemeClr val="dk1"/>
                </a:solidFill>
              </a:rPr>
              <a:t>Why Spend Time on Teaching the Skill of Question Formulation? </a:t>
            </a:r>
            <a:endParaRPr b="1"/>
          </a:p>
          <a:p>
            <a:pPr marL="457200" lvl="0" indent="-406400" algn="l" rtl="0">
              <a:lnSpc>
                <a:spcPct val="100000"/>
              </a:lnSpc>
              <a:spcBef>
                <a:spcPts val="1200"/>
              </a:spcBef>
              <a:spcAft>
                <a:spcPts val="0"/>
              </a:spcAft>
              <a:buClr>
                <a:schemeClr val="dk1"/>
              </a:buClr>
              <a:buSzPts val="2800"/>
              <a:buFont typeface="Century Gothic"/>
              <a:buAutoNum type="arabicParenR"/>
            </a:pPr>
            <a:r>
              <a:rPr lang="en-US">
                <a:solidFill>
                  <a:schemeClr val="dk1"/>
                </a:solidFill>
              </a:rPr>
              <a:t>Collaborative Learning with the Question Formulation Technique (QFT)</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solidFill>
                  <a:schemeClr val="dk1"/>
                </a:solidFill>
              </a:rPr>
              <a:t>Explore </a:t>
            </a:r>
            <a:r>
              <a:rPr lang="en-US"/>
              <a:t>Applications &amp; Examples</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t>Final Thoughts &amp; Reflection</a:t>
            </a:r>
            <a:endParaRPr/>
          </a:p>
          <a:p>
            <a:pPr marL="0" lvl="0" indent="0" algn="l" rtl="0">
              <a:lnSpc>
                <a:spcPct val="90000"/>
              </a:lnSpc>
              <a:spcBef>
                <a:spcPts val="2200"/>
              </a:spcBef>
              <a:spcAft>
                <a:spcPts val="0"/>
              </a:spcAft>
              <a:buClr>
                <a:schemeClr val="dk1"/>
              </a:buClr>
              <a:buSzPts val="3200"/>
              <a:buNone/>
            </a:pPr>
            <a:endParaRPr sz="3200">
              <a:latin typeface="Rockwell"/>
              <a:ea typeface="Rockwell"/>
              <a:cs typeface="Rockwell"/>
              <a:sym typeface="Rockwe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3629eeeb25a_0_1217"/>
          <p:cNvSpPr txBox="1">
            <a:spLocks noGrp="1"/>
          </p:cNvSpPr>
          <p:nvPr>
            <p:ph type="body" idx="4294967295"/>
          </p:nvPr>
        </p:nvSpPr>
        <p:spPr>
          <a:xfrm>
            <a:off x="1341212" y="2286655"/>
            <a:ext cx="8656500" cy="29862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800"/>
              <a:buNone/>
            </a:pPr>
            <a:r>
              <a:rPr lang="en-US" u="sng">
                <a:solidFill>
                  <a:srgbClr val="0C0C0C"/>
                </a:solidFill>
              </a:rPr>
              <a:t>Facilitator:</a:t>
            </a:r>
            <a:r>
              <a:rPr lang="en-US">
                <a:solidFill>
                  <a:srgbClr val="0C0C0C"/>
                </a:solidFill>
              </a:rPr>
              <a:t> Nat Vaughn, Principal</a:t>
            </a:r>
            <a:endParaRPr/>
          </a:p>
          <a:p>
            <a:pPr marL="0" lvl="0" indent="0" algn="l" rtl="0">
              <a:lnSpc>
                <a:spcPct val="90000"/>
              </a:lnSpc>
              <a:spcBef>
                <a:spcPts val="1000"/>
              </a:spcBef>
              <a:spcAft>
                <a:spcPts val="0"/>
              </a:spcAft>
              <a:buClr>
                <a:schemeClr val="dk1"/>
              </a:buClr>
              <a:buSzPts val="800"/>
              <a:buNone/>
            </a:pPr>
            <a:endParaRPr sz="800">
              <a:solidFill>
                <a:srgbClr val="0C0C0C"/>
              </a:solidFill>
            </a:endParaRPr>
          </a:p>
          <a:p>
            <a:pPr marL="0" lvl="0" indent="0" algn="l" rtl="0">
              <a:lnSpc>
                <a:spcPct val="90000"/>
              </a:lnSpc>
              <a:spcBef>
                <a:spcPts val="1000"/>
              </a:spcBef>
              <a:spcAft>
                <a:spcPts val="0"/>
              </a:spcAft>
              <a:buClr>
                <a:srgbClr val="0C0C0C"/>
              </a:buClr>
              <a:buSzPts val="2800"/>
              <a:buNone/>
            </a:pPr>
            <a:r>
              <a:rPr lang="en-US" u="sng">
                <a:solidFill>
                  <a:srgbClr val="0C0C0C"/>
                </a:solidFill>
              </a:rPr>
              <a:t>Setting</a:t>
            </a:r>
            <a:r>
              <a:rPr lang="en-US">
                <a:solidFill>
                  <a:srgbClr val="0C0C0C"/>
                </a:solidFill>
              </a:rPr>
              <a:t>: A whole-school faculty meeting at a middle school in Medfield, MA</a:t>
            </a:r>
            <a:endParaRPr/>
          </a:p>
          <a:p>
            <a:pPr marL="0" lvl="0" indent="0" algn="l" rtl="0">
              <a:lnSpc>
                <a:spcPct val="90000"/>
              </a:lnSpc>
              <a:spcBef>
                <a:spcPts val="1000"/>
              </a:spcBef>
              <a:spcAft>
                <a:spcPts val="0"/>
              </a:spcAft>
              <a:buClr>
                <a:schemeClr val="dk1"/>
              </a:buClr>
              <a:buSzPts val="800"/>
              <a:buNone/>
            </a:pPr>
            <a:endParaRPr sz="800">
              <a:solidFill>
                <a:srgbClr val="0C0C0C"/>
              </a:solidFill>
            </a:endParaRPr>
          </a:p>
          <a:p>
            <a:pPr marL="0" lvl="0" indent="0" algn="l" rtl="0">
              <a:lnSpc>
                <a:spcPct val="90000"/>
              </a:lnSpc>
              <a:spcBef>
                <a:spcPts val="1000"/>
              </a:spcBef>
              <a:spcAft>
                <a:spcPts val="0"/>
              </a:spcAft>
              <a:buClr>
                <a:srgbClr val="0C0C0C"/>
              </a:buClr>
              <a:buSzPts val="2800"/>
              <a:buNone/>
            </a:pPr>
            <a:r>
              <a:rPr lang="en-US" u="sng">
                <a:solidFill>
                  <a:srgbClr val="0C0C0C"/>
                </a:solidFill>
              </a:rPr>
              <a:t>Purpose</a:t>
            </a:r>
            <a:r>
              <a:rPr lang="en-US">
                <a:solidFill>
                  <a:srgbClr val="0C0C0C"/>
                </a:solidFill>
              </a:rPr>
              <a:t>: Re-examining homework norms; establishing consistent practices school-wide</a:t>
            </a:r>
            <a:endParaRPr>
              <a:solidFill>
                <a:srgbClr val="0C0C0C"/>
              </a:solidFill>
            </a:endParaRPr>
          </a:p>
        </p:txBody>
      </p:sp>
      <p:sp>
        <p:nvSpPr>
          <p:cNvPr id="656" name="Google Shape;656;g3629eeeb25a_0_1217"/>
          <p:cNvSpPr txBox="1"/>
          <p:nvPr/>
        </p:nvSpPr>
        <p:spPr>
          <a:xfrm>
            <a:off x="1155700" y="288673"/>
            <a:ext cx="9027600" cy="994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59C4C7"/>
              </a:buClr>
              <a:buSzPts val="4400"/>
              <a:buFont typeface="Rockwell"/>
              <a:buNone/>
            </a:pPr>
            <a:r>
              <a:rPr lang="en-US" sz="4400" i="0" u="none" strike="noStrike" cap="none">
                <a:solidFill>
                  <a:srgbClr val="59C4C7"/>
                </a:solidFill>
                <a:latin typeface="Century Gothic"/>
                <a:ea typeface="Century Gothic"/>
                <a:cs typeface="Century Gothic"/>
                <a:sym typeface="Century Gothic"/>
              </a:rPr>
              <a:t>Professional Learning Example</a:t>
            </a:r>
            <a:endParaRPr sz="4400" i="0" u="none" strike="noStrike" cap="none">
              <a:solidFill>
                <a:srgbClr val="59C4C7"/>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3629eeeb25a_0_1223"/>
          <p:cNvSpPr txBox="1"/>
          <p:nvPr/>
        </p:nvSpPr>
        <p:spPr>
          <a:xfrm>
            <a:off x="2207325" y="3397325"/>
            <a:ext cx="7640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C4C7"/>
              </a:buClr>
              <a:buSzPts val="3000"/>
              <a:buFont typeface="Rockwell"/>
              <a:buNone/>
            </a:pPr>
            <a:r>
              <a:rPr lang="en-US" sz="3000" i="0" u="none" strike="noStrike" cap="none">
                <a:solidFill>
                  <a:srgbClr val="000000"/>
                </a:solidFill>
                <a:latin typeface="Century Gothic"/>
                <a:ea typeface="Century Gothic"/>
                <a:cs typeface="Century Gothic"/>
                <a:sym typeface="Century Gothic"/>
              </a:rPr>
              <a:t>Homework practices vary at our school.</a:t>
            </a:r>
            <a:endParaRPr sz="3000" i="0" u="none" strike="noStrike" cap="none">
              <a:solidFill>
                <a:srgbClr val="000000"/>
              </a:solidFill>
              <a:latin typeface="Century Gothic"/>
              <a:ea typeface="Century Gothic"/>
              <a:cs typeface="Century Gothic"/>
              <a:sym typeface="Century Gothic"/>
            </a:endParaRPr>
          </a:p>
        </p:txBody>
      </p:sp>
      <p:sp>
        <p:nvSpPr>
          <p:cNvPr id="663" name="Google Shape;663;g3629eeeb25a_0_1223"/>
          <p:cNvSpPr txBox="1"/>
          <p:nvPr/>
        </p:nvSpPr>
        <p:spPr>
          <a:xfrm>
            <a:off x="1287890" y="275621"/>
            <a:ext cx="5506500" cy="649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59C4C7"/>
              </a:buClr>
              <a:buSzPts val="4800"/>
              <a:buFont typeface="Rockwell"/>
              <a:buNone/>
            </a:pPr>
            <a:r>
              <a:rPr lang="en-US" sz="4800" i="0" u="none" strike="noStrike" cap="none">
                <a:solidFill>
                  <a:srgbClr val="59C4C7"/>
                </a:solidFill>
                <a:latin typeface="Century Gothic"/>
                <a:ea typeface="Century Gothic"/>
                <a:cs typeface="Century Gothic"/>
                <a:sym typeface="Century Gothic"/>
              </a:rPr>
              <a:t>Question Focus</a:t>
            </a:r>
            <a:endParaRPr sz="4800" i="0" u="none" strike="noStrike" cap="none">
              <a:solidFill>
                <a:srgbClr val="59C4C7"/>
              </a:solidFill>
              <a:latin typeface="Century Gothic"/>
              <a:ea typeface="Century Gothic"/>
              <a:cs typeface="Century Gothic"/>
              <a:sym typeface="Century Gothic"/>
            </a:endParaRPr>
          </a:p>
        </p:txBody>
      </p:sp>
      <p:sp>
        <p:nvSpPr>
          <p:cNvPr id="664" name="Google Shape;664;g3629eeeb25a_0_1223"/>
          <p:cNvSpPr txBox="1"/>
          <p:nvPr/>
        </p:nvSpPr>
        <p:spPr>
          <a:xfrm>
            <a:off x="1287890" y="2348464"/>
            <a:ext cx="9842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Rockwell"/>
              <a:buNone/>
            </a:pPr>
            <a:r>
              <a:rPr lang="en-US" sz="3000" i="0" u="none" strike="noStrike" cap="none">
                <a:solidFill>
                  <a:srgbClr val="000000"/>
                </a:solidFill>
                <a:latin typeface="Century Gothic"/>
                <a:ea typeface="Century Gothic"/>
                <a:cs typeface="Century Gothic"/>
                <a:sym typeface="Century Gothic"/>
              </a:rPr>
              <a:t>Homework practices are inconsistent at our school.</a:t>
            </a:r>
            <a:endParaRPr sz="3000" i="0" u="none" strike="noStrike" cap="none">
              <a:solidFill>
                <a:srgbClr val="000000"/>
              </a:solidFill>
              <a:latin typeface="Century Gothic"/>
              <a:ea typeface="Century Gothic"/>
              <a:cs typeface="Century Gothic"/>
              <a:sym typeface="Century Gothic"/>
            </a:endParaRPr>
          </a:p>
        </p:txBody>
      </p:sp>
      <p:sp>
        <p:nvSpPr>
          <p:cNvPr id="665" name="Google Shape;665;g3629eeeb25a_0_1223"/>
          <p:cNvSpPr/>
          <p:nvPr/>
        </p:nvSpPr>
        <p:spPr>
          <a:xfrm>
            <a:off x="5405718" y="2913240"/>
            <a:ext cx="484500" cy="484200"/>
          </a:xfrm>
          <a:prstGeom prst="downArrow">
            <a:avLst>
              <a:gd name="adj1" fmla="val 50000"/>
              <a:gd name="adj2" fmla="val 50000"/>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6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3629eeeb25a_0_1231"/>
          <p:cNvSpPr txBox="1">
            <a:spLocks noGrp="1"/>
          </p:cNvSpPr>
          <p:nvPr>
            <p:ph type="body" idx="4294967295"/>
          </p:nvPr>
        </p:nvSpPr>
        <p:spPr>
          <a:xfrm>
            <a:off x="1346200" y="1933575"/>
            <a:ext cx="8953500" cy="20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“The conversations that took place resulting from the process were rich, meaningful, and productive.  The simple process provided a non-judgmental structure to address a significant ‘issue’ in our school and led us to a position of recognizing and embracing a need for change.”</a:t>
            </a:r>
            <a:endParaRPr/>
          </a:p>
        </p:txBody>
      </p:sp>
      <p:sp>
        <p:nvSpPr>
          <p:cNvPr id="672" name="Google Shape;672;g3629eeeb25a_0_1231"/>
          <p:cNvSpPr txBox="1"/>
          <p:nvPr/>
        </p:nvSpPr>
        <p:spPr>
          <a:xfrm>
            <a:off x="879983" y="306896"/>
            <a:ext cx="3250500" cy="649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59C4C7"/>
              </a:buClr>
              <a:buSzPts val="4800"/>
              <a:buFont typeface="Rockwell"/>
              <a:buNone/>
            </a:pPr>
            <a:r>
              <a:rPr lang="en-US" sz="4800" b="0" i="0" u="none" strike="noStrike" cap="none">
                <a:solidFill>
                  <a:srgbClr val="59C4C7"/>
                </a:solidFill>
                <a:latin typeface="Rockwell"/>
                <a:ea typeface="Rockwell"/>
                <a:cs typeface="Rockwell"/>
                <a:sym typeface="Rockwell"/>
              </a:rPr>
              <a:t>Outcomes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3629eeeb25a_0_911"/>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Rockwell"/>
              <a:buNone/>
            </a:pPr>
            <a:r>
              <a:rPr lang="en-US"/>
              <a:t>Reflect</a:t>
            </a:r>
            <a:endParaRPr/>
          </a:p>
        </p:txBody>
      </p:sp>
      <p:sp>
        <p:nvSpPr>
          <p:cNvPr id="678" name="Google Shape;678;g3629eeeb25a_0_9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Font typeface="Century Gothic"/>
              <a:buChar char="●"/>
            </a:pPr>
            <a:r>
              <a:rPr lang="en-US" sz="3000"/>
              <a:t>How could you see applying this in your setting?</a:t>
            </a:r>
            <a:endParaRPr sz="3000"/>
          </a:p>
          <a:p>
            <a:pPr marL="457200" lvl="0" indent="-381000" algn="l" rtl="0">
              <a:lnSpc>
                <a:spcPct val="90000"/>
              </a:lnSpc>
              <a:spcBef>
                <a:spcPts val="1000"/>
              </a:spcBef>
              <a:spcAft>
                <a:spcPts val="0"/>
              </a:spcAft>
              <a:buSzPts val="2400"/>
              <a:buChar char="●"/>
            </a:pPr>
            <a:r>
              <a:rPr lang="en-US" sz="3000"/>
              <a:t>How do you see the connection to philosophy teaching?</a:t>
            </a:r>
            <a:endParaRPr sz="3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title"/>
          </p:nvPr>
        </p:nvSpPr>
        <p:spPr>
          <a:xfrm>
            <a:off x="893039" y="40876"/>
            <a:ext cx="10515600" cy="1325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Century Gothic"/>
              <a:buNone/>
            </a:pPr>
            <a:r>
              <a:rPr lang="en-US"/>
              <a:t> </a:t>
            </a:r>
            <a:endParaRPr/>
          </a:p>
        </p:txBody>
      </p:sp>
      <p:cxnSp>
        <p:nvCxnSpPr>
          <p:cNvPr id="685" name="Google Shape;685;p59"/>
          <p:cNvCxnSpPr/>
          <p:nvPr/>
        </p:nvCxnSpPr>
        <p:spPr>
          <a:xfrm>
            <a:off x="841235" y="5880761"/>
            <a:ext cx="10625279" cy="0"/>
          </a:xfrm>
          <a:prstGeom prst="straightConnector1">
            <a:avLst/>
          </a:prstGeom>
          <a:noFill/>
          <a:ln w="9525" cap="flat" cmpd="sng">
            <a:solidFill>
              <a:schemeClr val="dk2"/>
            </a:solidFill>
            <a:prstDash val="solid"/>
            <a:miter lim="800000"/>
            <a:headEnd type="none" w="sm" len="sm"/>
            <a:tailEnd type="none" w="sm" len="sm"/>
          </a:ln>
        </p:spPr>
      </p:cxnSp>
      <p:sp>
        <p:nvSpPr>
          <p:cNvPr id="686" name="Google Shape;686;p59"/>
          <p:cNvSpPr/>
          <p:nvPr/>
        </p:nvSpPr>
        <p:spPr>
          <a:xfrm>
            <a:off x="893040" y="2623306"/>
            <a:ext cx="10404227"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accent1"/>
                </a:solidFill>
                <a:latin typeface="Century Gothic"/>
                <a:ea typeface="Century Gothic"/>
                <a:cs typeface="Century Gothic"/>
                <a:sym typeface="Century Gothic"/>
              </a:rPr>
              <a:t>Why is the skill of question formulation so important now? </a:t>
            </a:r>
            <a:endParaRPr sz="4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60"/>
          <p:cNvPicPr preferRelativeResize="0">
            <a:picLocks noGrp="1"/>
          </p:cNvPicPr>
          <p:nvPr>
            <p:ph type="body" idx="1"/>
          </p:nvPr>
        </p:nvPicPr>
        <p:blipFill rotWithShape="1">
          <a:blip r:embed="rId3">
            <a:alphaModFix/>
          </a:blip>
          <a:srcRect/>
          <a:stretch/>
        </p:blipFill>
        <p:spPr>
          <a:xfrm>
            <a:off x="2011683" y="1711327"/>
            <a:ext cx="2921980" cy="4440351"/>
          </a:xfrm>
          <a:prstGeom prst="rect">
            <a:avLst/>
          </a:prstGeom>
          <a:noFill/>
          <a:ln>
            <a:noFill/>
          </a:ln>
        </p:spPr>
      </p:pic>
      <p:sp>
        <p:nvSpPr>
          <p:cNvPr id="692" name="Google Shape;692;p60"/>
          <p:cNvSpPr txBox="1">
            <a:spLocks noGrp="1"/>
          </p:cNvSpPr>
          <p:nvPr>
            <p:ph type="body" idx="4294967295"/>
          </p:nvPr>
        </p:nvSpPr>
        <p:spPr>
          <a:xfrm>
            <a:off x="6863013" y="4476837"/>
            <a:ext cx="5212611" cy="10462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 Clive Thompson</a:t>
            </a:r>
            <a:endParaRPr/>
          </a:p>
          <a:p>
            <a:pPr marL="0" lvl="0" indent="0" algn="l" rtl="0">
              <a:lnSpc>
                <a:spcPct val="90000"/>
              </a:lnSpc>
              <a:spcBef>
                <a:spcPts val="1000"/>
              </a:spcBef>
              <a:spcAft>
                <a:spcPts val="0"/>
              </a:spcAft>
              <a:buClr>
                <a:schemeClr val="dk1"/>
              </a:buClr>
              <a:buSzPts val="2400"/>
              <a:buNone/>
            </a:pPr>
            <a:r>
              <a:rPr lang="en-US" sz="2400"/>
              <a:t>Journalist and Technology Blogger</a:t>
            </a:r>
            <a:endParaRPr/>
          </a:p>
        </p:txBody>
      </p:sp>
      <p:sp>
        <p:nvSpPr>
          <p:cNvPr id="693" name="Google Shape;693;p60"/>
          <p:cNvSpPr txBox="1">
            <a:spLocks noGrp="1"/>
          </p:cNvSpPr>
          <p:nvPr>
            <p:ph type="body" idx="4294967295"/>
          </p:nvPr>
        </p:nvSpPr>
        <p:spPr>
          <a:xfrm>
            <a:off x="6028160" y="1801813"/>
            <a:ext cx="5899963" cy="257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chemeClr val="dk1"/>
                </a:solidFill>
              </a:rPr>
              <a:t>“How should you respond when you get powerful new tools for finding answers?</a:t>
            </a:r>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0" lvl="0" indent="0" algn="l" rtl="0">
              <a:lnSpc>
                <a:spcPct val="90000"/>
              </a:lnSpc>
              <a:spcBef>
                <a:spcPts val="1000"/>
              </a:spcBef>
              <a:spcAft>
                <a:spcPts val="0"/>
              </a:spcAft>
              <a:buClr>
                <a:schemeClr val="dk1"/>
              </a:buClr>
              <a:buSzPts val="3200"/>
              <a:buNone/>
            </a:pPr>
            <a:r>
              <a:rPr lang="en-US" sz="3200">
                <a:solidFill>
                  <a:schemeClr val="dk1"/>
                </a:solidFill>
              </a:rPr>
              <a:t>Think of harder questions.”</a:t>
            </a:r>
            <a:endParaRPr/>
          </a:p>
        </p:txBody>
      </p:sp>
      <p:sp>
        <p:nvSpPr>
          <p:cNvPr id="694" name="Google Shape;694;p60"/>
          <p:cNvSpPr txBox="1"/>
          <p:nvPr/>
        </p:nvSpPr>
        <p:spPr>
          <a:xfrm>
            <a:off x="664516" y="547560"/>
            <a:ext cx="10515600" cy="7435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Century Gothic"/>
              <a:buNone/>
            </a:pPr>
            <a:r>
              <a:rPr lang="en-US" sz="4000" b="0" i="0" u="none" strike="noStrike" cap="none">
                <a:solidFill>
                  <a:schemeClr val="dk2"/>
                </a:solidFill>
                <a:latin typeface="Century Gothic"/>
                <a:ea typeface="Century Gothic"/>
                <a:cs typeface="Century Gothic"/>
                <a:sym typeface="Century Gothic"/>
              </a:rPr>
              <a:t>In the Age of </a:t>
            </a:r>
            <a:r>
              <a:rPr lang="en-US" sz="4000">
                <a:solidFill>
                  <a:schemeClr val="dk2"/>
                </a:solidFill>
                <a:latin typeface="Century Gothic"/>
                <a:ea typeface="Century Gothic"/>
                <a:cs typeface="Century Gothic"/>
                <a:sym typeface="Century Gothic"/>
              </a:rPr>
              <a:t>AI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1"/>
          <p:cNvSpPr txBox="1">
            <a:spLocks noGrp="1"/>
          </p:cNvSpPr>
          <p:nvPr>
            <p:ph type="title"/>
          </p:nvPr>
        </p:nvSpPr>
        <p:spPr>
          <a:xfrm>
            <a:off x="789039" y="429147"/>
            <a:ext cx="10515600" cy="8621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entury Gothic"/>
              <a:buNone/>
            </a:pPr>
            <a:r>
              <a:rPr lang="en-US" sz="4000" b="0">
                <a:latin typeface="Century Gothic"/>
                <a:ea typeface="Century Gothic"/>
                <a:cs typeface="Century Gothic"/>
                <a:sym typeface="Century Gothic"/>
              </a:rPr>
              <a:t>Questions and Democracy</a:t>
            </a:r>
            <a:endParaRPr/>
          </a:p>
        </p:txBody>
      </p:sp>
      <p:pic>
        <p:nvPicPr>
          <p:cNvPr id="701" name="Google Shape;701;p61"/>
          <p:cNvPicPr preferRelativeResize="0"/>
          <p:nvPr/>
        </p:nvPicPr>
        <p:blipFill rotWithShape="1">
          <a:blip r:embed="rId3">
            <a:alphaModFix/>
          </a:blip>
          <a:srcRect/>
          <a:stretch/>
        </p:blipFill>
        <p:spPr>
          <a:xfrm>
            <a:off x="674187" y="1795077"/>
            <a:ext cx="6919440" cy="3793787"/>
          </a:xfrm>
          <a:prstGeom prst="rect">
            <a:avLst/>
          </a:prstGeom>
          <a:noFill/>
          <a:ln>
            <a:noFill/>
          </a:ln>
        </p:spPr>
      </p:pic>
      <p:sp>
        <p:nvSpPr>
          <p:cNvPr id="702" name="Google Shape;702;p61"/>
          <p:cNvSpPr txBox="1"/>
          <p:nvPr/>
        </p:nvSpPr>
        <p:spPr>
          <a:xfrm>
            <a:off x="7730017" y="2451210"/>
            <a:ext cx="4024179" cy="15145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entury Gothic"/>
                <a:ea typeface="Century Gothic"/>
                <a:cs typeface="Century Gothic"/>
                <a:sym typeface="Century Gothic"/>
              </a:rPr>
              <a:t>“We need to be taught to study rather than to believe, to </a:t>
            </a:r>
            <a:r>
              <a:rPr lang="en-US" sz="2800" b="1" i="0" u="none" strike="noStrike" cap="none">
                <a:solidFill>
                  <a:schemeClr val="dk1"/>
                </a:solidFill>
                <a:latin typeface="Century Gothic"/>
                <a:ea typeface="Century Gothic"/>
                <a:cs typeface="Century Gothic"/>
                <a:sym typeface="Century Gothic"/>
              </a:rPr>
              <a:t>inquire</a:t>
            </a:r>
            <a:r>
              <a:rPr lang="en-US" sz="2800" b="0" i="0" u="none" strike="noStrike" cap="none">
                <a:solidFill>
                  <a:schemeClr val="dk1"/>
                </a:solidFill>
                <a:latin typeface="Century Gothic"/>
                <a:ea typeface="Century Gothic"/>
                <a:cs typeface="Century Gothic"/>
                <a:sym typeface="Century Gothic"/>
              </a:rPr>
              <a:t> rather than to affirm.”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entury Gothic"/>
              <a:ea typeface="Century Gothic"/>
              <a:cs typeface="Century Gothic"/>
              <a:sym typeface="Century Gothic"/>
            </a:endParaRPr>
          </a:p>
        </p:txBody>
      </p:sp>
      <p:sp>
        <p:nvSpPr>
          <p:cNvPr id="703" name="Google Shape;703;p61"/>
          <p:cNvSpPr txBox="1"/>
          <p:nvPr/>
        </p:nvSpPr>
        <p:spPr>
          <a:xfrm>
            <a:off x="7730019" y="4038217"/>
            <a:ext cx="3777343" cy="52364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2200"/>
              <a:buFont typeface="Arial"/>
              <a:buNone/>
            </a:pPr>
            <a:endParaRPr sz="2200" b="0" i="0" u="none" strike="noStrike" cap="none">
              <a:solidFill>
                <a:schemeClr val="dk1"/>
              </a:solidFill>
              <a:latin typeface="Rockwell"/>
              <a:ea typeface="Rockwell"/>
              <a:cs typeface="Rockwell"/>
              <a:sym typeface="Rockwell"/>
            </a:endParaRPr>
          </a:p>
          <a:p>
            <a:pPr marL="0" marR="0" lvl="0" indent="0" algn="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entury Gothic"/>
                <a:ea typeface="Century Gothic"/>
                <a:cs typeface="Century Gothic"/>
                <a:sym typeface="Century Gothic"/>
              </a:rPr>
              <a:t>– Septima Clark</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Rockwell"/>
              <a:ea typeface="Rockwell"/>
              <a:cs typeface="Rockwell"/>
              <a:sym typeface="Rockwell"/>
            </a:endParaRPr>
          </a:p>
          <a:p>
            <a:pPr marL="0" marR="0" lvl="0" indent="0" algn="r"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Rockwell"/>
              <a:ea typeface="Rockwell"/>
              <a:cs typeface="Rockwell"/>
              <a:sym typeface="Rockwell"/>
            </a:endParaRPr>
          </a:p>
        </p:txBody>
      </p:sp>
      <p:sp>
        <p:nvSpPr>
          <p:cNvPr id="704" name="Google Shape;704;p61"/>
          <p:cNvSpPr txBox="1"/>
          <p:nvPr/>
        </p:nvSpPr>
        <p:spPr>
          <a:xfrm>
            <a:off x="4788412" y="6596392"/>
            <a:ext cx="7596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entury Gothic"/>
                <a:ea typeface="Century Gothic"/>
                <a:cs typeface="Century Gothic"/>
                <a:sym typeface="Century Gothic"/>
              </a:rPr>
              <a:t>Chapter 6 on Septima Clark in Freedom Road: Adult Education of African Americans (Peterson, 1996)</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g35ee7645b5c_0_515"/>
          <p:cNvPicPr preferRelativeResize="0"/>
          <p:nvPr/>
        </p:nvPicPr>
        <p:blipFill rotWithShape="1">
          <a:blip r:embed="rId3">
            <a:alphaModFix/>
          </a:blip>
          <a:srcRect t="8587" b="8596"/>
          <a:stretch/>
        </p:blipFill>
        <p:spPr>
          <a:xfrm>
            <a:off x="1339750" y="467725"/>
            <a:ext cx="6796324" cy="3822927"/>
          </a:xfrm>
          <a:prstGeom prst="rect">
            <a:avLst/>
          </a:prstGeom>
          <a:noFill/>
          <a:ln>
            <a:noFill/>
          </a:ln>
        </p:spPr>
      </p:pic>
      <p:sp>
        <p:nvSpPr>
          <p:cNvPr id="711" name="Google Shape;711;g35ee7645b5c_0_515"/>
          <p:cNvSpPr txBox="1">
            <a:spLocks noGrp="1"/>
          </p:cNvSpPr>
          <p:nvPr>
            <p:ph type="title"/>
          </p:nvPr>
        </p:nvSpPr>
        <p:spPr>
          <a:xfrm>
            <a:off x="774915" y="4797333"/>
            <a:ext cx="11046600" cy="138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100"/>
              <a:buFont typeface="Arial"/>
              <a:buNone/>
            </a:pPr>
            <a:r>
              <a:rPr lang="en-US" sz="4400">
                <a:solidFill>
                  <a:schemeClr val="dk2"/>
                </a:solidFill>
                <a:latin typeface="Century Gothic"/>
                <a:ea typeface="Century Gothic"/>
                <a:cs typeface="Century Gothic"/>
                <a:sym typeface="Century Gothic"/>
              </a:rPr>
              <a:t>Closing Reflections</a:t>
            </a:r>
            <a:endParaRPr sz="4400">
              <a:solidFill>
                <a:schemeClr val="dk2"/>
              </a:solidFill>
              <a:latin typeface="Century Gothic"/>
              <a:ea typeface="Century Gothic"/>
              <a:cs typeface="Century Gothic"/>
              <a:sym typeface="Century Gothic"/>
            </a:endParaRPr>
          </a:p>
        </p:txBody>
      </p:sp>
      <p:cxnSp>
        <p:nvCxnSpPr>
          <p:cNvPr id="712" name="Google Shape;712;g35ee7645b5c_0_515"/>
          <p:cNvCxnSpPr/>
          <p:nvPr/>
        </p:nvCxnSpPr>
        <p:spPr>
          <a:xfrm>
            <a:off x="774917" y="6310497"/>
            <a:ext cx="106254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35ee7645b5c_0_522"/>
          <p:cNvSpPr txBox="1">
            <a:spLocks noGrp="1"/>
          </p:cNvSpPr>
          <p:nvPr>
            <p:ph type="title"/>
          </p:nvPr>
        </p:nvSpPr>
        <p:spPr>
          <a:xfrm>
            <a:off x="838200" y="92756"/>
            <a:ext cx="10515600" cy="13257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SzPts val="4000"/>
              <a:buNone/>
            </a:pPr>
            <a:r>
              <a:rPr lang="en-US"/>
              <a:t>Q&amp;A</a:t>
            </a:r>
            <a:endParaRPr>
              <a:latin typeface="Century Gothic"/>
              <a:ea typeface="Century Gothic"/>
              <a:cs typeface="Century Gothic"/>
              <a:sym typeface="Century Gothic"/>
            </a:endParaRPr>
          </a:p>
        </p:txBody>
      </p:sp>
      <p:sp>
        <p:nvSpPr>
          <p:cNvPr id="719" name="Google Shape;719;g35ee7645b5c_0_522"/>
          <p:cNvSpPr txBox="1">
            <a:spLocks noGrp="1"/>
          </p:cNvSpPr>
          <p:nvPr>
            <p:ph type="body" idx="1"/>
          </p:nvPr>
        </p:nvSpPr>
        <p:spPr>
          <a:xfrm>
            <a:off x="838200" y="1415050"/>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Font typeface="Century Gothic"/>
              <a:buChar char="•"/>
            </a:pPr>
            <a:r>
              <a:rPr lang="en-US"/>
              <a:t>What questions do you have now?</a:t>
            </a:r>
            <a:endParaRPr/>
          </a:p>
          <a:p>
            <a:pPr marL="0" lvl="0" indent="0" algn="l" rtl="0">
              <a:lnSpc>
                <a:spcPct val="90000"/>
              </a:lnSpc>
              <a:spcBef>
                <a:spcPts val="1100"/>
              </a:spcBef>
              <a:spcAft>
                <a:spcPts val="0"/>
              </a:spcAft>
              <a:buSzPts val="19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35ee7645b5c_0_528"/>
          <p:cNvSpPr txBox="1">
            <a:spLocks noGrp="1"/>
          </p:cNvSpPr>
          <p:nvPr>
            <p:ph type="title"/>
          </p:nvPr>
        </p:nvSpPr>
        <p:spPr>
          <a:xfrm>
            <a:off x="581017" y="12882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ockwell"/>
              <a:buNone/>
            </a:pPr>
            <a:r>
              <a:rPr lang="en-US" sz="4700">
                <a:latin typeface="Century Gothic"/>
                <a:ea typeface="Century Gothic"/>
                <a:cs typeface="Century Gothic"/>
                <a:sym typeface="Century Gothic"/>
              </a:rPr>
              <a:t>Resources</a:t>
            </a:r>
            <a:endParaRPr sz="4700">
              <a:latin typeface="Century Gothic"/>
              <a:ea typeface="Century Gothic"/>
              <a:cs typeface="Century Gothic"/>
              <a:sym typeface="Century Gothic"/>
            </a:endParaRPr>
          </a:p>
        </p:txBody>
      </p:sp>
      <p:sp>
        <p:nvSpPr>
          <p:cNvPr id="726" name="Google Shape;726;g35ee7645b5c_0_528"/>
          <p:cNvSpPr txBox="1"/>
          <p:nvPr/>
        </p:nvSpPr>
        <p:spPr>
          <a:xfrm>
            <a:off x="3279350" y="1934150"/>
            <a:ext cx="8308200" cy="3768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entury Gothic"/>
                <a:ea typeface="Century Gothic"/>
                <a:cs typeface="Century Gothic"/>
                <a:sym typeface="Century Gothic"/>
              </a:rPr>
              <a:t>Access Today’s Powerpoint &amp; Other Resources:</a:t>
            </a:r>
            <a:endParaRPr sz="2500" b="1" i="0" u="none" strike="noStrike" cap="none">
              <a:solidFill>
                <a:srgbClr val="000000"/>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000000"/>
              </a:buClr>
              <a:buSzPts val="3200"/>
              <a:buFont typeface="Arial"/>
              <a:buNone/>
            </a:pPr>
            <a:r>
              <a:rPr lang="en-US" sz="3200" b="1">
                <a:solidFill>
                  <a:schemeClr val="accent4"/>
                </a:solidFill>
                <a:latin typeface="Century Gothic"/>
                <a:ea typeface="Century Gothic"/>
                <a:cs typeface="Century Gothic"/>
                <a:sym typeface="Century Gothic"/>
              </a:rPr>
              <a:t>https://bit.ly/QFTatPLATO</a:t>
            </a:r>
            <a:endParaRPr sz="2500" b="1" i="0" u="none" strike="noStrike" cap="none">
              <a:solidFill>
                <a:schemeClr val="accent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Century Gothic"/>
              <a:ea typeface="Century Gothic"/>
              <a:cs typeface="Century Gothic"/>
              <a:sym typeface="Century Gothic"/>
            </a:endParaRPr>
          </a:p>
          <a:p>
            <a:pPr marL="457200" marR="0" lvl="0" indent="-387350" algn="l" rtl="0">
              <a:lnSpc>
                <a:spcPct val="100000"/>
              </a:lnSpc>
              <a:spcBef>
                <a:spcPts val="0"/>
              </a:spcBef>
              <a:spcAft>
                <a:spcPts val="0"/>
              </a:spcAft>
              <a:buClr>
                <a:schemeClr val="dk1"/>
              </a:buClr>
              <a:buSzPts val="2500"/>
              <a:buFont typeface="Century Gothic"/>
              <a:buChar char="●"/>
            </a:pPr>
            <a:r>
              <a:rPr lang="en-US" sz="2500" b="0" i="0" u="sng" strike="noStrike" cap="none">
                <a:solidFill>
                  <a:schemeClr val="dk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Question Focus Design Tool</a:t>
            </a:r>
            <a:endParaRPr sz="2500" b="0" i="0" u="none" strike="noStrike" cap="none">
              <a:solidFill>
                <a:schemeClr val="dk1"/>
              </a:solidFill>
              <a:latin typeface="Century Gothic"/>
              <a:ea typeface="Century Gothic"/>
              <a:cs typeface="Century Gothic"/>
              <a:sym typeface="Century Gothic"/>
            </a:endParaRPr>
          </a:p>
          <a:p>
            <a:pPr marL="457200" marR="0" lvl="0" indent="-387350" algn="l" rtl="0">
              <a:lnSpc>
                <a:spcPct val="100000"/>
              </a:lnSpc>
              <a:spcBef>
                <a:spcPts val="0"/>
              </a:spcBef>
              <a:spcAft>
                <a:spcPts val="0"/>
              </a:spcAft>
              <a:buClr>
                <a:schemeClr val="dk1"/>
              </a:buClr>
              <a:buSzPts val="2500"/>
              <a:buFont typeface="Century Gothic"/>
              <a:buChar char="●"/>
            </a:pPr>
            <a:r>
              <a:rPr lang="en-US" sz="2500" b="0" i="0" u="sng" strike="noStrike" cap="none">
                <a:solidFill>
                  <a:schemeClr val="dk2"/>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Lesson Planning Workbook</a:t>
            </a:r>
            <a:endParaRPr sz="2500" b="0" i="0" u="none" strike="noStrike" cap="none">
              <a:solidFill>
                <a:schemeClr val="dk1"/>
              </a:solidFill>
              <a:latin typeface="Century Gothic"/>
              <a:ea typeface="Century Gothic"/>
              <a:cs typeface="Century Gothic"/>
              <a:sym typeface="Century Gothic"/>
            </a:endParaRPr>
          </a:p>
          <a:p>
            <a:pPr marL="457200" marR="0" lvl="0" indent="-387350" algn="l" rtl="0">
              <a:lnSpc>
                <a:spcPct val="100000"/>
              </a:lnSpc>
              <a:spcBef>
                <a:spcPts val="0"/>
              </a:spcBef>
              <a:spcAft>
                <a:spcPts val="0"/>
              </a:spcAft>
              <a:buClr>
                <a:schemeClr val="dk1"/>
              </a:buClr>
              <a:buSzPts val="2500"/>
              <a:buFont typeface="Century Gothic"/>
              <a:buChar char="●"/>
            </a:pPr>
            <a:r>
              <a:rPr lang="en-US" sz="2500" b="0" i="0" u="sng" strike="noStrike" cap="none">
                <a:solidFill>
                  <a:schemeClr val="dk2"/>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QFT on One Slide</a:t>
            </a:r>
            <a:endParaRPr sz="2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highlight>
                  <a:srgbClr val="FFFF00"/>
                </a:highlight>
                <a:latin typeface="Century Gothic"/>
                <a:ea typeface="Century Gothic"/>
                <a:cs typeface="Century Gothic"/>
                <a:sym typeface="Century Gothic"/>
              </a:rPr>
              <a:t>Register to Access RQI’s Full Resource Library: https://rightquestion.org/register</a:t>
            </a:r>
            <a:endParaRPr sz="2500" b="1" i="0" u="none" strike="noStrike" cap="none">
              <a:solidFill>
                <a:srgbClr val="156993"/>
              </a:solidFill>
              <a:highlight>
                <a:srgbClr val="FFFF00"/>
              </a:highlight>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body" idx="4294967295"/>
          </p:nvPr>
        </p:nvSpPr>
        <p:spPr>
          <a:xfrm>
            <a:off x="654209" y="4815436"/>
            <a:ext cx="10933735" cy="125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4400"/>
              <a:buNone/>
            </a:pPr>
            <a:r>
              <a:rPr lang="en-US" sz="4400">
                <a:solidFill>
                  <a:schemeClr val="accent1"/>
                </a:solidFill>
              </a:rPr>
              <a:t>Why spend time teaching the skill of question formulation?</a:t>
            </a:r>
            <a:endParaRPr sz="4400">
              <a:solidFill>
                <a:schemeClr val="accent1"/>
              </a:solidFill>
              <a:latin typeface="Rockwell"/>
              <a:ea typeface="Rockwell"/>
              <a:cs typeface="Rockwell"/>
              <a:sym typeface="Rockwell"/>
            </a:endParaRPr>
          </a:p>
        </p:txBody>
      </p:sp>
      <p:cxnSp>
        <p:nvCxnSpPr>
          <p:cNvPr id="217" name="Google Shape;217;p9"/>
          <p:cNvCxnSpPr/>
          <p:nvPr/>
        </p:nvCxnSpPr>
        <p:spPr>
          <a:xfrm>
            <a:off x="654207" y="6343748"/>
            <a:ext cx="10625279" cy="0"/>
          </a:xfrm>
          <a:prstGeom prst="straightConnector1">
            <a:avLst/>
          </a:prstGeom>
          <a:noFill/>
          <a:ln w="9525" cap="flat" cmpd="sng">
            <a:solidFill>
              <a:schemeClr val="dk2"/>
            </a:solidFill>
            <a:prstDash val="solid"/>
            <a:miter lim="800000"/>
            <a:headEnd type="none" w="sm" len="sm"/>
            <a:tailEnd type="none" w="sm" len="sm"/>
          </a:ln>
        </p:spPr>
      </p:cxnSp>
      <p:pic>
        <p:nvPicPr>
          <p:cNvPr id="218" name="Google Shape;218;p9"/>
          <p:cNvPicPr preferRelativeResize="0"/>
          <p:nvPr/>
        </p:nvPicPr>
        <p:blipFill rotWithShape="1">
          <a:blip r:embed="rId3">
            <a:alphaModFix/>
          </a:blip>
          <a:srcRect/>
          <a:stretch/>
        </p:blipFill>
        <p:spPr>
          <a:xfrm>
            <a:off x="2063265" y="194999"/>
            <a:ext cx="5929081" cy="440558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35ee7645b5c_0_535"/>
          <p:cNvSpPr txBox="1"/>
          <p:nvPr/>
        </p:nvSpPr>
        <p:spPr>
          <a:xfrm>
            <a:off x="737933" y="5967633"/>
            <a:ext cx="10515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entury Gothic"/>
                <a:ea typeface="Century Gothic"/>
                <a:cs typeface="Century Gothic"/>
                <a:sym typeface="Century Gothic"/>
              </a:rPr>
              <a:t>Take our </a:t>
            </a:r>
            <a:r>
              <a:rPr lang="en-US" sz="2400" b="0" i="0" u="sng" strike="noStrike" cap="none">
                <a:solidFill>
                  <a:schemeClr val="hlink"/>
                </a:solidFill>
                <a:latin typeface="Century Gothic"/>
                <a:ea typeface="Century Gothic"/>
                <a:cs typeface="Century Gothic"/>
                <a:sym typeface="Century Gothic"/>
                <a:hlinkClick r:id="rId3"/>
              </a:rPr>
              <a:t>free self-paced modules </a:t>
            </a:r>
            <a:r>
              <a:rPr lang="en-US" sz="2400" b="0" i="0" u="none" strike="noStrike" cap="none">
                <a:solidFill>
                  <a:srgbClr val="000000"/>
                </a:solidFill>
                <a:latin typeface="Century Gothic"/>
                <a:ea typeface="Century Gothic"/>
                <a:cs typeface="Century Gothic"/>
                <a:sym typeface="Century Gothic"/>
              </a:rPr>
              <a:t>and explore the </a:t>
            </a:r>
            <a:r>
              <a:rPr lang="en-US" sz="2400" b="0" i="0" u="sng" strike="noStrike" cap="none">
                <a:solidFill>
                  <a:srgbClr val="00000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Resource Hub</a:t>
            </a:r>
            <a:r>
              <a:rPr lang="en-US" sz="2400" b="0" i="0" u="none" strike="noStrike" cap="none">
                <a:solidFill>
                  <a:srgbClr val="000000"/>
                </a:solidFill>
                <a:latin typeface="Century Gothic"/>
                <a:ea typeface="Century Gothic"/>
                <a:cs typeface="Century Gothic"/>
                <a:sym typeface="Century Gothic"/>
              </a:rPr>
              <a:t> at rightquestion.org/primary-sources</a:t>
            </a:r>
            <a:endParaRPr sz="1900" b="0" i="0" u="none" strike="noStrike" cap="none">
              <a:solidFill>
                <a:srgbClr val="000000"/>
              </a:solidFill>
              <a:latin typeface="Arial"/>
              <a:ea typeface="Arial"/>
              <a:cs typeface="Arial"/>
              <a:sym typeface="Arial"/>
            </a:endParaRPr>
          </a:p>
        </p:txBody>
      </p:sp>
      <p:sp>
        <p:nvSpPr>
          <p:cNvPr id="732" name="Google Shape;732;g35ee7645b5c_0_535"/>
          <p:cNvSpPr txBox="1"/>
          <p:nvPr/>
        </p:nvSpPr>
        <p:spPr>
          <a:xfrm>
            <a:off x="921164" y="246412"/>
            <a:ext cx="10515600" cy="86250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59C4C7"/>
              </a:buClr>
              <a:buSzPct val="110000"/>
              <a:buFont typeface="Century Gothic"/>
              <a:buNone/>
            </a:pPr>
            <a:r>
              <a:rPr lang="en-US" sz="4000" b="0" i="0" u="none" strike="noStrike" cap="none">
                <a:solidFill>
                  <a:srgbClr val="59C4C7"/>
                </a:solidFill>
                <a:latin typeface="Century Gothic"/>
                <a:ea typeface="Century Gothic"/>
                <a:cs typeface="Century Gothic"/>
                <a:sym typeface="Century Gothic"/>
              </a:rPr>
              <a:t>To Learn More about QFT &amp; Primary Sources</a:t>
            </a:r>
            <a:endParaRPr sz="4400" b="0" i="0" u="none" strike="noStrike" cap="none">
              <a:solidFill>
                <a:srgbClr val="59C4C7"/>
              </a:solidFill>
              <a:latin typeface="Century Gothic"/>
              <a:ea typeface="Century Gothic"/>
              <a:cs typeface="Century Gothic"/>
              <a:sym typeface="Century Gothic"/>
            </a:endParaRPr>
          </a:p>
        </p:txBody>
      </p:sp>
      <p:grpSp>
        <p:nvGrpSpPr>
          <p:cNvPr id="733" name="Google Shape;733;g35ee7645b5c_0_535"/>
          <p:cNvGrpSpPr/>
          <p:nvPr/>
        </p:nvGrpSpPr>
        <p:grpSpPr>
          <a:xfrm>
            <a:off x="924462" y="1431118"/>
            <a:ext cx="10459798" cy="4400441"/>
            <a:chOff x="693364" y="1073365"/>
            <a:chExt cx="7845045" cy="3300414"/>
          </a:xfrm>
        </p:grpSpPr>
        <p:pic>
          <p:nvPicPr>
            <p:cNvPr id="734" name="Google Shape;734;g35ee7645b5c_0_535" descr="Graphical user interface, website&#10;&#10;Description automatically generated"/>
            <p:cNvPicPr preferRelativeResize="0"/>
            <p:nvPr/>
          </p:nvPicPr>
          <p:blipFill rotWithShape="1">
            <a:blip r:embed="rId5">
              <a:alphaModFix/>
            </a:blip>
            <a:srcRect/>
            <a:stretch/>
          </p:blipFill>
          <p:spPr>
            <a:xfrm>
              <a:off x="693364" y="1073365"/>
              <a:ext cx="4271124" cy="3300414"/>
            </a:xfrm>
            <a:prstGeom prst="rect">
              <a:avLst/>
            </a:prstGeom>
            <a:noFill/>
            <a:ln>
              <a:noFill/>
            </a:ln>
          </p:spPr>
        </p:pic>
        <p:sp>
          <p:nvSpPr>
            <p:cNvPr id="735" name="Google Shape;735;g35ee7645b5c_0_535"/>
            <p:cNvSpPr/>
            <p:nvPr/>
          </p:nvSpPr>
          <p:spPr>
            <a:xfrm>
              <a:off x="5277409" y="1153644"/>
              <a:ext cx="3261000" cy="913200"/>
            </a:xfrm>
            <a:prstGeom prst="roundRect">
              <a:avLst>
                <a:gd name="adj" fmla="val 16667"/>
              </a:avLst>
            </a:prstGeom>
            <a:solidFill>
              <a:schemeClr val="accent1"/>
            </a:solidFill>
            <a:ln w="25400" cap="flat" cmpd="sng">
              <a:solidFill>
                <a:srgbClr val="408F9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Century Gothic"/>
                  <a:ea typeface="Century Gothic"/>
                  <a:cs typeface="Century Gothic"/>
                  <a:sym typeface="Century Gothic"/>
                </a:rPr>
                <a:t>Watch videos to hear from teachers and students</a:t>
              </a:r>
              <a:endParaRPr sz="2100" b="1" i="0" u="none" strike="noStrike" cap="none">
                <a:solidFill>
                  <a:srgbClr val="FFFFFF"/>
                </a:solidFill>
                <a:latin typeface="Century Gothic"/>
                <a:ea typeface="Century Gothic"/>
                <a:cs typeface="Century Gothic"/>
                <a:sym typeface="Century Gothic"/>
              </a:endParaRPr>
            </a:p>
          </p:txBody>
        </p:sp>
      </p:grpSp>
      <p:grpSp>
        <p:nvGrpSpPr>
          <p:cNvPr id="736" name="Google Shape;736;g35ee7645b5c_0_535"/>
          <p:cNvGrpSpPr/>
          <p:nvPr/>
        </p:nvGrpSpPr>
        <p:grpSpPr>
          <a:xfrm>
            <a:off x="921141" y="1429684"/>
            <a:ext cx="10463120" cy="4400441"/>
            <a:chOff x="690873" y="1072290"/>
            <a:chExt cx="7847536" cy="3300414"/>
          </a:xfrm>
        </p:grpSpPr>
        <p:sp>
          <p:nvSpPr>
            <p:cNvPr id="737" name="Google Shape;737;g35ee7645b5c_0_535"/>
            <p:cNvSpPr/>
            <p:nvPr/>
          </p:nvSpPr>
          <p:spPr>
            <a:xfrm>
              <a:off x="5277409" y="2173379"/>
              <a:ext cx="3261000" cy="913200"/>
            </a:xfrm>
            <a:prstGeom prst="roundRect">
              <a:avLst>
                <a:gd name="adj" fmla="val 16667"/>
              </a:avLst>
            </a:prstGeom>
            <a:solidFill>
              <a:schemeClr val="accent1"/>
            </a:solidFill>
            <a:ln w="25400" cap="flat" cmpd="sng">
              <a:solidFill>
                <a:srgbClr val="408F9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Century Gothic"/>
                  <a:ea typeface="Century Gothic"/>
                  <a:cs typeface="Century Gothic"/>
                  <a:sym typeface="Century Gothic"/>
                </a:rPr>
                <a:t>Check out real lesson plan examples</a:t>
              </a:r>
              <a:endParaRPr sz="1900" b="0" i="0" u="none" strike="noStrike" cap="none">
                <a:solidFill>
                  <a:srgbClr val="FFFFFF"/>
                </a:solidFill>
                <a:latin typeface="Arial"/>
                <a:ea typeface="Arial"/>
                <a:cs typeface="Arial"/>
                <a:sym typeface="Arial"/>
              </a:endParaRPr>
            </a:p>
          </p:txBody>
        </p:sp>
        <p:pic>
          <p:nvPicPr>
            <p:cNvPr id="738" name="Google Shape;738;g35ee7645b5c_0_535" descr="Text&#10;&#10;Description automatically generated"/>
            <p:cNvPicPr preferRelativeResize="0"/>
            <p:nvPr/>
          </p:nvPicPr>
          <p:blipFill rotWithShape="1">
            <a:blip r:embed="rId6">
              <a:alphaModFix/>
            </a:blip>
            <a:srcRect/>
            <a:stretch/>
          </p:blipFill>
          <p:spPr>
            <a:xfrm>
              <a:off x="690873" y="1072290"/>
              <a:ext cx="4400551" cy="3300414"/>
            </a:xfrm>
            <a:prstGeom prst="rect">
              <a:avLst/>
            </a:prstGeom>
            <a:noFill/>
            <a:ln>
              <a:noFill/>
            </a:ln>
          </p:spPr>
        </p:pic>
      </p:grpSp>
      <p:grpSp>
        <p:nvGrpSpPr>
          <p:cNvPr id="739" name="Google Shape;739;g35ee7645b5c_0_535"/>
          <p:cNvGrpSpPr/>
          <p:nvPr/>
        </p:nvGrpSpPr>
        <p:grpSpPr>
          <a:xfrm>
            <a:off x="923105" y="1428370"/>
            <a:ext cx="10461154" cy="4400441"/>
            <a:chOff x="692346" y="1071304"/>
            <a:chExt cx="7846062" cy="3300414"/>
          </a:xfrm>
        </p:grpSpPr>
        <p:sp>
          <p:nvSpPr>
            <p:cNvPr id="740" name="Google Shape;740;g35ee7645b5c_0_535"/>
            <p:cNvSpPr/>
            <p:nvPr/>
          </p:nvSpPr>
          <p:spPr>
            <a:xfrm>
              <a:off x="5277408" y="3193114"/>
              <a:ext cx="3261000" cy="913200"/>
            </a:xfrm>
            <a:prstGeom prst="roundRect">
              <a:avLst>
                <a:gd name="adj" fmla="val 16667"/>
              </a:avLst>
            </a:prstGeom>
            <a:solidFill>
              <a:schemeClr val="accent1"/>
            </a:solidFill>
            <a:ln w="25400" cap="flat" cmpd="sng">
              <a:solidFill>
                <a:srgbClr val="408F9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Century Gothic"/>
                  <a:ea typeface="Century Gothic"/>
                  <a:cs typeface="Century Gothic"/>
                  <a:sym typeface="Century Gothic"/>
                </a:rPr>
                <a:t>Learn more on your own time</a:t>
              </a:r>
              <a:endParaRPr sz="1900" b="0" i="0" u="none" strike="noStrike" cap="none">
                <a:solidFill>
                  <a:srgbClr val="FFFFFF"/>
                </a:solidFill>
                <a:latin typeface="Arial"/>
                <a:ea typeface="Arial"/>
                <a:cs typeface="Arial"/>
                <a:sym typeface="Arial"/>
              </a:endParaRPr>
            </a:p>
          </p:txBody>
        </p:sp>
        <p:pic>
          <p:nvPicPr>
            <p:cNvPr id="741" name="Google Shape;741;g35ee7645b5c_0_535" descr="Graphical user interface, text&#10;&#10;Description automatically generated"/>
            <p:cNvPicPr preferRelativeResize="0"/>
            <p:nvPr/>
          </p:nvPicPr>
          <p:blipFill rotWithShape="1">
            <a:blip r:embed="rId7">
              <a:alphaModFix/>
            </a:blip>
            <a:srcRect/>
            <a:stretch/>
          </p:blipFill>
          <p:spPr>
            <a:xfrm>
              <a:off x="692346" y="1071304"/>
              <a:ext cx="4400551" cy="330041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35ee7645b5c_0_549"/>
          <p:cNvSpPr txBox="1">
            <a:spLocks noGrp="1"/>
          </p:cNvSpPr>
          <p:nvPr>
            <p:ph type="title"/>
          </p:nvPr>
        </p:nvSpPr>
        <p:spPr>
          <a:xfrm>
            <a:off x="896200" y="324731"/>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latin typeface="Century Gothic"/>
                <a:ea typeface="Century Gothic"/>
                <a:cs typeface="Century Gothic"/>
                <a:sym typeface="Century Gothic"/>
              </a:rPr>
              <a:t>Upcoming online courses through Harvard Graduate School of Education</a:t>
            </a:r>
            <a:endParaRPr>
              <a:latin typeface="Century Gothic"/>
              <a:ea typeface="Century Gothic"/>
              <a:cs typeface="Century Gothic"/>
              <a:sym typeface="Century Gothic"/>
            </a:endParaRPr>
          </a:p>
        </p:txBody>
      </p:sp>
      <p:sp>
        <p:nvSpPr>
          <p:cNvPr id="748" name="Google Shape;748;g35ee7645b5c_0_549"/>
          <p:cNvSpPr txBox="1">
            <a:spLocks noGrp="1"/>
          </p:cNvSpPr>
          <p:nvPr>
            <p:ph type="body" idx="1"/>
          </p:nvPr>
        </p:nvSpPr>
        <p:spPr>
          <a:xfrm>
            <a:off x="258250" y="1999600"/>
            <a:ext cx="7400100" cy="4351200"/>
          </a:xfrm>
          <a:prstGeom prst="rect">
            <a:avLst/>
          </a:prstGeom>
          <a:noFill/>
          <a:ln>
            <a:noFill/>
          </a:ln>
        </p:spPr>
        <p:txBody>
          <a:bodyPr spcFirstLastPara="1" wrap="square" lIns="91425" tIns="45700" rIns="91425" bIns="45700" anchor="t" anchorCtr="0">
            <a:normAutofit lnSpcReduction="20000"/>
          </a:bodyPr>
          <a:lstStyle/>
          <a:p>
            <a:pPr marL="457200" lvl="0" indent="-228600" algn="l" rtl="0">
              <a:lnSpc>
                <a:spcPct val="115000"/>
              </a:lnSpc>
              <a:spcBef>
                <a:spcPts val="1500"/>
              </a:spcBef>
              <a:spcAft>
                <a:spcPts val="0"/>
              </a:spcAft>
              <a:buSzPts val="2400"/>
              <a:buFont typeface="Century Gothic"/>
              <a:buNone/>
            </a:pPr>
            <a:r>
              <a:rPr lang="en-US" sz="2400" b="1">
                <a:solidFill>
                  <a:schemeClr val="hlink"/>
                </a:solidFill>
                <a:uFill>
                  <a:noFill/>
                </a:uFill>
                <a:latin typeface="Century Gothic"/>
                <a:ea typeface="Century Gothic"/>
                <a:cs typeface="Century Gothic"/>
                <a:sym typeface="Century Gothic"/>
                <a:hlinkClick r:id="rId3"/>
              </a:rPr>
              <a:t>Jul 8, 2025 - Jul 28, 2025 </a:t>
            </a:r>
            <a:br>
              <a:rPr lang="en-US" sz="2400" b="1">
                <a:solidFill>
                  <a:schemeClr val="hlink"/>
                </a:solidFill>
                <a:uFill>
                  <a:noFill/>
                </a:uFill>
                <a:latin typeface="Century Gothic"/>
                <a:ea typeface="Century Gothic"/>
                <a:cs typeface="Century Gothic"/>
                <a:sym typeface="Century Gothic"/>
                <a:hlinkClick r:id="rId3"/>
              </a:rPr>
            </a:br>
            <a:r>
              <a:rPr lang="en-US" sz="2400" b="1">
                <a:latin typeface="Century Gothic"/>
                <a:ea typeface="Century Gothic"/>
                <a:cs typeface="Century Gothic"/>
                <a:sym typeface="Century Gothic"/>
              </a:rPr>
              <a:t>Application Deadline: Jun 27, 2025</a:t>
            </a:r>
            <a:br>
              <a:rPr lang="en-US" sz="2400" b="1">
                <a:latin typeface="Century Gothic"/>
                <a:ea typeface="Century Gothic"/>
                <a:cs typeface="Century Gothic"/>
                <a:sym typeface="Century Gothic"/>
              </a:rPr>
            </a:br>
            <a:endParaRPr sz="2400" b="1">
              <a:latin typeface="Century Gothic"/>
              <a:ea typeface="Century Gothic"/>
              <a:cs typeface="Century Gothic"/>
              <a:sym typeface="Century Gothic"/>
            </a:endParaRPr>
          </a:p>
          <a:p>
            <a:pPr marL="457200" lvl="0" indent="-228600" algn="l" rtl="0">
              <a:lnSpc>
                <a:spcPct val="115000"/>
              </a:lnSpc>
              <a:spcBef>
                <a:spcPts val="0"/>
              </a:spcBef>
              <a:spcAft>
                <a:spcPts val="0"/>
              </a:spcAft>
              <a:buSzPts val="2400"/>
              <a:buFont typeface="Century Gothic"/>
              <a:buNone/>
            </a:pPr>
            <a:r>
              <a:rPr lang="en-US" sz="2400" b="1">
                <a:solidFill>
                  <a:schemeClr val="hlink"/>
                </a:solidFill>
                <a:uFill>
                  <a:noFill/>
                </a:uFill>
                <a:latin typeface="Century Gothic"/>
                <a:ea typeface="Century Gothic"/>
                <a:cs typeface="Century Gothic"/>
                <a:sym typeface="Century Gothic"/>
                <a:hlinkClick r:id="rId3"/>
              </a:rPr>
              <a:t>Oct 14, 2025 - Nov 3, 2025 </a:t>
            </a:r>
            <a:br>
              <a:rPr lang="en-US" sz="2400" b="1">
                <a:solidFill>
                  <a:schemeClr val="hlink"/>
                </a:solidFill>
                <a:uFill>
                  <a:noFill/>
                </a:uFill>
                <a:latin typeface="Century Gothic"/>
                <a:ea typeface="Century Gothic"/>
                <a:cs typeface="Century Gothic"/>
                <a:sym typeface="Century Gothic"/>
                <a:hlinkClick r:id="rId3"/>
              </a:rPr>
            </a:br>
            <a:r>
              <a:rPr lang="en-US" sz="2400" b="1">
                <a:latin typeface="Century Gothic"/>
                <a:ea typeface="Century Gothic"/>
                <a:cs typeface="Century Gothic"/>
                <a:sym typeface="Century Gothic"/>
              </a:rPr>
              <a:t>Application Deadline: Oct 3, 2025</a:t>
            </a:r>
            <a:endParaRPr sz="2400" b="1">
              <a:latin typeface="Century Gothic"/>
              <a:ea typeface="Century Gothic"/>
              <a:cs typeface="Century Gothic"/>
              <a:sym typeface="Century Gothic"/>
            </a:endParaRPr>
          </a:p>
          <a:p>
            <a:pPr marL="457200" lvl="0" indent="-228600" algn="l" rtl="0">
              <a:lnSpc>
                <a:spcPct val="115000"/>
              </a:lnSpc>
              <a:spcBef>
                <a:spcPts val="0"/>
              </a:spcBef>
              <a:spcAft>
                <a:spcPts val="0"/>
              </a:spcAft>
              <a:buSzPts val="2400"/>
              <a:buFont typeface="Century Gothic"/>
              <a:buNone/>
            </a:pPr>
            <a:endParaRPr sz="2400" b="1">
              <a:latin typeface="Century Gothic"/>
              <a:ea typeface="Century Gothic"/>
              <a:cs typeface="Century Gothic"/>
              <a:sym typeface="Century Gothic"/>
            </a:endParaRPr>
          </a:p>
          <a:p>
            <a:pPr marL="457200" lvl="0" indent="-228600" algn="l" rtl="0">
              <a:lnSpc>
                <a:spcPct val="115000"/>
              </a:lnSpc>
              <a:spcBef>
                <a:spcPts val="0"/>
              </a:spcBef>
              <a:spcAft>
                <a:spcPts val="0"/>
              </a:spcAft>
              <a:buSzPts val="2400"/>
              <a:buFont typeface="Century Gothic"/>
              <a:buNone/>
            </a:pPr>
            <a:r>
              <a:rPr lang="en-US" sz="2400" b="1">
                <a:latin typeface="Century Gothic"/>
                <a:ea typeface="Century Gothic"/>
                <a:cs typeface="Century Gothic"/>
                <a:sym typeface="Century Gothic"/>
              </a:rPr>
              <a:t>Register for the RQI Network to Get Notified: </a:t>
            </a:r>
            <a:r>
              <a:rPr lang="en-US" sz="2400" b="1" u="sng">
                <a:solidFill>
                  <a:schemeClr val="hlink"/>
                </a:solidFill>
                <a:latin typeface="Century Gothic"/>
                <a:ea typeface="Century Gothic"/>
                <a:cs typeface="Century Gothic"/>
                <a:sym typeface="Century Gothic"/>
                <a:hlinkClick r:id="rId4"/>
              </a:rPr>
              <a:t>https://rightquestion.org/register</a:t>
            </a:r>
            <a:r>
              <a:rPr lang="en-US" sz="2400" b="1">
                <a:latin typeface="Century Gothic"/>
                <a:ea typeface="Century Gothic"/>
                <a:cs typeface="Century Gothic"/>
                <a:sym typeface="Century Gothic"/>
              </a:rPr>
              <a:t> </a:t>
            </a:r>
            <a:endParaRPr sz="2400" b="1">
              <a:latin typeface="Century Gothic"/>
              <a:ea typeface="Century Gothic"/>
              <a:cs typeface="Century Gothic"/>
              <a:sym typeface="Century Gothic"/>
            </a:endParaRPr>
          </a:p>
          <a:p>
            <a:pPr marL="457200" lvl="0" indent="-228600" algn="l" rtl="0">
              <a:lnSpc>
                <a:spcPct val="115000"/>
              </a:lnSpc>
              <a:spcBef>
                <a:spcPts val="0"/>
              </a:spcBef>
              <a:spcAft>
                <a:spcPts val="0"/>
              </a:spcAft>
              <a:buSzPts val="2400"/>
              <a:buFont typeface="Century Gothic"/>
              <a:buNone/>
            </a:pPr>
            <a:endParaRPr sz="2400" b="1">
              <a:latin typeface="Century Gothic"/>
              <a:ea typeface="Century Gothic"/>
              <a:cs typeface="Century Gothic"/>
              <a:sym typeface="Century Gothic"/>
            </a:endParaRPr>
          </a:p>
          <a:p>
            <a:pPr marL="457200" lvl="0" indent="-228600" algn="l" rtl="0">
              <a:lnSpc>
                <a:spcPct val="115000"/>
              </a:lnSpc>
              <a:spcBef>
                <a:spcPts val="0"/>
              </a:spcBef>
              <a:spcAft>
                <a:spcPts val="0"/>
              </a:spcAft>
              <a:buSzPts val="2400"/>
              <a:buFont typeface="Century Gothic"/>
              <a:buNone/>
            </a:pPr>
            <a:r>
              <a:rPr lang="en-US" sz="2400" b="1" u="sng">
                <a:solidFill>
                  <a:schemeClr val="hlink"/>
                </a:solidFill>
                <a:latin typeface="Century Gothic"/>
                <a:ea typeface="Century Gothic"/>
                <a:cs typeface="Century Gothic"/>
                <a:sym typeface="Century Gothic"/>
                <a:hlinkClick r:id="rId5"/>
              </a:rPr>
              <a:t>Learn More &amp; Register Here</a:t>
            </a:r>
            <a:r>
              <a:rPr lang="en-US" sz="2400" b="1">
                <a:latin typeface="Century Gothic"/>
                <a:ea typeface="Century Gothic"/>
                <a:cs typeface="Century Gothic"/>
                <a:sym typeface="Century Gothic"/>
              </a:rPr>
              <a:t>.</a:t>
            </a:r>
            <a:br>
              <a:rPr lang="en-US" sz="2400" b="1">
                <a:latin typeface="Century Gothic"/>
                <a:ea typeface="Century Gothic"/>
                <a:cs typeface="Century Gothic"/>
                <a:sym typeface="Century Gothic"/>
              </a:rPr>
            </a:br>
            <a:endParaRPr sz="2400" b="1">
              <a:latin typeface="Century Gothic"/>
              <a:ea typeface="Century Gothic"/>
              <a:cs typeface="Century Gothic"/>
              <a:sym typeface="Century Gothic"/>
            </a:endParaRPr>
          </a:p>
          <a:p>
            <a:pPr marL="0" lvl="0" indent="0" algn="l" rtl="0">
              <a:lnSpc>
                <a:spcPct val="90000"/>
              </a:lnSpc>
              <a:spcBef>
                <a:spcPts val="1000"/>
              </a:spcBef>
              <a:spcAft>
                <a:spcPts val="0"/>
              </a:spcAft>
              <a:buSzPts val="1800"/>
              <a:buNone/>
            </a:pPr>
            <a:endParaRPr sz="2400">
              <a:latin typeface="Century Gothic"/>
              <a:ea typeface="Century Gothic"/>
              <a:cs typeface="Century Gothic"/>
              <a:sym typeface="Century Gothic"/>
            </a:endParaRPr>
          </a:p>
        </p:txBody>
      </p:sp>
      <p:pic>
        <p:nvPicPr>
          <p:cNvPr id="749" name="Google Shape;749;g35ee7645b5c_0_549" title="Copy of dana huff 10.jpg"/>
          <p:cNvPicPr preferRelativeResize="0"/>
          <p:nvPr/>
        </p:nvPicPr>
        <p:blipFill rotWithShape="1">
          <a:blip r:embed="rId6">
            <a:alphaModFix/>
          </a:blip>
          <a:srcRect/>
          <a:stretch/>
        </p:blipFill>
        <p:spPr>
          <a:xfrm>
            <a:off x="7796250" y="2585781"/>
            <a:ext cx="4228849" cy="281854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35ee7645b5c_0_556"/>
          <p:cNvSpPr txBox="1">
            <a:spLocks noGrp="1"/>
          </p:cNvSpPr>
          <p:nvPr>
            <p:ph type="title"/>
          </p:nvPr>
        </p:nvSpPr>
        <p:spPr>
          <a:xfrm>
            <a:off x="838200" y="92756"/>
            <a:ext cx="10515600" cy="13257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SzPts val="4000"/>
              <a:buNone/>
            </a:pPr>
            <a:r>
              <a:rPr lang="en-US">
                <a:latin typeface="Century Gothic"/>
                <a:ea typeface="Century Gothic"/>
                <a:cs typeface="Century Gothic"/>
                <a:sym typeface="Century Gothic"/>
              </a:rPr>
              <a:t>Find us on social media!</a:t>
            </a:r>
            <a:endParaRPr>
              <a:latin typeface="Century Gothic"/>
              <a:ea typeface="Century Gothic"/>
              <a:cs typeface="Century Gothic"/>
              <a:sym typeface="Century Gothic"/>
            </a:endParaRPr>
          </a:p>
        </p:txBody>
      </p:sp>
      <p:grpSp>
        <p:nvGrpSpPr>
          <p:cNvPr id="755" name="Google Shape;755;g35ee7645b5c_0_556"/>
          <p:cNvGrpSpPr/>
          <p:nvPr/>
        </p:nvGrpSpPr>
        <p:grpSpPr>
          <a:xfrm>
            <a:off x="902090" y="2006255"/>
            <a:ext cx="2028300" cy="2752120"/>
            <a:chOff x="1754415" y="2554205"/>
            <a:chExt cx="2028300" cy="2752120"/>
          </a:xfrm>
        </p:grpSpPr>
        <p:pic>
          <p:nvPicPr>
            <p:cNvPr id="756" name="Google Shape;756;g35ee7645b5c_0_556" descr="A white x on a black background&#10;&#10;Description automatically generated"/>
            <p:cNvPicPr preferRelativeResize="0"/>
            <p:nvPr/>
          </p:nvPicPr>
          <p:blipFill rotWithShape="1">
            <a:blip r:embed="rId3">
              <a:alphaModFix/>
            </a:blip>
            <a:srcRect l="26137" t="3012" r="25425" b="2540"/>
            <a:stretch/>
          </p:blipFill>
          <p:spPr>
            <a:xfrm>
              <a:off x="1792462" y="2554205"/>
              <a:ext cx="1952225" cy="2143126"/>
            </a:xfrm>
            <a:prstGeom prst="rect">
              <a:avLst/>
            </a:prstGeom>
            <a:noFill/>
            <a:ln>
              <a:noFill/>
            </a:ln>
          </p:spPr>
        </p:pic>
        <p:sp>
          <p:nvSpPr>
            <p:cNvPr id="757" name="Google Shape;757;g35ee7645b5c_0_556"/>
            <p:cNvSpPr txBox="1"/>
            <p:nvPr/>
          </p:nvSpPr>
          <p:spPr>
            <a:xfrm>
              <a:off x="1754415" y="4906125"/>
              <a:ext cx="2028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@rightquestion</a:t>
              </a:r>
              <a:endParaRPr sz="1400" b="0" i="0" u="none" strike="noStrike" cap="none">
                <a:solidFill>
                  <a:srgbClr val="000000"/>
                </a:solidFill>
                <a:latin typeface="Arial"/>
                <a:ea typeface="Arial"/>
                <a:cs typeface="Arial"/>
                <a:sym typeface="Arial"/>
              </a:endParaRPr>
            </a:p>
          </p:txBody>
        </p:sp>
      </p:grpSp>
      <p:grpSp>
        <p:nvGrpSpPr>
          <p:cNvPr id="758" name="Google Shape;758;g35ee7645b5c_0_556"/>
          <p:cNvGrpSpPr/>
          <p:nvPr/>
        </p:nvGrpSpPr>
        <p:grpSpPr>
          <a:xfrm>
            <a:off x="3445978" y="1954617"/>
            <a:ext cx="3437400" cy="2788303"/>
            <a:chOff x="4298303" y="2502568"/>
            <a:chExt cx="3437400" cy="2788303"/>
          </a:xfrm>
        </p:grpSpPr>
        <p:pic>
          <p:nvPicPr>
            <p:cNvPr id="759" name="Google Shape;759;g35ee7645b5c_0_556" descr="A blue circle with a white letter f in it&#10;&#10;Description automatically generated"/>
            <p:cNvPicPr preferRelativeResize="0"/>
            <p:nvPr/>
          </p:nvPicPr>
          <p:blipFill rotWithShape="1">
            <a:blip r:embed="rId4">
              <a:alphaModFix/>
            </a:blip>
            <a:srcRect/>
            <a:stretch/>
          </p:blipFill>
          <p:spPr>
            <a:xfrm>
              <a:off x="4893808" y="2502568"/>
              <a:ext cx="2246395" cy="2246395"/>
            </a:xfrm>
            <a:prstGeom prst="rect">
              <a:avLst/>
            </a:prstGeom>
            <a:noFill/>
            <a:ln>
              <a:noFill/>
            </a:ln>
          </p:spPr>
        </p:pic>
        <p:sp>
          <p:nvSpPr>
            <p:cNvPr id="760" name="Google Shape;760;g35ee7645b5c_0_556"/>
            <p:cNvSpPr txBox="1"/>
            <p:nvPr/>
          </p:nvSpPr>
          <p:spPr>
            <a:xfrm>
              <a:off x="4298303" y="4921571"/>
              <a:ext cx="3437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facebook.com/rightquestion</a:t>
              </a:r>
              <a:endParaRPr sz="1800" b="0" i="0" u="none" strike="noStrike" cap="none">
                <a:solidFill>
                  <a:schemeClr val="dk1"/>
                </a:solidFill>
                <a:latin typeface="Century Gothic"/>
                <a:ea typeface="Century Gothic"/>
                <a:cs typeface="Century Gothic"/>
                <a:sym typeface="Century Gothic"/>
              </a:endParaRPr>
            </a:p>
          </p:txBody>
        </p:sp>
      </p:grpSp>
      <p:grpSp>
        <p:nvGrpSpPr>
          <p:cNvPr id="761" name="Google Shape;761;g35ee7645b5c_0_556"/>
          <p:cNvGrpSpPr/>
          <p:nvPr/>
        </p:nvGrpSpPr>
        <p:grpSpPr>
          <a:xfrm>
            <a:off x="7307971" y="1954617"/>
            <a:ext cx="2246395" cy="2803758"/>
            <a:chOff x="8160296" y="2502567"/>
            <a:chExt cx="2246395" cy="2803758"/>
          </a:xfrm>
        </p:grpSpPr>
        <p:pic>
          <p:nvPicPr>
            <p:cNvPr id="762" name="Google Shape;762;g35ee7645b5c_0_556" descr="A logo of a camera&#10;&#10;Description automatically generated"/>
            <p:cNvPicPr preferRelativeResize="0"/>
            <p:nvPr/>
          </p:nvPicPr>
          <p:blipFill rotWithShape="1">
            <a:blip r:embed="rId5">
              <a:alphaModFix/>
            </a:blip>
            <a:srcRect/>
            <a:stretch/>
          </p:blipFill>
          <p:spPr>
            <a:xfrm>
              <a:off x="8160296" y="2502567"/>
              <a:ext cx="2246395" cy="2246395"/>
            </a:xfrm>
            <a:prstGeom prst="rect">
              <a:avLst/>
            </a:prstGeom>
            <a:noFill/>
            <a:ln>
              <a:noFill/>
            </a:ln>
          </p:spPr>
        </p:pic>
        <p:sp>
          <p:nvSpPr>
            <p:cNvPr id="763" name="Google Shape;763;g35ee7645b5c_0_556"/>
            <p:cNvSpPr txBox="1"/>
            <p:nvPr/>
          </p:nvSpPr>
          <p:spPr>
            <a:xfrm>
              <a:off x="8197200" y="4906125"/>
              <a:ext cx="2172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@right_question</a:t>
              </a:r>
              <a:endParaRPr sz="1400" b="0" i="0" u="none" strike="noStrike" cap="none">
                <a:solidFill>
                  <a:srgbClr val="000000"/>
                </a:solidFill>
                <a:latin typeface="Arial"/>
                <a:ea typeface="Arial"/>
                <a:cs typeface="Arial"/>
                <a:sym typeface="Arial"/>
              </a:endParaRPr>
            </a:p>
          </p:txBody>
        </p:sp>
      </p:grpSp>
      <p:sp>
        <p:nvSpPr>
          <p:cNvPr id="764" name="Google Shape;764;g35ee7645b5c_0_556"/>
          <p:cNvSpPr txBox="1"/>
          <p:nvPr/>
        </p:nvSpPr>
        <p:spPr>
          <a:xfrm>
            <a:off x="838200" y="5386525"/>
            <a:ext cx="8506800" cy="6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entury Gothic"/>
                <a:ea typeface="Century Gothic"/>
                <a:cs typeface="Century Gothic"/>
                <a:sym typeface="Century Gothic"/>
              </a:rPr>
              <a:t>Email us: </a:t>
            </a:r>
            <a:r>
              <a:rPr lang="en-US" sz="2700" b="0" i="0" u="sng" strike="noStrike" cap="none">
                <a:solidFill>
                  <a:srgbClr val="000000"/>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education@rightquestion.org</a:t>
            </a:r>
            <a:r>
              <a:rPr lang="en-US" sz="2700" b="0" i="0" u="none" strike="noStrike" cap="none">
                <a:solidFill>
                  <a:srgbClr val="000000"/>
                </a:solidFill>
                <a:latin typeface="Century Gothic"/>
                <a:ea typeface="Century Gothic"/>
                <a:cs typeface="Century Gothic"/>
                <a:sym typeface="Century Gothic"/>
              </a:rPr>
              <a:t> </a:t>
            </a:r>
            <a:endParaRPr sz="27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title"/>
          </p:nvPr>
        </p:nvSpPr>
        <p:spPr>
          <a:xfrm>
            <a:off x="823467" y="297510"/>
            <a:ext cx="1116092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Century Gothic"/>
              <a:buNone/>
            </a:pPr>
            <a:r>
              <a:rPr lang="en-US" sz="4000" b="0"/>
              <a:t>Origin of the Right Question Institute: </a:t>
            </a:r>
            <a:br>
              <a:rPr lang="en-US" sz="4000" b="0"/>
            </a:br>
            <a:r>
              <a:rPr lang="en-US" sz="4000" b="0"/>
              <a:t>Parents in Lawrence, Massachusetts, 1990</a:t>
            </a:r>
            <a:endParaRPr/>
          </a:p>
        </p:txBody>
      </p:sp>
      <p:pic>
        <p:nvPicPr>
          <p:cNvPr id="225" name="Google Shape;225;p10"/>
          <p:cNvPicPr preferRelativeResize="0"/>
          <p:nvPr/>
        </p:nvPicPr>
        <p:blipFill rotWithShape="1">
          <a:blip r:embed="rId3">
            <a:alphaModFix/>
          </a:blip>
          <a:srcRect/>
          <a:stretch/>
        </p:blipFill>
        <p:spPr>
          <a:xfrm>
            <a:off x="1037913" y="2089887"/>
            <a:ext cx="5635603" cy="4233948"/>
          </a:xfrm>
          <a:prstGeom prst="rect">
            <a:avLst/>
          </a:prstGeom>
          <a:noFill/>
          <a:ln>
            <a:noFill/>
          </a:ln>
        </p:spPr>
      </p:pic>
      <p:sp>
        <p:nvSpPr>
          <p:cNvPr id="226" name="Google Shape;226;p10"/>
          <p:cNvSpPr txBox="1"/>
          <p:nvPr/>
        </p:nvSpPr>
        <p:spPr>
          <a:xfrm>
            <a:off x="6848043" y="2718563"/>
            <a:ext cx="4894780" cy="204869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rgbClr val="000000"/>
                </a:solidFill>
                <a:latin typeface="Century Gothic"/>
                <a:ea typeface="Century Gothic"/>
                <a:cs typeface="Century Gothic"/>
                <a:sym typeface="Century Gothic"/>
              </a:rPr>
              <a:t>“We don’t go to the school because we don’t even know what to ask.”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body" idx="1"/>
          </p:nvPr>
        </p:nvSpPr>
        <p:spPr>
          <a:xfrm>
            <a:off x="1525037" y="1738800"/>
            <a:ext cx="9830355" cy="22480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5400"/>
              <a:buNone/>
            </a:pPr>
            <a:r>
              <a:rPr lang="en-US" sz="5400">
                <a:solidFill>
                  <a:schemeClr val="dk1"/>
                </a:solidFill>
              </a:rPr>
              <a:t>"There is no learning without having to pose a question." </a:t>
            </a:r>
            <a:endParaRPr/>
          </a:p>
          <a:p>
            <a:pPr marL="0" lvl="0" indent="0" algn="l" rtl="0">
              <a:lnSpc>
                <a:spcPct val="100000"/>
              </a:lnSpc>
              <a:spcBef>
                <a:spcPts val="1000"/>
              </a:spcBef>
              <a:spcAft>
                <a:spcPts val="0"/>
              </a:spcAft>
              <a:buClr>
                <a:schemeClr val="dk1"/>
              </a:buClr>
              <a:buSzPts val="5400"/>
              <a:buNone/>
            </a:pPr>
            <a:r>
              <a:rPr lang="en-US" sz="5400">
                <a:solidFill>
                  <a:schemeClr val="dk1"/>
                </a:solidFill>
              </a:rPr>
              <a:t>	</a:t>
            </a:r>
            <a:endParaRPr/>
          </a:p>
        </p:txBody>
      </p:sp>
      <p:sp>
        <p:nvSpPr>
          <p:cNvPr id="232" name="Google Shape;232;p11"/>
          <p:cNvSpPr txBox="1">
            <a:spLocks noGrp="1"/>
          </p:cNvSpPr>
          <p:nvPr>
            <p:ph type="body" idx="3"/>
          </p:nvPr>
        </p:nvSpPr>
        <p:spPr>
          <a:xfrm>
            <a:off x="6679661" y="4070685"/>
            <a:ext cx="4675731" cy="1299478"/>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chemeClr val="dk1"/>
              </a:buClr>
              <a:buSzPts val="2400"/>
              <a:buNone/>
            </a:pPr>
            <a:r>
              <a:rPr lang="en-US" sz="2400"/>
              <a:t>- Richard Feynman</a:t>
            </a:r>
            <a:endParaRPr/>
          </a:p>
          <a:p>
            <a:pPr marL="0" lvl="0" indent="0" algn="r" rtl="0">
              <a:lnSpc>
                <a:spcPct val="100000"/>
              </a:lnSpc>
              <a:spcBef>
                <a:spcPts val="1000"/>
              </a:spcBef>
              <a:spcAft>
                <a:spcPts val="0"/>
              </a:spcAft>
              <a:buClr>
                <a:schemeClr val="dk1"/>
              </a:buClr>
              <a:buSzPts val="2400"/>
              <a:buNone/>
            </a:pPr>
            <a:r>
              <a:rPr lang="en-US" sz="2400"/>
              <a:t>Nobel Laureate, Physics, 1965</a:t>
            </a:r>
            <a:endParaRPr/>
          </a:p>
        </p:txBody>
      </p:sp>
    </p:spTree>
  </p:cSld>
  <p:clrMapOvr>
    <a:masterClrMapping/>
  </p:clrMapOvr>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3237</Words>
  <Application>Microsoft Office PowerPoint</Application>
  <PresentationFormat>Widescreen</PresentationFormat>
  <Paragraphs>423</Paragraphs>
  <Slides>72</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Proxima Nova</vt:lpstr>
      <vt:lpstr>Calibri</vt:lpstr>
      <vt:lpstr>Century Gothic</vt:lpstr>
      <vt:lpstr>Noto Sans Symbols</vt:lpstr>
      <vt:lpstr>Rockwell</vt:lpstr>
      <vt:lpstr>Office Theme</vt:lpstr>
      <vt:lpstr> Using Curiosity to Converse:  How teaching students to ask questions can spur productive dialogue on difficult topics</vt:lpstr>
      <vt:lpstr>Who is in the room?</vt:lpstr>
      <vt:lpstr>PowerPoint Presentation</vt:lpstr>
      <vt:lpstr>Access RQI’s Free QFT Resources</vt:lpstr>
      <vt:lpstr>PowerPoint Presentation</vt:lpstr>
      <vt:lpstr>Today’s Agenda</vt:lpstr>
      <vt:lpstr>PowerPoint Presentation</vt:lpstr>
      <vt:lpstr>Origin of the Right Question Institute:  Parents in Lawrence, Massachusetts, 1990</vt:lpstr>
      <vt:lpstr>PowerPoint Presentation</vt:lpstr>
      <vt:lpstr>PowerPoint Presentation</vt:lpstr>
      <vt:lpstr>Importance of Questions in the Workplace</vt:lpstr>
      <vt:lpstr>College Presidents on What College Students Should Learn</vt:lpstr>
      <vt:lpstr>Yet, Only 27% of Graduates Believe College Taught Them How to Ask Their Own Questions</vt:lpstr>
      <vt:lpstr>But, the problem begins long before college… </vt:lpstr>
      <vt:lpstr>Question Asking Declines with Age</vt:lpstr>
      <vt:lpstr> What happens when our students grow up and become…us?</vt:lpstr>
      <vt:lpstr>The Uneven Communication Problem </vt:lpstr>
      <vt:lpstr>The Uneven Communication Problem </vt:lpstr>
      <vt:lpstr>We can work together on changing these dynamics </vt:lpstr>
      <vt:lpstr>We Are Not Alone </vt:lpstr>
      <vt:lpstr>What happens when students do learn to ask their own questions? </vt:lpstr>
      <vt:lpstr>Research Confirms  the Importance of Questioning</vt:lpstr>
      <vt:lpstr>Student Reflection</vt:lpstr>
      <vt:lpstr>Student Reflection</vt:lpstr>
      <vt:lpstr>Collaborative Learning with the Question Formulation Technique (QFT)</vt:lpstr>
      <vt:lpstr>The Question Formulation Technique (QFT)</vt:lpstr>
      <vt:lpstr>Rules for Producing Questions</vt:lpstr>
      <vt:lpstr>Produce Questions</vt:lpstr>
      <vt:lpstr>Question Focus</vt:lpstr>
      <vt:lpstr>Categorize Questions: Closed/Open</vt:lpstr>
      <vt:lpstr>Discuss</vt:lpstr>
      <vt:lpstr>Discuss</vt:lpstr>
      <vt:lpstr>Improve Questions</vt:lpstr>
      <vt:lpstr>Prioritize Questions </vt:lpstr>
      <vt:lpstr>Action Plan</vt:lpstr>
      <vt:lpstr>Action Plan</vt:lpstr>
      <vt:lpstr>Share</vt:lpstr>
      <vt:lpstr>Reflect</vt:lpstr>
      <vt:lpstr> </vt:lpstr>
      <vt:lpstr>The QFT, on one slide…</vt:lpstr>
      <vt:lpstr>PowerPoint Presentation</vt:lpstr>
      <vt:lpstr>Thinking in many different directions</vt:lpstr>
      <vt:lpstr>Narrowing Down, Focusing</vt:lpstr>
      <vt:lpstr>Thinking about Thinking</vt:lpstr>
      <vt:lpstr>Benefits of a Protocol</vt:lpstr>
      <vt:lpstr>PowerPoint Presentation</vt:lpstr>
      <vt:lpstr>Classroom Example: 12th Grade</vt:lpstr>
      <vt:lpstr>Question Focus</vt:lpstr>
      <vt:lpstr>Student Questions</vt:lpstr>
      <vt:lpstr>Next Steps with Student Questions</vt:lpstr>
      <vt:lpstr>Classroom Example: High School  </vt:lpstr>
      <vt:lpstr>Question Focus</vt:lpstr>
      <vt:lpstr>Student Questions</vt:lpstr>
      <vt:lpstr>Next Steps</vt:lpstr>
      <vt:lpstr>Classroom Example: 11th Grade U.S. History</vt:lpstr>
      <vt:lpstr>Question Focus</vt:lpstr>
      <vt:lpstr>Students’ Questions</vt:lpstr>
      <vt:lpstr>Next Steps with Student Questions</vt:lpstr>
      <vt:lpstr>Next Steps with Student Questions</vt:lpstr>
      <vt:lpstr>PowerPoint Presentation</vt:lpstr>
      <vt:lpstr>PowerPoint Presentation</vt:lpstr>
      <vt:lpstr>PowerPoint Presentation</vt:lpstr>
      <vt:lpstr>Reflect</vt:lpstr>
      <vt:lpstr> </vt:lpstr>
      <vt:lpstr>PowerPoint Presentation</vt:lpstr>
      <vt:lpstr>Questions and Democracy</vt:lpstr>
      <vt:lpstr>Closing Reflections</vt:lpstr>
      <vt:lpstr>Q&amp;A</vt:lpstr>
      <vt:lpstr>Resources</vt:lpstr>
      <vt:lpstr>PowerPoint Presentation</vt:lpstr>
      <vt:lpstr>Upcoming online courses through Harvard Graduate School of Education</vt:lpstr>
      <vt:lpstr>Find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Danikqwa S. Rambert (Student)</dc:creator>
  <cp:lastModifiedBy>Katy Connolly</cp:lastModifiedBy>
  <cp:revision>1</cp:revision>
  <dcterms:created xsi:type="dcterms:W3CDTF">2018-05-15T14:29:45Z</dcterms:created>
  <dcterms:modified xsi:type="dcterms:W3CDTF">2025-06-27T15:52:32Z</dcterms:modified>
</cp:coreProperties>
</file>